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FF6666"/>
    <a:srgbClr val="339933"/>
    <a:srgbClr val="FF8000"/>
    <a:srgbClr val="66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7893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-1696" y="-112"/>
      </p:cViewPr>
      <p:guideLst>
        <p:guide orient="horz" pos="940"/>
        <p:guide orient="horz" pos="276"/>
        <p:guide orient="horz" pos="67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248663361524"/>
          <c:y val="0.117853371757568"/>
          <c:w val="0.75868960824342"/>
          <c:h val="0.785871868594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Incidență contrabandă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2009 Nov</c:v>
                </c:pt>
                <c:pt idx="1">
                  <c:v>2010 Ian</c:v>
                </c:pt>
                <c:pt idx="2">
                  <c:v>2010 Mar</c:v>
                </c:pt>
                <c:pt idx="3">
                  <c:v>2010 Mai</c:v>
                </c:pt>
                <c:pt idx="4">
                  <c:v>2010 Jul</c:v>
                </c:pt>
                <c:pt idx="5">
                  <c:v>2010 Sep</c:v>
                </c:pt>
                <c:pt idx="6">
                  <c:v>2010 Nov</c:v>
                </c:pt>
                <c:pt idx="7">
                  <c:v>2011 Ian</c:v>
                </c:pt>
                <c:pt idx="8">
                  <c:v>2011 Mar</c:v>
                </c:pt>
                <c:pt idx="9">
                  <c:v>2011 Mai</c:v>
                </c:pt>
                <c:pt idx="10">
                  <c:v>2011 Jul</c:v>
                </c:pt>
                <c:pt idx="11">
                  <c:v>2011 Sep</c:v>
                </c:pt>
                <c:pt idx="12">
                  <c:v>2011 Nov</c:v>
                </c:pt>
                <c:pt idx="13">
                  <c:v>2012 Ian</c:v>
                </c:pt>
                <c:pt idx="14">
                  <c:v>2012 Mar</c:v>
                </c:pt>
                <c:pt idx="15">
                  <c:v>2012 Mai</c:v>
                </c:pt>
                <c:pt idx="16">
                  <c:v>2012 Iulie</c:v>
                </c:pt>
                <c:pt idx="17">
                  <c:v>2012 Sep</c:v>
                </c:pt>
                <c:pt idx="18">
                  <c:v>2012 Nov</c:v>
                </c:pt>
                <c:pt idx="19">
                  <c:v>2013 Jan</c:v>
                </c:pt>
              </c:strCache>
            </c:strRef>
          </c:cat>
          <c:val>
            <c:numRef>
              <c:f>Sheet1!$B$2:$B$21</c:f>
              <c:numCache>
                <c:formatCode>0.0</c:formatCode>
                <c:ptCount val="20"/>
                <c:pt idx="0">
                  <c:v>20.4</c:v>
                </c:pt>
                <c:pt idx="1">
                  <c:v>32.9</c:v>
                </c:pt>
                <c:pt idx="2">
                  <c:v>32.3</c:v>
                </c:pt>
                <c:pt idx="3">
                  <c:v>25.4</c:v>
                </c:pt>
                <c:pt idx="4">
                  <c:v>20.6</c:v>
                </c:pt>
                <c:pt idx="5">
                  <c:v>22.1</c:v>
                </c:pt>
                <c:pt idx="6">
                  <c:v>20.5</c:v>
                </c:pt>
                <c:pt idx="7">
                  <c:v>19.9</c:v>
                </c:pt>
                <c:pt idx="8">
                  <c:v>13.4</c:v>
                </c:pt>
                <c:pt idx="9">
                  <c:v>10.8</c:v>
                </c:pt>
                <c:pt idx="10">
                  <c:v>14.6</c:v>
                </c:pt>
                <c:pt idx="11">
                  <c:v>11.0</c:v>
                </c:pt>
                <c:pt idx="12">
                  <c:v>13.2</c:v>
                </c:pt>
                <c:pt idx="13">
                  <c:v>12.3</c:v>
                </c:pt>
                <c:pt idx="14" formatCode="General">
                  <c:v>12.35</c:v>
                </c:pt>
                <c:pt idx="15" formatCode="General">
                  <c:v>12.2</c:v>
                </c:pt>
                <c:pt idx="16" formatCode="General">
                  <c:v>12.2</c:v>
                </c:pt>
                <c:pt idx="17">
                  <c:v>12.9810767647861</c:v>
                </c:pt>
                <c:pt idx="18">
                  <c:v>11.7</c:v>
                </c:pt>
                <c:pt idx="19">
                  <c:v>13.6372673766718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Cotă volumică contrabandă</c:v>
                </c:pt>
              </c:strCache>
            </c:strRef>
          </c:tx>
          <c:spPr>
            <a:solidFill>
              <a:srgbClr val="FF6666"/>
            </a:solidFill>
          </c:spPr>
          <c:invertIfNegative val="0"/>
          <c:dLbls>
            <c:dLbl>
              <c:idx val="18"/>
              <c:spPr>
                <a:ln w="19050" cmpd="sng">
                  <a:noFill/>
                </a:ln>
              </c:spPr>
              <c:txPr>
                <a:bodyPr/>
                <a:lstStyle/>
                <a:p>
                  <a:pPr>
                    <a:defRPr sz="800" b="1">
                      <a:solidFill>
                        <a:srgbClr val="FF3333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800" b="1">
                      <a:solidFill>
                        <a:srgbClr val="FF3333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800" b="1">
                    <a:solidFill>
                      <a:srgbClr val="FF3333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2009 Nov</c:v>
                </c:pt>
                <c:pt idx="1">
                  <c:v>2010 Ian</c:v>
                </c:pt>
                <c:pt idx="2">
                  <c:v>2010 Mar</c:v>
                </c:pt>
                <c:pt idx="3">
                  <c:v>2010 Mai</c:v>
                </c:pt>
                <c:pt idx="4">
                  <c:v>2010 Jul</c:v>
                </c:pt>
                <c:pt idx="5">
                  <c:v>2010 Sep</c:v>
                </c:pt>
                <c:pt idx="6">
                  <c:v>2010 Nov</c:v>
                </c:pt>
                <c:pt idx="7">
                  <c:v>2011 Ian</c:v>
                </c:pt>
                <c:pt idx="8">
                  <c:v>2011 Mar</c:v>
                </c:pt>
                <c:pt idx="9">
                  <c:v>2011 Mai</c:v>
                </c:pt>
                <c:pt idx="10">
                  <c:v>2011 Jul</c:v>
                </c:pt>
                <c:pt idx="11">
                  <c:v>2011 Sep</c:v>
                </c:pt>
                <c:pt idx="12">
                  <c:v>2011 Nov</c:v>
                </c:pt>
                <c:pt idx="13">
                  <c:v>2012 Ian</c:v>
                </c:pt>
                <c:pt idx="14">
                  <c:v>2012 Mar</c:v>
                </c:pt>
                <c:pt idx="15">
                  <c:v>2012 Mai</c:v>
                </c:pt>
                <c:pt idx="16">
                  <c:v>2012 Iulie</c:v>
                </c:pt>
                <c:pt idx="17">
                  <c:v>2012 Sep</c:v>
                </c:pt>
                <c:pt idx="18">
                  <c:v>2012 Nov</c:v>
                </c:pt>
                <c:pt idx="19">
                  <c:v>2013 Jan</c:v>
                </c:pt>
              </c:strCache>
            </c:strRef>
          </c:cat>
          <c:val>
            <c:numRef>
              <c:f>Sheet1!$C$2:$C$21</c:f>
              <c:numCache>
                <c:formatCode>0.0</c:formatCode>
                <c:ptCount val="20"/>
                <c:pt idx="0">
                  <c:v>22.0</c:v>
                </c:pt>
                <c:pt idx="1">
                  <c:v>36.2</c:v>
                </c:pt>
                <c:pt idx="2">
                  <c:v>33.9</c:v>
                </c:pt>
                <c:pt idx="3">
                  <c:v>26.8</c:v>
                </c:pt>
                <c:pt idx="4">
                  <c:v>21.3</c:v>
                </c:pt>
                <c:pt idx="5">
                  <c:v>24.4</c:v>
                </c:pt>
                <c:pt idx="6">
                  <c:v>22.8</c:v>
                </c:pt>
                <c:pt idx="7">
                  <c:v>22.5</c:v>
                </c:pt>
                <c:pt idx="8">
                  <c:v>14.7</c:v>
                </c:pt>
                <c:pt idx="9">
                  <c:v>11.8</c:v>
                </c:pt>
                <c:pt idx="10">
                  <c:v>15.7</c:v>
                </c:pt>
                <c:pt idx="11">
                  <c:v>11.77759844796401</c:v>
                </c:pt>
                <c:pt idx="12">
                  <c:v>15.0</c:v>
                </c:pt>
                <c:pt idx="13">
                  <c:v>13.03768699359611</c:v>
                </c:pt>
                <c:pt idx="14" formatCode="General">
                  <c:v>13.4</c:v>
                </c:pt>
                <c:pt idx="15" formatCode="General">
                  <c:v>13.3</c:v>
                </c:pt>
                <c:pt idx="16">
                  <c:v>12.94672</c:v>
                </c:pt>
                <c:pt idx="17">
                  <c:v>14.22404042546757</c:v>
                </c:pt>
                <c:pt idx="18">
                  <c:v>12.9544853739923</c:v>
                </c:pt>
                <c:pt idx="19">
                  <c:v>15.44806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73"/>
        <c:axId val="-1998915624"/>
        <c:axId val="-199891234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2009 Nov</c:v>
                </c:pt>
                <c:pt idx="1">
                  <c:v>2010 Ian</c:v>
                </c:pt>
                <c:pt idx="2">
                  <c:v>2010 Mar</c:v>
                </c:pt>
                <c:pt idx="3">
                  <c:v>2010 Mai</c:v>
                </c:pt>
                <c:pt idx="4">
                  <c:v>2010 Jul</c:v>
                </c:pt>
                <c:pt idx="5">
                  <c:v>2010 Sep</c:v>
                </c:pt>
                <c:pt idx="6">
                  <c:v>2010 Nov</c:v>
                </c:pt>
                <c:pt idx="7">
                  <c:v>2011 Ian</c:v>
                </c:pt>
                <c:pt idx="8">
                  <c:v>2011 Mar</c:v>
                </c:pt>
                <c:pt idx="9">
                  <c:v>2011 Mai</c:v>
                </c:pt>
                <c:pt idx="10">
                  <c:v>2011 Jul</c:v>
                </c:pt>
                <c:pt idx="11">
                  <c:v>2011 Sep</c:v>
                </c:pt>
                <c:pt idx="12">
                  <c:v>2011 Nov</c:v>
                </c:pt>
                <c:pt idx="13">
                  <c:v>2012 Ian</c:v>
                </c:pt>
                <c:pt idx="14">
                  <c:v>2012 Mar</c:v>
                </c:pt>
                <c:pt idx="15">
                  <c:v>2012 Mai</c:v>
                </c:pt>
                <c:pt idx="16">
                  <c:v>2012 Iulie</c:v>
                </c:pt>
                <c:pt idx="17">
                  <c:v>2012 Sep</c:v>
                </c:pt>
                <c:pt idx="18">
                  <c:v>2012 Nov</c:v>
                </c:pt>
                <c:pt idx="19">
                  <c:v>2013 Jan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Preț MPPC</c:v>
                </c:pt>
              </c:strCache>
            </c:strRef>
          </c:tx>
          <c:spPr>
            <a:ln>
              <a:solidFill>
                <a:srgbClr val="339933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 b="1">
                    <a:solidFill>
                      <a:srgbClr val="339933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2009 Nov</c:v>
                </c:pt>
                <c:pt idx="1">
                  <c:v>2010 Ian</c:v>
                </c:pt>
                <c:pt idx="2">
                  <c:v>2010 Mar</c:v>
                </c:pt>
                <c:pt idx="3">
                  <c:v>2010 Mai</c:v>
                </c:pt>
                <c:pt idx="4">
                  <c:v>2010 Jul</c:v>
                </c:pt>
                <c:pt idx="5">
                  <c:v>2010 Sep</c:v>
                </c:pt>
                <c:pt idx="6">
                  <c:v>2010 Nov</c:v>
                </c:pt>
                <c:pt idx="7">
                  <c:v>2011 Ian</c:v>
                </c:pt>
                <c:pt idx="8">
                  <c:v>2011 Mar</c:v>
                </c:pt>
                <c:pt idx="9">
                  <c:v>2011 Mai</c:v>
                </c:pt>
                <c:pt idx="10">
                  <c:v>2011 Jul</c:v>
                </c:pt>
                <c:pt idx="11">
                  <c:v>2011 Sep</c:v>
                </c:pt>
                <c:pt idx="12">
                  <c:v>2011 Nov</c:v>
                </c:pt>
                <c:pt idx="13">
                  <c:v>2012 Ian</c:v>
                </c:pt>
                <c:pt idx="14">
                  <c:v>2012 Mar</c:v>
                </c:pt>
                <c:pt idx="15">
                  <c:v>2012 Mai</c:v>
                </c:pt>
                <c:pt idx="16">
                  <c:v>2012 Iulie</c:v>
                </c:pt>
                <c:pt idx="17">
                  <c:v>2012 Sep</c:v>
                </c:pt>
                <c:pt idx="18">
                  <c:v>2012 Nov</c:v>
                </c:pt>
                <c:pt idx="19">
                  <c:v>2013 Jan</c:v>
                </c:pt>
              </c:strCache>
            </c:strRef>
          </c:cat>
          <c:val>
            <c:numRef>
              <c:f>Sheet1!$E$2:$E$21</c:f>
              <c:numCache>
                <c:formatCode>0.0</c:formatCode>
                <c:ptCount val="20"/>
                <c:pt idx="0">
                  <c:v>7.9</c:v>
                </c:pt>
                <c:pt idx="1">
                  <c:v>9.9</c:v>
                </c:pt>
                <c:pt idx="2">
                  <c:v>9.9</c:v>
                </c:pt>
                <c:pt idx="3">
                  <c:v>9.9</c:v>
                </c:pt>
                <c:pt idx="4">
                  <c:v>10.9</c:v>
                </c:pt>
                <c:pt idx="5">
                  <c:v>10.9</c:v>
                </c:pt>
                <c:pt idx="6">
                  <c:v>10.9</c:v>
                </c:pt>
                <c:pt idx="7">
                  <c:v>11.2</c:v>
                </c:pt>
                <c:pt idx="8">
                  <c:v>11.2</c:v>
                </c:pt>
                <c:pt idx="9">
                  <c:v>11.5</c:v>
                </c:pt>
                <c:pt idx="10">
                  <c:v>11.9</c:v>
                </c:pt>
                <c:pt idx="11">
                  <c:v>11.5</c:v>
                </c:pt>
                <c:pt idx="12">
                  <c:v>11.8</c:v>
                </c:pt>
                <c:pt idx="13">
                  <c:v>12.2</c:v>
                </c:pt>
                <c:pt idx="14">
                  <c:v>12.2</c:v>
                </c:pt>
                <c:pt idx="15">
                  <c:v>12.2</c:v>
                </c:pt>
                <c:pt idx="16">
                  <c:v>12.5</c:v>
                </c:pt>
                <c:pt idx="17">
                  <c:v>12.5</c:v>
                </c:pt>
                <c:pt idx="18">
                  <c:v>12.5</c:v>
                </c:pt>
                <c:pt idx="19">
                  <c:v>13.0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Preț mediu contrabandă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2009 Nov</c:v>
                </c:pt>
                <c:pt idx="1">
                  <c:v>2010 Ian</c:v>
                </c:pt>
                <c:pt idx="2">
                  <c:v>2010 Mar</c:v>
                </c:pt>
                <c:pt idx="3">
                  <c:v>2010 Mai</c:v>
                </c:pt>
                <c:pt idx="4">
                  <c:v>2010 Jul</c:v>
                </c:pt>
                <c:pt idx="5">
                  <c:v>2010 Sep</c:v>
                </c:pt>
                <c:pt idx="6">
                  <c:v>2010 Nov</c:v>
                </c:pt>
                <c:pt idx="7">
                  <c:v>2011 Ian</c:v>
                </c:pt>
                <c:pt idx="8">
                  <c:v>2011 Mar</c:v>
                </c:pt>
                <c:pt idx="9">
                  <c:v>2011 Mai</c:v>
                </c:pt>
                <c:pt idx="10">
                  <c:v>2011 Jul</c:v>
                </c:pt>
                <c:pt idx="11">
                  <c:v>2011 Sep</c:v>
                </c:pt>
                <c:pt idx="12">
                  <c:v>2011 Nov</c:v>
                </c:pt>
                <c:pt idx="13">
                  <c:v>2012 Ian</c:v>
                </c:pt>
                <c:pt idx="14">
                  <c:v>2012 Mar</c:v>
                </c:pt>
                <c:pt idx="15">
                  <c:v>2012 Mai</c:v>
                </c:pt>
                <c:pt idx="16">
                  <c:v>2012 Iulie</c:v>
                </c:pt>
                <c:pt idx="17">
                  <c:v>2012 Sep</c:v>
                </c:pt>
                <c:pt idx="18">
                  <c:v>2012 Nov</c:v>
                </c:pt>
                <c:pt idx="19">
                  <c:v>2013 Jan</c:v>
                </c:pt>
              </c:strCache>
            </c:strRef>
          </c:cat>
          <c:val>
            <c:numRef>
              <c:f>Sheet1!$F$2:$F$21</c:f>
              <c:numCache>
                <c:formatCode>0.0</c:formatCode>
                <c:ptCount val="20"/>
                <c:pt idx="0">
                  <c:v>5.3</c:v>
                </c:pt>
                <c:pt idx="1">
                  <c:v>5.9</c:v>
                </c:pt>
                <c:pt idx="2">
                  <c:v>6.17</c:v>
                </c:pt>
                <c:pt idx="3">
                  <c:v>6.5</c:v>
                </c:pt>
                <c:pt idx="4">
                  <c:v>7.1</c:v>
                </c:pt>
                <c:pt idx="5">
                  <c:v>7.52</c:v>
                </c:pt>
                <c:pt idx="6">
                  <c:v>7.44</c:v>
                </c:pt>
                <c:pt idx="7">
                  <c:v>7.430000000000001</c:v>
                </c:pt>
                <c:pt idx="8">
                  <c:v>7.88</c:v>
                </c:pt>
                <c:pt idx="9">
                  <c:v>8.5</c:v>
                </c:pt>
                <c:pt idx="10">
                  <c:v>8.4</c:v>
                </c:pt>
                <c:pt idx="11">
                  <c:v>8.370920000000003</c:v>
                </c:pt>
                <c:pt idx="12">
                  <c:v>8.4</c:v>
                </c:pt>
                <c:pt idx="13">
                  <c:v>8.232290000000001</c:v>
                </c:pt>
                <c:pt idx="14">
                  <c:v>8.4</c:v>
                </c:pt>
                <c:pt idx="15">
                  <c:v>8.4</c:v>
                </c:pt>
                <c:pt idx="16">
                  <c:v>8.50735457484302</c:v>
                </c:pt>
                <c:pt idx="17">
                  <c:v>8.4</c:v>
                </c:pt>
                <c:pt idx="18">
                  <c:v>8.76548236862652</c:v>
                </c:pt>
                <c:pt idx="19">
                  <c:v>8.87830616915174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8905480"/>
        <c:axId val="-1998908760"/>
      </c:lineChart>
      <c:catAx>
        <c:axId val="-19989156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-1998912344"/>
        <c:crosses val="autoZero"/>
        <c:auto val="1"/>
        <c:lblAlgn val="ctr"/>
        <c:lblOffset val="100"/>
        <c:noMultiLvlLbl val="0"/>
      </c:catAx>
      <c:valAx>
        <c:axId val="-1998912344"/>
        <c:scaling>
          <c:orientation val="minMax"/>
        </c:scaling>
        <c:delete val="0"/>
        <c:axPos val="l"/>
        <c:majorGridlines>
          <c:spPr>
            <a:ln w="3175" cmpd="sng">
              <a:solidFill>
                <a:schemeClr val="bg1">
                  <a:lumMod val="50000"/>
                </a:schemeClr>
              </a:solidFill>
              <a:prstDash val="dot"/>
            </a:ln>
          </c:spPr>
        </c:majorGridlines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-1998915624"/>
        <c:crosses val="autoZero"/>
        <c:crossBetween val="between"/>
      </c:valAx>
      <c:valAx>
        <c:axId val="-1998908760"/>
        <c:scaling>
          <c:orientation val="minMax"/>
          <c:max val="15.0"/>
          <c:min val="0.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-1998905480"/>
        <c:crosses val="max"/>
        <c:crossBetween val="between"/>
      </c:valAx>
      <c:catAx>
        <c:axId val="-1998905480"/>
        <c:scaling>
          <c:orientation val="minMax"/>
        </c:scaling>
        <c:delete val="1"/>
        <c:axPos val="b"/>
        <c:majorTickMark val="out"/>
        <c:minorTickMark val="none"/>
        <c:tickLblPos val="none"/>
        <c:crossAx val="-199890876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l"/>
      <c:legendEntry>
        <c:idx val="2"/>
        <c:delete val="1"/>
      </c:legendEntry>
      <c:layout>
        <c:manualLayout>
          <c:xMode val="edge"/>
          <c:yMode val="edge"/>
          <c:x val="0.0138888888888889"/>
          <c:y val="0.434968425504143"/>
          <c:w val="0.204425488480607"/>
          <c:h val="0.201282519685039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40"/>
      <c:rotY val="13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LAST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0" h="381000"/>
              <a:bevelB w="381000" h="381000"/>
            </a:sp3d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Pt>
            <c:idx val="2"/>
            <c:bubble3D val="0"/>
            <c:spPr>
              <a:solidFill>
                <a:srgbClr val="66CC33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Pt>
            <c:idx val="4"/>
            <c:bubble3D val="0"/>
            <c:spPr>
              <a:solidFill>
                <a:srgbClr val="FF80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Pt>
            <c:idx val="5"/>
            <c:bubble3D val="0"/>
            <c:spPr>
              <a:solidFill>
                <a:schemeClr val="bg2">
                  <a:lumMod val="2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0" h="381000"/>
                <a:bevelB w="381000" h="381000"/>
              </a:sp3d>
            </c:spPr>
          </c:dPt>
          <c:dLbls>
            <c:dLbl>
              <c:idx val="0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SERBIA</c:v>
                </c:pt>
                <c:pt idx="1">
                  <c:v>DUTY FREE</c:v>
                </c:pt>
                <c:pt idx="2">
                  <c:v>UKRAINE</c:v>
                </c:pt>
                <c:pt idx="3">
                  <c:v>RUSSIA</c:v>
                </c:pt>
                <c:pt idx="4">
                  <c:v>MOLDOVA</c:v>
                </c:pt>
                <c:pt idx="5">
                  <c:v>UNKNOWN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 formatCode="_(* #,##0.0_);_(* \(#,##0.0\);_(* &quot;-&quot;??_);_(@_)">
                  <c:v>16.4</c:v>
                </c:pt>
                <c:pt idx="1">
                  <c:v>31.2</c:v>
                </c:pt>
                <c:pt idx="2">
                  <c:v>25.8</c:v>
                </c:pt>
                <c:pt idx="3">
                  <c:v>0.0</c:v>
                </c:pt>
                <c:pt idx="4">
                  <c:v>22.3</c:v>
                </c:pt>
                <c:pt idx="5">
                  <c:v>2.6</c:v>
                </c:pt>
                <c:pt idx="6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>
      <a:bevelB h="381000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layout/>
      <c:overlay val="0"/>
      <c:spPr>
        <a:solidFill>
          <a:schemeClr val="tx1">
            <a:lumMod val="75000"/>
            <a:lumOff val="25000"/>
          </a:schemeClr>
        </a:solidFill>
      </c:spPr>
      <c:txPr>
        <a:bodyPr/>
        <a:lstStyle/>
        <a:p>
          <a:pPr>
            <a:defRPr sz="1000">
              <a:solidFill>
                <a:srgbClr val="FFFFFF"/>
              </a:solidFill>
              <a:latin typeface="Helvetica"/>
              <a:cs typeface="Helvetica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SERBIA</c:v>
                </c:pt>
              </c:strCache>
            </c:strRef>
          </c:tx>
          <c:invertIfNegative val="0"/>
          <c:dLbls>
            <c:dLbl>
              <c:idx val="6"/>
              <c:spPr>
                <a:ln w="19050" cmpd="sng">
                  <a:noFill/>
                </a:ln>
              </c:spPr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12'Nov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0.08688</c:v>
                </c:pt>
                <c:pt idx="1">
                  <c:v>0.5833</c:v>
                </c:pt>
                <c:pt idx="2">
                  <c:v>11.95006</c:v>
                </c:pt>
                <c:pt idx="3">
                  <c:v>18.99641999999998</c:v>
                </c:pt>
                <c:pt idx="4">
                  <c:v>23.85133220696173</c:v>
                </c:pt>
                <c:pt idx="5">
                  <c:v>16.36375999999998</c:v>
                </c:pt>
                <c:pt idx="6">
                  <c:v>12.9398855723984</c:v>
                </c:pt>
                <c:pt idx="7">
                  <c:v>16.36375999999998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36128616"/>
        <c:axId val="-1999314696"/>
      </c:barChart>
      <c:catAx>
        <c:axId val="-20361286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1999314696"/>
        <c:crosses val="autoZero"/>
        <c:auto val="1"/>
        <c:lblAlgn val="ctr"/>
        <c:lblOffset val="100"/>
        <c:noMultiLvlLbl val="0"/>
      </c:catAx>
      <c:valAx>
        <c:axId val="-199931469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36128616"/>
        <c:crosses val="autoZero"/>
        <c:crossBetween val="between"/>
      </c:valAx>
    </c:plotArea>
    <c:plotVisOnly val="1"/>
    <c:dispBlanksAs val="gap"/>
    <c:showDLblsOverMax val="0"/>
  </c:chart>
  <c:spPr>
    <a:ln w="6350" cmpd="sng">
      <a:solidFill>
        <a:schemeClr val="tx1">
          <a:lumMod val="75000"/>
          <a:lumOff val="2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layout/>
      <c:overlay val="0"/>
      <c:spPr>
        <a:solidFill>
          <a:srgbClr val="404040"/>
        </a:solidFill>
      </c:spPr>
      <c:txPr>
        <a:bodyPr/>
        <a:lstStyle/>
        <a:p>
          <a:pPr>
            <a:defRPr sz="1000">
              <a:solidFill>
                <a:srgbClr val="FFFFFF"/>
              </a:solidFill>
              <a:latin typeface="Helvetica"/>
              <a:cs typeface="Helvetica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DUTY FREE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16200000" scaled="0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44.14076</c:v>
                </c:pt>
                <c:pt idx="1">
                  <c:v>33.4423</c:v>
                </c:pt>
                <c:pt idx="2">
                  <c:v>20.82129</c:v>
                </c:pt>
                <c:pt idx="3">
                  <c:v>17.31765000000001</c:v>
                </c:pt>
                <c:pt idx="4" formatCode="_(* #,##0.0_);_(* \(#,##0.0\);_(* &quot;-&quot;??_);_(@_)">
                  <c:v>21.90501569206346</c:v>
                </c:pt>
                <c:pt idx="5" formatCode="_(* #,##0.0_);_(* \(#,##0.0\);_(* &quot;-&quot;??_);_(@_)">
                  <c:v>31.18159</c:v>
                </c:pt>
                <c:pt idx="6">
                  <c:v>30.88463387644562</c:v>
                </c:pt>
                <c:pt idx="7">
                  <c:v>31.18159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4963160"/>
        <c:axId val="-1994895256"/>
      </c:barChart>
      <c:catAx>
        <c:axId val="-19949631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1994895256"/>
        <c:crosses val="autoZero"/>
        <c:auto val="1"/>
        <c:lblAlgn val="ctr"/>
        <c:lblOffset val="100"/>
        <c:noMultiLvlLbl val="0"/>
      </c:catAx>
      <c:valAx>
        <c:axId val="-199489525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1994963160"/>
        <c:crosses val="autoZero"/>
        <c:crossBetween val="between"/>
      </c:valAx>
    </c:plotArea>
    <c:plotVisOnly val="1"/>
    <c:dispBlanksAs val="gap"/>
    <c:showDLblsOverMax val="0"/>
  </c:chart>
  <c:spPr>
    <a:ln w="6350" cmpd="sng">
      <a:solidFill>
        <a:schemeClr val="tx1">
          <a:lumMod val="75000"/>
          <a:lumOff val="2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UCRAINA</a:t>
            </a:r>
            <a:endParaRPr lang="en-US" dirty="0"/>
          </a:p>
        </c:rich>
      </c:tx>
      <c:layout/>
      <c:overlay val="0"/>
      <c:spPr>
        <a:solidFill>
          <a:srgbClr val="40404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UKRAINE</c:v>
                </c:pt>
              </c:strCache>
            </c:strRef>
          </c:tx>
          <c:spPr>
            <a:gradFill flip="none" rotWithShape="1">
              <a:gsLst>
                <a:gs pos="0">
                  <a:srgbClr val="339933"/>
                </a:gs>
                <a:gs pos="100000">
                  <a:srgbClr val="66CC33"/>
                </a:gs>
              </a:gsLst>
              <a:lin ang="16200000" scaled="0"/>
              <a:tileRect/>
            </a:gradFill>
          </c:spPr>
          <c:invertIfNegative val="0"/>
          <c:dLbls>
            <c:dLbl>
              <c:idx val="6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31.86961</c:v>
                </c:pt>
                <c:pt idx="1">
                  <c:v>31.48163999999996</c:v>
                </c:pt>
                <c:pt idx="2">
                  <c:v>24.91289</c:v>
                </c:pt>
                <c:pt idx="3">
                  <c:v>23.83489000000001</c:v>
                </c:pt>
                <c:pt idx="4">
                  <c:v>24.09927405322876</c:v>
                </c:pt>
                <c:pt idx="5">
                  <c:v>25.78097</c:v>
                </c:pt>
                <c:pt idx="6">
                  <c:v>27.89074689064659</c:v>
                </c:pt>
                <c:pt idx="7">
                  <c:v>25.78097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35686600"/>
        <c:axId val="-2036130632"/>
      </c:barChart>
      <c:catAx>
        <c:axId val="-20356866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-2036130632"/>
        <c:crosses val="autoZero"/>
        <c:auto val="1"/>
        <c:lblAlgn val="ctr"/>
        <c:lblOffset val="100"/>
        <c:noMultiLvlLbl val="0"/>
      </c:catAx>
      <c:valAx>
        <c:axId val="-2036130632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35686600"/>
        <c:crosses val="autoZero"/>
        <c:crossBetween val="between"/>
      </c:valAx>
    </c:plotArea>
    <c:plotVisOnly val="1"/>
    <c:dispBlanksAs val="gap"/>
    <c:showDLblsOverMax val="0"/>
  </c:chart>
  <c:spPr>
    <a:ln w="3175" cmpd="sng">
      <a:solidFill>
        <a:schemeClr val="tx1">
          <a:lumMod val="75000"/>
          <a:lumOff val="2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RUSIA</a:t>
            </a:r>
            <a:endParaRPr lang="en-US" dirty="0"/>
          </a:p>
        </c:rich>
      </c:tx>
      <c:layout/>
      <c:overlay val="0"/>
      <c:spPr>
        <a:solidFill>
          <a:srgbClr val="40404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3333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12'Nov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0.15886</c:v>
                </c:pt>
                <c:pt idx="1">
                  <c:v>0.35174</c:v>
                </c:pt>
                <c:pt idx="2">
                  <c:v>2.49433</c:v>
                </c:pt>
                <c:pt idx="3">
                  <c:v>1.50475</c:v>
                </c:pt>
                <c:pt idx="4">
                  <c:v>0.20090550658455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79213240"/>
        <c:axId val="-2079226280"/>
      </c:barChart>
      <c:catAx>
        <c:axId val="-20792132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79226280"/>
        <c:crosses val="autoZero"/>
        <c:auto val="1"/>
        <c:lblAlgn val="ctr"/>
        <c:lblOffset val="100"/>
        <c:noMultiLvlLbl val="0"/>
      </c:catAx>
      <c:valAx>
        <c:axId val="-2079226280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79213240"/>
        <c:crosses val="autoZero"/>
        <c:crossBetween val="between"/>
      </c:valAx>
    </c:plotArea>
    <c:plotVisOnly val="1"/>
    <c:dispBlanksAs val="gap"/>
    <c:showDLblsOverMax val="0"/>
  </c:chart>
  <c:spPr>
    <a:ln w="3175" cmpd="sng">
      <a:solidFill>
        <a:schemeClr val="tx1">
          <a:lumMod val="75000"/>
          <a:lumOff val="2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layout/>
      <c:overlay val="0"/>
      <c:spPr>
        <a:solidFill>
          <a:srgbClr val="404040"/>
        </a:solidFill>
      </c:spPr>
      <c:txPr>
        <a:bodyPr/>
        <a:lstStyle/>
        <a:p>
          <a:pPr>
            <a:defRPr sz="1000">
              <a:solidFill>
                <a:srgbClr val="FFFFFF"/>
              </a:solidFill>
              <a:latin typeface="Helvetica"/>
              <a:cs typeface="Helvetica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MOLDOVA</c:v>
                </c:pt>
              </c:strCache>
            </c:strRef>
          </c:tx>
          <c:spPr>
            <a:gradFill flip="none" rotWithShape="1">
              <a:gsLst>
                <a:gs pos="0">
                  <a:srgbClr val="FF8000"/>
                </a:gs>
                <a:gs pos="100000">
                  <a:srgbClr val="FF6666"/>
                </a:gs>
              </a:gsLst>
              <a:lin ang="5400000" scaled="0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19.8636</c:v>
                </c:pt>
                <c:pt idx="1">
                  <c:v>23.54686</c:v>
                </c:pt>
                <c:pt idx="2">
                  <c:v>31.7196</c:v>
                </c:pt>
                <c:pt idx="3">
                  <c:v>34.14688</c:v>
                </c:pt>
                <c:pt idx="4">
                  <c:v>25.18635911106858</c:v>
                </c:pt>
                <c:pt idx="5">
                  <c:v>22.29722999999998</c:v>
                </c:pt>
                <c:pt idx="6">
                  <c:v>22.57676293088198</c:v>
                </c:pt>
                <c:pt idx="7">
                  <c:v>22.29722999999998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36052168"/>
        <c:axId val="-2036127816"/>
      </c:barChart>
      <c:catAx>
        <c:axId val="-20360521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36127816"/>
        <c:crosses val="autoZero"/>
        <c:auto val="1"/>
        <c:lblAlgn val="ctr"/>
        <c:lblOffset val="100"/>
        <c:noMultiLvlLbl val="0"/>
      </c:catAx>
      <c:valAx>
        <c:axId val="-203612781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36052168"/>
        <c:crosses val="autoZero"/>
        <c:crossBetween val="between"/>
      </c:valAx>
    </c:plotArea>
    <c:plotVisOnly val="1"/>
    <c:dispBlanksAs val="gap"/>
    <c:showDLblsOverMax val="0"/>
  </c:chart>
  <c:spPr>
    <a:ln w="3175" cmpd="sng">
      <a:solidFill>
        <a:schemeClr val="tx1">
          <a:lumMod val="75000"/>
          <a:lumOff val="2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ORIGINE NECUNOSCUTA</a:t>
            </a:r>
            <a:endParaRPr lang="en-US" dirty="0"/>
          </a:p>
        </c:rich>
      </c:tx>
      <c:layout/>
      <c:overlay val="0"/>
      <c:spPr>
        <a:solidFill>
          <a:srgbClr val="40404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UNKNOWN</c:v>
                </c:pt>
              </c:strCache>
            </c:strRef>
          </c:tx>
          <c:spPr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0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2.61408</c:v>
                </c:pt>
                <c:pt idx="1">
                  <c:v>9.28641</c:v>
                </c:pt>
                <c:pt idx="2">
                  <c:v>7.347519999999996</c:v>
                </c:pt>
                <c:pt idx="3">
                  <c:v>3.34409</c:v>
                </c:pt>
                <c:pt idx="4">
                  <c:v>2.539589440690193</c:v>
                </c:pt>
                <c:pt idx="5">
                  <c:v>2.60314</c:v>
                </c:pt>
                <c:pt idx="6">
                  <c:v>3.379087731572733</c:v>
                </c:pt>
                <c:pt idx="7">
                  <c:v>2.60314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35387384"/>
        <c:axId val="-2036016056"/>
      </c:barChart>
      <c:catAx>
        <c:axId val="-20353873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36016056"/>
        <c:crosses val="autoZero"/>
        <c:auto val="1"/>
        <c:lblAlgn val="ctr"/>
        <c:lblOffset val="100"/>
        <c:noMultiLvlLbl val="0"/>
      </c:catAx>
      <c:valAx>
        <c:axId val="-203601605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35387384"/>
        <c:crosses val="autoZero"/>
        <c:crossBetween val="between"/>
      </c:valAx>
    </c:plotArea>
    <c:plotVisOnly val="1"/>
    <c:dispBlanksAs val="gap"/>
    <c:showDLblsOverMax val="0"/>
  </c:chart>
  <c:spPr>
    <a:ln w="3175" cmpd="sng">
      <a:solidFill>
        <a:schemeClr val="tx1">
          <a:lumMod val="75000"/>
          <a:lumOff val="2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ALTELE</a:t>
            </a:r>
            <a:endParaRPr lang="en-US" dirty="0"/>
          </a:p>
        </c:rich>
      </c:tx>
      <c:layout/>
      <c:overlay val="0"/>
      <c:spPr>
        <a:solidFill>
          <a:srgbClr val="40404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dLbl>
              <c:idx val="6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1.26622</c:v>
                </c:pt>
                <c:pt idx="1">
                  <c:v>1.30776</c:v>
                </c:pt>
                <c:pt idx="2">
                  <c:v>0.7543</c:v>
                </c:pt>
                <c:pt idx="3">
                  <c:v>0.85532</c:v>
                </c:pt>
                <c:pt idx="4">
                  <c:v>2.249125518013658</c:v>
                </c:pt>
                <c:pt idx="5">
                  <c:v>1.77332</c:v>
                </c:pt>
                <c:pt idx="6">
                  <c:v>2.328882998054687</c:v>
                </c:pt>
                <c:pt idx="7">
                  <c:v>1.77332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62488392"/>
        <c:axId val="-2062493128"/>
      </c:barChart>
      <c:catAx>
        <c:axId val="-20624883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62493128"/>
        <c:crosses val="autoZero"/>
        <c:auto val="1"/>
        <c:lblAlgn val="ctr"/>
        <c:lblOffset val="100"/>
        <c:noMultiLvlLbl val="0"/>
      </c:catAx>
      <c:valAx>
        <c:axId val="-2062493128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62488392"/>
        <c:crosses val="autoZero"/>
        <c:crossBetween val="between"/>
      </c:valAx>
    </c:plotArea>
    <c:plotVisOnly val="1"/>
    <c:dispBlanksAs val="gap"/>
    <c:showDLblsOverMax val="0"/>
  </c:chart>
  <c:spPr>
    <a:ln w="3175" cmpd="sng">
      <a:solidFill>
        <a:schemeClr val="tx1">
          <a:lumMod val="75000"/>
          <a:lumOff val="2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SUD - EST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1.90333</c:v>
                </c:pt>
                <c:pt idx="3">
                  <c:v>0.76795</c:v>
                </c:pt>
                <c:pt idx="4">
                  <c:v>0.264936181715518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43.57813000000001</c:v>
                </c:pt>
                <c:pt idx="1">
                  <c:v>51.35907</c:v>
                </c:pt>
                <c:pt idx="2">
                  <c:v>63.27550000000001</c:v>
                </c:pt>
                <c:pt idx="3">
                  <c:v>71.66826</c:v>
                </c:pt>
                <c:pt idx="4">
                  <c:v>60.36165624814596</c:v>
                </c:pt>
                <c:pt idx="5">
                  <c:v>59.48364</c:v>
                </c:pt>
                <c:pt idx="6">
                  <c:v>65.4696512929132</c:v>
                </c:pt>
                <c:pt idx="7">
                  <c:v>59.48364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20.29747</c:v>
                </c:pt>
                <c:pt idx="1">
                  <c:v>31.72731999999998</c:v>
                </c:pt>
                <c:pt idx="2">
                  <c:v>12.99371</c:v>
                </c:pt>
                <c:pt idx="3">
                  <c:v>2.039499999999999</c:v>
                </c:pt>
                <c:pt idx="4">
                  <c:v>3.842565341795915</c:v>
                </c:pt>
                <c:pt idx="5">
                  <c:v>0.0</c:v>
                </c:pt>
                <c:pt idx="6">
                  <c:v>4.409854783981018</c:v>
                </c:pt>
                <c:pt idx="7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1.35407</c:v>
                </c:pt>
                <c:pt idx="3">
                  <c:v>0.185</c:v>
                </c:pt>
                <c:pt idx="4">
                  <c:v>0.122842988708672</c:v>
                </c:pt>
                <c:pt idx="5">
                  <c:v>0.0</c:v>
                </c:pt>
                <c:pt idx="6">
                  <c:v>0.87468201854964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2E3A3C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0.61909</c:v>
                </c:pt>
                <c:pt idx="1">
                  <c:v>0.46092</c:v>
                </c:pt>
                <c:pt idx="2">
                  <c:v>2.40443</c:v>
                </c:pt>
                <c:pt idx="3">
                  <c:v>4.40831</c:v>
                </c:pt>
                <c:pt idx="4">
                  <c:v>3.968710972628257</c:v>
                </c:pt>
                <c:pt idx="5">
                  <c:v>7.03237</c:v>
                </c:pt>
                <c:pt idx="6">
                  <c:v>5.475329589842887</c:v>
                </c:pt>
                <c:pt idx="7">
                  <c:v>7.03237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32.97398</c:v>
                </c:pt>
                <c:pt idx="1">
                  <c:v>14.7945</c:v>
                </c:pt>
                <c:pt idx="2">
                  <c:v>17.79172999999998</c:v>
                </c:pt>
                <c:pt idx="3">
                  <c:v>20.20586</c:v>
                </c:pt>
                <c:pt idx="4">
                  <c:v>28.61315198478566</c:v>
                </c:pt>
                <c:pt idx="5">
                  <c:v>33.48399</c:v>
                </c:pt>
                <c:pt idx="6">
                  <c:v>23.77048231471328</c:v>
                </c:pt>
                <c:pt idx="7">
                  <c:v>33.48399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2.53133</c:v>
                </c:pt>
                <c:pt idx="1">
                  <c:v>1.65819</c:v>
                </c:pt>
                <c:pt idx="2">
                  <c:v>0.7</c:v>
                </c:pt>
                <c:pt idx="3">
                  <c:v>0.3</c:v>
                </c:pt>
                <c:pt idx="4">
                  <c:v>2.826136282220028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75887624"/>
        <c:axId val="-2075344136"/>
      </c:barChart>
      <c:catAx>
        <c:axId val="-20758876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75344136"/>
        <c:crosses val="autoZero"/>
        <c:auto val="1"/>
        <c:lblAlgn val="ctr"/>
        <c:lblOffset val="100"/>
        <c:noMultiLvlLbl val="0"/>
      </c:catAx>
      <c:valAx>
        <c:axId val="-2075344136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75887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SUD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>
        <c:manualLayout>
          <c:xMode val="edge"/>
          <c:yMode val="edge"/>
          <c:x val="0.403305203938115"/>
          <c:y val="0.100755667506297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0.87078</c:v>
                </c:pt>
                <c:pt idx="2">
                  <c:v>6.65377</c:v>
                </c:pt>
                <c:pt idx="3">
                  <c:v>8.899790000000004</c:v>
                </c:pt>
                <c:pt idx="4">
                  <c:v>2.430332342119611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47.23951000000001</c:v>
                </c:pt>
                <c:pt idx="1">
                  <c:v>39.35323</c:v>
                </c:pt>
                <c:pt idx="2">
                  <c:v>35.27073000000001</c:v>
                </c:pt>
                <c:pt idx="3">
                  <c:v>47.71713000000001</c:v>
                </c:pt>
                <c:pt idx="4">
                  <c:v>49.63032270099782</c:v>
                </c:pt>
                <c:pt idx="5">
                  <c:v>45.3</c:v>
                </c:pt>
                <c:pt idx="6">
                  <c:v>9.574369303965987</c:v>
                </c:pt>
                <c:pt idx="7">
                  <c:v>45.3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24.80493</c:v>
                </c:pt>
                <c:pt idx="1">
                  <c:v>45.94924</c:v>
                </c:pt>
                <c:pt idx="2">
                  <c:v>19.98817999999997</c:v>
                </c:pt>
                <c:pt idx="3">
                  <c:v>20.71657</c:v>
                </c:pt>
                <c:pt idx="4">
                  <c:v>22.39034431897112</c:v>
                </c:pt>
                <c:pt idx="5">
                  <c:v>0.0</c:v>
                </c:pt>
                <c:pt idx="6">
                  <c:v>32.12196069026005</c:v>
                </c:pt>
                <c:pt idx="7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2.819049999999996</c:v>
                </c:pt>
                <c:pt idx="3">
                  <c:v>2.94095</c:v>
                </c:pt>
                <c:pt idx="4">
                  <c:v>2.000469181065755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0.0</c:v>
                </c:pt>
                <c:pt idx="1">
                  <c:v>3.276549999999998</c:v>
                </c:pt>
                <c:pt idx="2">
                  <c:v>13.06314</c:v>
                </c:pt>
                <c:pt idx="3">
                  <c:v>9.14095</c:v>
                </c:pt>
                <c:pt idx="4">
                  <c:v>6.157437651353105</c:v>
                </c:pt>
                <c:pt idx="5">
                  <c:v>0.0</c:v>
                </c:pt>
                <c:pt idx="6">
                  <c:v>10.90083663623554</c:v>
                </c:pt>
                <c:pt idx="7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26.94142999999998</c:v>
                </c:pt>
                <c:pt idx="1">
                  <c:v>10.5502</c:v>
                </c:pt>
                <c:pt idx="2">
                  <c:v>21.40438999999999</c:v>
                </c:pt>
                <c:pt idx="3">
                  <c:v>10.07778</c:v>
                </c:pt>
                <c:pt idx="4">
                  <c:v>13.73196908742845</c:v>
                </c:pt>
                <c:pt idx="5">
                  <c:v>49.5</c:v>
                </c:pt>
                <c:pt idx="6">
                  <c:v>25.94047690752809</c:v>
                </c:pt>
                <c:pt idx="7">
                  <c:v>49.5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1.01413</c:v>
                </c:pt>
                <c:pt idx="1">
                  <c:v>0.0</c:v>
                </c:pt>
                <c:pt idx="2">
                  <c:v>0.80074</c:v>
                </c:pt>
                <c:pt idx="3">
                  <c:v>0.50683</c:v>
                </c:pt>
                <c:pt idx="4">
                  <c:v>3.65912471806413</c:v>
                </c:pt>
                <c:pt idx="5">
                  <c:v>5.1</c:v>
                </c:pt>
                <c:pt idx="6">
                  <c:v>21.46235646201031</c:v>
                </c:pt>
                <c:pt idx="7">
                  <c:v>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32902040"/>
        <c:axId val="2069736488"/>
      </c:barChart>
      <c:catAx>
        <c:axId val="-20329020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2069736488"/>
        <c:crosses val="autoZero"/>
        <c:auto val="1"/>
        <c:lblAlgn val="ctr"/>
        <c:lblOffset val="100"/>
        <c:noMultiLvlLbl val="0"/>
      </c:catAx>
      <c:valAx>
        <c:axId val="2069736488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32902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chemeClr val="bg1"/>
                </a:solidFill>
                <a:latin typeface="Helvetica"/>
                <a:cs typeface="Helvetica"/>
              </a:defRPr>
            </a:pPr>
            <a:r>
              <a:rPr lang="en-US" dirty="0" smtClean="0"/>
              <a:t>NORD-VEST</a:t>
            </a:r>
            <a:endParaRPr lang="en-US" dirty="0"/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66"/>
              </a:solidFill>
            </c:spPr>
          </c:dPt>
          <c:dLbls>
            <c:dLbl>
              <c:idx val="6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21.11991000000001</c:v>
                </c:pt>
                <c:pt idx="1">
                  <c:v>29.87954999999998</c:v>
                </c:pt>
                <c:pt idx="2">
                  <c:v>33.14729</c:v>
                </c:pt>
                <c:pt idx="3">
                  <c:v>19.48805999999998</c:v>
                </c:pt>
                <c:pt idx="4">
                  <c:v>18.33250322349102</c:v>
                </c:pt>
                <c:pt idx="5">
                  <c:v>21.02301999999998</c:v>
                </c:pt>
                <c:pt idx="6">
                  <c:v>15.91723493397496</c:v>
                </c:pt>
                <c:pt idx="7">
                  <c:v>21.02301999999998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9337000"/>
        <c:axId val="-1999333656"/>
      </c:barChart>
      <c:catAx>
        <c:axId val="-19993370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-1999333656"/>
        <c:crosses val="autoZero"/>
        <c:auto val="1"/>
        <c:lblAlgn val="ctr"/>
        <c:lblOffset val="100"/>
        <c:noMultiLvlLbl val="0"/>
      </c:catAx>
      <c:valAx>
        <c:axId val="-199933365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1999337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BUCURESTI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4.26929</c:v>
                </c:pt>
                <c:pt idx="1">
                  <c:v>0.0</c:v>
                </c:pt>
                <c:pt idx="2">
                  <c:v>1.42086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 formatCode="General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38.77349</c:v>
                </c:pt>
                <c:pt idx="1">
                  <c:v>39.46139</c:v>
                </c:pt>
                <c:pt idx="2">
                  <c:v>47.16802000000001</c:v>
                </c:pt>
                <c:pt idx="3">
                  <c:v>54.96124</c:v>
                </c:pt>
                <c:pt idx="4">
                  <c:v>60.7815803345323</c:v>
                </c:pt>
                <c:pt idx="5">
                  <c:v>75.4</c:v>
                </c:pt>
                <c:pt idx="6">
                  <c:v>37.53015503767674</c:v>
                </c:pt>
                <c:pt idx="7">
                  <c:v>75.4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39.84397</c:v>
                </c:pt>
                <c:pt idx="1">
                  <c:v>21.81276</c:v>
                </c:pt>
                <c:pt idx="2">
                  <c:v>16.83079</c:v>
                </c:pt>
                <c:pt idx="3">
                  <c:v>17.89802999999998</c:v>
                </c:pt>
                <c:pt idx="4">
                  <c:v>18.69749043507165</c:v>
                </c:pt>
                <c:pt idx="5">
                  <c:v>0.0</c:v>
                </c:pt>
                <c:pt idx="6">
                  <c:v>57.1170431444894</c:v>
                </c:pt>
                <c:pt idx="7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2.719269999999998</c:v>
                </c:pt>
                <c:pt idx="3">
                  <c:v>1.504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4.52825</c:v>
                </c:pt>
                <c:pt idx="1">
                  <c:v>11.31088</c:v>
                </c:pt>
                <c:pt idx="2">
                  <c:v>16.28261999999996</c:v>
                </c:pt>
                <c:pt idx="3">
                  <c:v>8.291869999999997</c:v>
                </c:pt>
                <c:pt idx="4">
                  <c:v>4.27384295030967</c:v>
                </c:pt>
                <c:pt idx="5">
                  <c:v>7.8</c:v>
                </c:pt>
                <c:pt idx="6">
                  <c:v>0.0</c:v>
                </c:pt>
                <c:pt idx="7">
                  <c:v>7.8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12.585</c:v>
                </c:pt>
                <c:pt idx="1">
                  <c:v>25.48982</c:v>
                </c:pt>
                <c:pt idx="2">
                  <c:v>12.84954</c:v>
                </c:pt>
                <c:pt idx="3">
                  <c:v>16.98807999999998</c:v>
                </c:pt>
                <c:pt idx="4">
                  <c:v>16.14548092398115</c:v>
                </c:pt>
                <c:pt idx="5">
                  <c:v>9.6</c:v>
                </c:pt>
                <c:pt idx="6">
                  <c:v>3.832479311059263</c:v>
                </c:pt>
                <c:pt idx="7">
                  <c:v>9.6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0.0</c:v>
                </c:pt>
                <c:pt idx="1">
                  <c:v>1.92516</c:v>
                </c:pt>
                <c:pt idx="2">
                  <c:v>2.7289</c:v>
                </c:pt>
                <c:pt idx="3">
                  <c:v>0.35678</c:v>
                </c:pt>
                <c:pt idx="4">
                  <c:v>0.10160535610521</c:v>
                </c:pt>
                <c:pt idx="5">
                  <c:v>7.2</c:v>
                </c:pt>
                <c:pt idx="6">
                  <c:v>1.520322506774632</c:v>
                </c:pt>
                <c:pt idx="7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75582856"/>
        <c:axId val="2068749064"/>
      </c:barChart>
      <c:catAx>
        <c:axId val="-20755828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2068749064"/>
        <c:crosses val="autoZero"/>
        <c:auto val="1"/>
        <c:lblAlgn val="ctr"/>
        <c:lblOffset val="100"/>
        <c:noMultiLvlLbl val="0"/>
      </c:catAx>
      <c:valAx>
        <c:axId val="2068749064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7558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SUD-</a:t>
            </a:r>
            <a:r>
              <a:rPr lang="en-US" sz="1000" baseline="0" dirty="0" smtClean="0">
                <a:solidFill>
                  <a:srgbClr val="FFFFFF"/>
                </a:solidFill>
                <a:latin typeface="Helvetica"/>
                <a:cs typeface="Helvetica"/>
              </a:rPr>
              <a:t> VEST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0.94656</c:v>
                </c:pt>
                <c:pt idx="3">
                  <c:v>0.0</c:v>
                </c:pt>
                <c:pt idx="4">
                  <c:v>0.424549143189253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9.96695</c:v>
                </c:pt>
                <c:pt idx="1">
                  <c:v>3.880859999999997</c:v>
                </c:pt>
                <c:pt idx="2">
                  <c:v>6.135409999999998</c:v>
                </c:pt>
                <c:pt idx="3">
                  <c:v>6.13684</c:v>
                </c:pt>
                <c:pt idx="4">
                  <c:v>3.04833428013652</c:v>
                </c:pt>
                <c:pt idx="5">
                  <c:v>2.276019999999999</c:v>
                </c:pt>
                <c:pt idx="6">
                  <c:v>2.187894119786931</c:v>
                </c:pt>
                <c:pt idx="7">
                  <c:v>2.276019999999999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9.068110000000001</c:v>
                </c:pt>
                <c:pt idx="1">
                  <c:v>4.07097</c:v>
                </c:pt>
                <c:pt idx="2">
                  <c:v>4.01695</c:v>
                </c:pt>
                <c:pt idx="3">
                  <c:v>3.958819999999998</c:v>
                </c:pt>
                <c:pt idx="4">
                  <c:v>4.199485709035875</c:v>
                </c:pt>
                <c:pt idx="5">
                  <c:v>5.5895</c:v>
                </c:pt>
                <c:pt idx="6">
                  <c:v>18.46971758433995</c:v>
                </c:pt>
                <c:pt idx="7">
                  <c:v>5.5895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3.167580000000001</c:v>
                </c:pt>
                <c:pt idx="2">
                  <c:v>34.15223</c:v>
                </c:pt>
                <c:pt idx="3">
                  <c:v>56.53236000000001</c:v>
                </c:pt>
                <c:pt idx="4">
                  <c:v>60.8815792798751</c:v>
                </c:pt>
                <c:pt idx="5">
                  <c:v>61.02650000000001</c:v>
                </c:pt>
                <c:pt idx="6">
                  <c:v>25.90244597086462</c:v>
                </c:pt>
                <c:pt idx="7">
                  <c:v>61.02650000000001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4.613179999999996</c:v>
                </c:pt>
                <c:pt idx="1">
                  <c:v>22.31303</c:v>
                </c:pt>
                <c:pt idx="2">
                  <c:v>10.55204</c:v>
                </c:pt>
                <c:pt idx="3">
                  <c:v>4.645979999999996</c:v>
                </c:pt>
                <c:pt idx="4">
                  <c:v>5.027012497159689</c:v>
                </c:pt>
                <c:pt idx="5">
                  <c:v>1.12561</c:v>
                </c:pt>
                <c:pt idx="6">
                  <c:v>11.39282172447692</c:v>
                </c:pt>
                <c:pt idx="7">
                  <c:v>1.12561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71.91886</c:v>
                </c:pt>
                <c:pt idx="1">
                  <c:v>62.43737</c:v>
                </c:pt>
                <c:pt idx="2">
                  <c:v>42.14847</c:v>
                </c:pt>
                <c:pt idx="3">
                  <c:v>28.07489000000001</c:v>
                </c:pt>
                <c:pt idx="4">
                  <c:v>25.20825641325445</c:v>
                </c:pt>
                <c:pt idx="5">
                  <c:v>28.42317999999998</c:v>
                </c:pt>
                <c:pt idx="6">
                  <c:v>42.04712060053154</c:v>
                </c:pt>
                <c:pt idx="7">
                  <c:v>28.42317999999998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4.4329</c:v>
                </c:pt>
                <c:pt idx="1">
                  <c:v>4.130189999999996</c:v>
                </c:pt>
                <c:pt idx="2">
                  <c:v>2.04834</c:v>
                </c:pt>
                <c:pt idx="3">
                  <c:v>0.65111</c:v>
                </c:pt>
                <c:pt idx="4">
                  <c:v>1.210782677349077</c:v>
                </c:pt>
                <c:pt idx="5">
                  <c:v>1.55919</c:v>
                </c:pt>
                <c:pt idx="6">
                  <c:v>0.0</c:v>
                </c:pt>
                <c:pt idx="7">
                  <c:v>1.55919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141062792"/>
        <c:axId val="-2002868920"/>
      </c:barChart>
      <c:catAx>
        <c:axId val="-21410627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02868920"/>
        <c:crosses val="autoZero"/>
        <c:auto val="1"/>
        <c:lblAlgn val="ctr"/>
        <c:lblOffset val="100"/>
        <c:noMultiLvlLbl val="0"/>
      </c:catAx>
      <c:valAx>
        <c:axId val="-2002868920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141062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VEST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2.42435</c:v>
                </c:pt>
                <c:pt idx="3">
                  <c:v>0.71887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0.6446</c:v>
                </c:pt>
                <c:pt idx="1">
                  <c:v>1.66539</c:v>
                </c:pt>
                <c:pt idx="2">
                  <c:v>3.589059999999999</c:v>
                </c:pt>
                <c:pt idx="3">
                  <c:v>5.273800000000001</c:v>
                </c:pt>
                <c:pt idx="4">
                  <c:v>2.119364135827893</c:v>
                </c:pt>
                <c:pt idx="5">
                  <c:v>1.2</c:v>
                </c:pt>
                <c:pt idx="6">
                  <c:v>0.782928935632249</c:v>
                </c:pt>
                <c:pt idx="7">
                  <c:v>1.2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12.48902</c:v>
                </c:pt>
                <c:pt idx="1">
                  <c:v>4.72165</c:v>
                </c:pt>
                <c:pt idx="2">
                  <c:v>3.60434</c:v>
                </c:pt>
                <c:pt idx="3">
                  <c:v>4.976710000000001</c:v>
                </c:pt>
                <c:pt idx="4">
                  <c:v>4.72903053522101</c:v>
                </c:pt>
                <c:pt idx="5">
                  <c:v>18.0</c:v>
                </c:pt>
                <c:pt idx="6">
                  <c:v>12.6889507978314</c:v>
                </c:pt>
                <c:pt idx="7">
                  <c:v>18.0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0.34343</c:v>
                </c:pt>
                <c:pt idx="1">
                  <c:v>0.44981</c:v>
                </c:pt>
                <c:pt idx="2">
                  <c:v>39.48713</c:v>
                </c:pt>
                <c:pt idx="3">
                  <c:v>58.40478</c:v>
                </c:pt>
                <c:pt idx="4">
                  <c:v>62.07914803590365</c:v>
                </c:pt>
                <c:pt idx="5">
                  <c:v>33.7</c:v>
                </c:pt>
                <c:pt idx="6">
                  <c:v>33.1094419489611</c:v>
                </c:pt>
                <c:pt idx="7">
                  <c:v>33.7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4.698609999999999</c:v>
                </c:pt>
                <c:pt idx="1">
                  <c:v>16.08867999999998</c:v>
                </c:pt>
                <c:pt idx="2">
                  <c:v>13.18924</c:v>
                </c:pt>
                <c:pt idx="3">
                  <c:v>4.0103</c:v>
                </c:pt>
                <c:pt idx="4">
                  <c:v>2.983748141635846</c:v>
                </c:pt>
                <c:pt idx="5">
                  <c:v>5.4</c:v>
                </c:pt>
                <c:pt idx="6">
                  <c:v>2.762226750541906</c:v>
                </c:pt>
                <c:pt idx="7">
                  <c:v>5.4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81.21236</c:v>
                </c:pt>
                <c:pt idx="1">
                  <c:v>75.11753</c:v>
                </c:pt>
                <c:pt idx="2">
                  <c:v>37.54053000000001</c:v>
                </c:pt>
                <c:pt idx="3">
                  <c:v>24.64817</c:v>
                </c:pt>
                <c:pt idx="4">
                  <c:v>25.41479412164857</c:v>
                </c:pt>
                <c:pt idx="5">
                  <c:v>37.7</c:v>
                </c:pt>
                <c:pt idx="6">
                  <c:v>46.79917687573264</c:v>
                </c:pt>
                <c:pt idx="7">
                  <c:v>37.7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0.61197</c:v>
                </c:pt>
                <c:pt idx="1">
                  <c:v>1.95695</c:v>
                </c:pt>
                <c:pt idx="2">
                  <c:v>0.16536</c:v>
                </c:pt>
                <c:pt idx="3">
                  <c:v>1.96737</c:v>
                </c:pt>
                <c:pt idx="4">
                  <c:v>2.673915029762963</c:v>
                </c:pt>
                <c:pt idx="5">
                  <c:v>4.0</c:v>
                </c:pt>
                <c:pt idx="6">
                  <c:v>3.857274691300727</c:v>
                </c:pt>
                <c:pt idx="7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35574536"/>
        <c:axId val="-2002824968"/>
      </c:barChart>
      <c:catAx>
        <c:axId val="-20355745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02824968"/>
        <c:crosses val="autoZero"/>
        <c:auto val="1"/>
        <c:lblAlgn val="ctr"/>
        <c:lblOffset val="100"/>
        <c:noMultiLvlLbl val="0"/>
      </c:catAx>
      <c:valAx>
        <c:axId val="-2002824968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35574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NORD</a:t>
            </a:r>
            <a:r>
              <a:rPr lang="en-US" sz="1000" baseline="0" dirty="0" smtClean="0">
                <a:solidFill>
                  <a:srgbClr val="FFFFFF"/>
                </a:solidFill>
                <a:latin typeface="Helvetica"/>
                <a:cs typeface="Helvetica"/>
              </a:rPr>
              <a:t> - EST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0.66874</c:v>
                </c:pt>
                <c:pt idx="2">
                  <c:v>1.54269</c:v>
                </c:pt>
                <c:pt idx="3">
                  <c:v>0.73993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59.05168999999999</c:v>
                </c:pt>
                <c:pt idx="1">
                  <c:v>53.58786</c:v>
                </c:pt>
                <c:pt idx="2">
                  <c:v>60.18846000000001</c:v>
                </c:pt>
                <c:pt idx="3">
                  <c:v>61.89038</c:v>
                </c:pt>
                <c:pt idx="4">
                  <c:v>51.82813077827226</c:v>
                </c:pt>
                <c:pt idx="5">
                  <c:v>40.9</c:v>
                </c:pt>
                <c:pt idx="6">
                  <c:v>54.85975997625412</c:v>
                </c:pt>
                <c:pt idx="7">
                  <c:v>40.9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29.60135000000001</c:v>
                </c:pt>
                <c:pt idx="1">
                  <c:v>38.7304</c:v>
                </c:pt>
                <c:pt idx="2">
                  <c:v>31.20240999999998</c:v>
                </c:pt>
                <c:pt idx="3">
                  <c:v>34.24242</c:v>
                </c:pt>
                <c:pt idx="4">
                  <c:v>44.65366445036341</c:v>
                </c:pt>
                <c:pt idx="5">
                  <c:v>49.8</c:v>
                </c:pt>
                <c:pt idx="6">
                  <c:v>43.48056482513202</c:v>
                </c:pt>
                <c:pt idx="7">
                  <c:v>49.8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0.32994</c:v>
                </c:pt>
                <c:pt idx="2">
                  <c:v>0.28715</c:v>
                </c:pt>
                <c:pt idx="3">
                  <c:v>0.16369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5B7378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0.67554</c:v>
                </c:pt>
                <c:pt idx="1">
                  <c:v>1.75658</c:v>
                </c:pt>
                <c:pt idx="2">
                  <c:v>0.64728</c:v>
                </c:pt>
                <c:pt idx="3">
                  <c:v>0.24364</c:v>
                </c:pt>
                <c:pt idx="4">
                  <c:v>0.314598289309532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10.67142</c:v>
                </c:pt>
                <c:pt idx="1">
                  <c:v>4.92648</c:v>
                </c:pt>
                <c:pt idx="2">
                  <c:v>5.43459</c:v>
                </c:pt>
                <c:pt idx="3">
                  <c:v>2.50806</c:v>
                </c:pt>
                <c:pt idx="4">
                  <c:v>2.526334570191075</c:v>
                </c:pt>
                <c:pt idx="5">
                  <c:v>9.200000000000001</c:v>
                </c:pt>
                <c:pt idx="6">
                  <c:v>1.659675198613756</c:v>
                </c:pt>
                <c:pt idx="7">
                  <c:v>9.200000000000001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0.69742</c:v>
                </c:pt>
                <c:pt idx="3">
                  <c:v>0.21188</c:v>
                </c:pt>
                <c:pt idx="4">
                  <c:v>0.67727191186367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28971896"/>
        <c:axId val="-2141184856"/>
      </c:barChart>
      <c:catAx>
        <c:axId val="-20289718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141184856"/>
        <c:crosses val="autoZero"/>
        <c:auto val="1"/>
        <c:lblAlgn val="ctr"/>
        <c:lblOffset val="100"/>
        <c:noMultiLvlLbl val="0"/>
      </c:catAx>
      <c:valAx>
        <c:axId val="-2141184856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28971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CENTRU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4.604199999999996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16.60704</c:v>
                </c:pt>
                <c:pt idx="1">
                  <c:v>19.97847</c:v>
                </c:pt>
                <c:pt idx="2">
                  <c:v>24.59952999999998</c:v>
                </c:pt>
                <c:pt idx="3">
                  <c:v>16.56508999999998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20.04449</c:v>
                </c:pt>
                <c:pt idx="1">
                  <c:v>38.62724</c:v>
                </c:pt>
                <c:pt idx="2">
                  <c:v>36.58393</c:v>
                </c:pt>
                <c:pt idx="3">
                  <c:v>45.89231000000001</c:v>
                </c:pt>
                <c:pt idx="4">
                  <c:v>45.10352943255914</c:v>
                </c:pt>
                <c:pt idx="5">
                  <c:v>73.98778</c:v>
                </c:pt>
                <c:pt idx="6">
                  <c:v>0.0</c:v>
                </c:pt>
                <c:pt idx="7">
                  <c:v>73.98778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2.29544</c:v>
                </c:pt>
                <c:pt idx="3">
                  <c:v>17.8733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40404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7.122319999999996</c:v>
                </c:pt>
                <c:pt idx="1">
                  <c:v>6.04362</c:v>
                </c:pt>
                <c:pt idx="2">
                  <c:v>8.507850000000001</c:v>
                </c:pt>
                <c:pt idx="3">
                  <c:v>2.889209999999998</c:v>
                </c:pt>
                <c:pt idx="4">
                  <c:v>18.43075342889642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53.66719000000001</c:v>
                </c:pt>
                <c:pt idx="1">
                  <c:v>35.35066999999999</c:v>
                </c:pt>
                <c:pt idx="2">
                  <c:v>23.26649999999998</c:v>
                </c:pt>
                <c:pt idx="3">
                  <c:v>15.04823</c:v>
                </c:pt>
                <c:pt idx="4">
                  <c:v>0.0</c:v>
                </c:pt>
                <c:pt idx="5">
                  <c:v>26.01221999999999</c:v>
                </c:pt>
                <c:pt idx="6">
                  <c:v>0.0</c:v>
                </c:pt>
                <c:pt idx="7">
                  <c:v>26.01221999999999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2.55897</c:v>
                </c:pt>
                <c:pt idx="1">
                  <c:v>0.0</c:v>
                </c:pt>
                <c:pt idx="2">
                  <c:v>0.14255</c:v>
                </c:pt>
                <c:pt idx="3">
                  <c:v>1.73185</c:v>
                </c:pt>
                <c:pt idx="4">
                  <c:v>36.46571713854446</c:v>
                </c:pt>
                <c:pt idx="5">
                  <c:v>0.0</c:v>
                </c:pt>
                <c:pt idx="6">
                  <c:v>100.0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79150920"/>
        <c:axId val="-2079147736"/>
      </c:barChart>
      <c:catAx>
        <c:axId val="-20791509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79147736"/>
        <c:crosses val="autoZero"/>
        <c:auto val="1"/>
        <c:lblAlgn val="ctr"/>
        <c:lblOffset val="100"/>
        <c:noMultiLvlLbl val="0"/>
      </c:catAx>
      <c:valAx>
        <c:axId val="-2079147736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79150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sz="1000" dirty="0" smtClean="0">
                <a:solidFill>
                  <a:srgbClr val="FFFFFF"/>
                </a:solidFill>
                <a:latin typeface="Helvetica"/>
                <a:cs typeface="Helvetica"/>
              </a:rPr>
              <a:t>NORD- VEST</a:t>
            </a:r>
            <a:endParaRPr lang="en-US" sz="1000" dirty="0">
              <a:solidFill>
                <a:srgbClr val="FFFFFF"/>
              </a:solidFill>
              <a:latin typeface="Helvetica"/>
              <a:cs typeface="Helvetica"/>
            </a:endParaRPr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0.20246</c:v>
                </c:pt>
                <c:pt idx="1">
                  <c:v>0.76724</c:v>
                </c:pt>
                <c:pt idx="2">
                  <c:v>2.63364</c:v>
                </c:pt>
                <c:pt idx="3">
                  <c:v>2.931899999999997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MOLDOVA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0.53952</c:v>
                </c:pt>
                <c:pt idx="1">
                  <c:v>1.76417</c:v>
                </c:pt>
                <c:pt idx="2">
                  <c:v>5.39321</c:v>
                </c:pt>
                <c:pt idx="3">
                  <c:v>3.393149999999998</c:v>
                </c:pt>
                <c:pt idx="4">
                  <c:v>2.541021517591937</c:v>
                </c:pt>
                <c:pt idx="5">
                  <c:v>0.0</c:v>
                </c:pt>
                <c:pt idx="6">
                  <c:v>5.849583843613127</c:v>
                </c:pt>
                <c:pt idx="7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66CC33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82.10928</c:v>
                </c:pt>
                <c:pt idx="1">
                  <c:v>68.88522</c:v>
                </c:pt>
                <c:pt idx="2">
                  <c:v>64.99282</c:v>
                </c:pt>
                <c:pt idx="3">
                  <c:v>61.92031000000001</c:v>
                </c:pt>
                <c:pt idx="4">
                  <c:v>48.55813247161059</c:v>
                </c:pt>
                <c:pt idx="5">
                  <c:v>47.1</c:v>
                </c:pt>
                <c:pt idx="6">
                  <c:v>37.93932711141905</c:v>
                </c:pt>
                <c:pt idx="7">
                  <c:v>47.1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SERBIA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4.2526</c:v>
                </c:pt>
                <c:pt idx="3">
                  <c:v>3.54309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404040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0.76988</c:v>
                </c:pt>
                <c:pt idx="1">
                  <c:v>8.41449</c:v>
                </c:pt>
                <c:pt idx="2">
                  <c:v>4.322989999999994</c:v>
                </c:pt>
                <c:pt idx="3">
                  <c:v>1.11857</c:v>
                </c:pt>
                <c:pt idx="4">
                  <c:v>0.653951088811008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DUTY FREE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16.37886000000001</c:v>
                </c:pt>
                <c:pt idx="1">
                  <c:v>19.43842999999998</c:v>
                </c:pt>
                <c:pt idx="2">
                  <c:v>18.11710000000001</c:v>
                </c:pt>
                <c:pt idx="3">
                  <c:v>26.34458</c:v>
                </c:pt>
                <c:pt idx="4">
                  <c:v>44.1378143863058</c:v>
                </c:pt>
                <c:pt idx="5">
                  <c:v>52.9</c:v>
                </c:pt>
                <c:pt idx="6">
                  <c:v>53.98706073134472</c:v>
                </c:pt>
                <c:pt idx="7">
                  <c:v>52.9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0.0</c:v>
                </c:pt>
                <c:pt idx="1">
                  <c:v>0.73045</c:v>
                </c:pt>
                <c:pt idx="2">
                  <c:v>0.28765</c:v>
                </c:pt>
                <c:pt idx="3">
                  <c:v>0.7484</c:v>
                </c:pt>
                <c:pt idx="4">
                  <c:v>4.109080535680566</c:v>
                </c:pt>
                <c:pt idx="5">
                  <c:v>0.0</c:v>
                </c:pt>
                <c:pt idx="6">
                  <c:v>2.224028313623073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061977336"/>
        <c:axId val="-2028036568"/>
      </c:barChart>
      <c:catAx>
        <c:axId val="-20619773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2028036568"/>
        <c:crosses val="autoZero"/>
        <c:auto val="1"/>
        <c:lblAlgn val="ctr"/>
        <c:lblOffset val="100"/>
        <c:noMultiLvlLbl val="0"/>
      </c:catAx>
      <c:valAx>
        <c:axId val="-2028036568"/>
        <c:scaling>
          <c:orientation val="minMax"/>
          <c:max val="1.0"/>
          <c:min val="0.0"/>
        </c:scaling>
        <c:delete val="1"/>
        <c:axPos val="l"/>
        <c:numFmt formatCode="0%" sourceLinked="1"/>
        <c:majorTickMark val="out"/>
        <c:minorTickMark val="none"/>
        <c:tickLblPos val="none"/>
        <c:crossAx val="-2061977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NORD-EST</a:t>
            </a:r>
            <a:endParaRPr lang="en-US" dirty="0"/>
          </a:p>
        </c:rich>
      </c:tx>
      <c:layout/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6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20.33425000000001</c:v>
                </c:pt>
                <c:pt idx="1">
                  <c:v>32.78772</c:v>
                </c:pt>
                <c:pt idx="2">
                  <c:v>46.89720000000001</c:v>
                </c:pt>
                <c:pt idx="3">
                  <c:v>27.89938</c:v>
                </c:pt>
                <c:pt idx="4">
                  <c:v>25.91961840597451</c:v>
                </c:pt>
                <c:pt idx="5">
                  <c:v>25.24611999999998</c:v>
                </c:pt>
                <c:pt idx="6">
                  <c:v>28.68132116725528</c:v>
                </c:pt>
                <c:pt idx="7">
                  <c:v>25.24611999999998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32121480"/>
        <c:axId val="-1999451368"/>
      </c:barChart>
      <c:catAx>
        <c:axId val="-2032121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-1999451368"/>
        <c:crosses val="autoZero"/>
        <c:auto val="1"/>
        <c:lblAlgn val="ctr"/>
        <c:lblOffset val="100"/>
        <c:noMultiLvlLbl val="0"/>
      </c:catAx>
      <c:valAx>
        <c:axId val="-1999451368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32121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CENTRU</a:t>
            </a:r>
            <a:endParaRPr lang="en-US" dirty="0"/>
          </a:p>
        </c:rich>
      </c:tx>
      <c:layout>
        <c:manualLayout>
          <c:xMode val="edge"/>
          <c:yMode val="edge"/>
          <c:x val="0.346320370370373"/>
          <c:y val="0.312460317460317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CENTER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7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2.894409999999997</c:v>
                </c:pt>
                <c:pt idx="1">
                  <c:v>9.40338</c:v>
                </c:pt>
                <c:pt idx="2">
                  <c:v>14.00651</c:v>
                </c:pt>
                <c:pt idx="3">
                  <c:v>3.6486</c:v>
                </c:pt>
                <c:pt idx="4" formatCode="_(* #,##0.0_);_(* \(#,##0.0\);_(* &quot;-&quot;??_);_(@_)">
                  <c:v>0.545877430406557</c:v>
                </c:pt>
                <c:pt idx="5">
                  <c:v>1.229832490136229</c:v>
                </c:pt>
                <c:pt idx="6">
                  <c:v>0.204798549402669</c:v>
                </c:pt>
                <c:pt idx="7">
                  <c:v>1.229832490136229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-1999355144"/>
        <c:axId val="-2027307224"/>
      </c:barChart>
      <c:catAx>
        <c:axId val="-19993551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-2027307224"/>
        <c:crosses val="autoZero"/>
        <c:auto val="1"/>
        <c:lblAlgn val="ctr"/>
        <c:lblOffset val="100"/>
        <c:noMultiLvlLbl val="0"/>
      </c:catAx>
      <c:valAx>
        <c:axId val="-2027307224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1999355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VEST</a:t>
            </a:r>
            <a:endParaRPr lang="en-US" dirty="0"/>
          </a:p>
        </c:rich>
      </c:tx>
      <c:layout>
        <c:manualLayout>
          <c:xMode val="edge"/>
          <c:yMode val="edge"/>
          <c:x val="0.415029180176007"/>
          <c:y val="0.0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66"/>
              </a:solidFill>
            </c:spPr>
          </c:dPt>
          <c:dLbls>
            <c:dLbl>
              <c:idx val="6"/>
              <c:spPr>
                <a:ln w="19050" cmpd="sng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12'Nov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29.28920999999998</c:v>
                </c:pt>
                <c:pt idx="1">
                  <c:v>41.10181</c:v>
                </c:pt>
                <c:pt idx="2">
                  <c:v>49.48498</c:v>
                </c:pt>
                <c:pt idx="3">
                  <c:v>33.89839000000001</c:v>
                </c:pt>
                <c:pt idx="4" formatCode="_(* #,##0.0_);_(* \(#,##0.0\);_(* &quot;-&quot;??_);_(@_)">
                  <c:v>31.34286662856667</c:v>
                </c:pt>
                <c:pt idx="5">
                  <c:v>32.91879</c:v>
                </c:pt>
                <c:pt idx="6" formatCode="_(* #,##0.0_);_(* \(#,##0.0\);_(* &quot;-&quot;??_);_(@_)">
                  <c:v>30.88293699824003</c:v>
                </c:pt>
                <c:pt idx="7">
                  <c:v>32.91879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84835864"/>
        <c:axId val="2084839208"/>
      </c:barChart>
      <c:catAx>
        <c:axId val="20848358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2084839208"/>
        <c:crosses val="autoZero"/>
        <c:auto val="1"/>
        <c:lblAlgn val="ctr"/>
        <c:lblOffset val="100"/>
        <c:noMultiLvlLbl val="0"/>
      </c:catAx>
      <c:valAx>
        <c:axId val="2084839208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2084835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SUD-VEST</a:t>
            </a:r>
            <a:endParaRPr lang="en-US" dirty="0"/>
          </a:p>
        </c:rich>
      </c:tx>
      <c:layout>
        <c:manualLayout>
          <c:xMode val="edge"/>
          <c:yMode val="edge"/>
          <c:x val="0.271027314814816"/>
          <c:y val="0.231825396825397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SOUTHWEST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66"/>
              </a:solidFill>
            </c:spPr>
          </c:dPt>
          <c:dLbls>
            <c:dLbl>
              <c:idx val="6"/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12'Nov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22.64551</c:v>
                </c:pt>
                <c:pt idx="1">
                  <c:v>24.36048999999998</c:v>
                </c:pt>
                <c:pt idx="2">
                  <c:v>25.42619999999998</c:v>
                </c:pt>
                <c:pt idx="3">
                  <c:v>12.65222</c:v>
                </c:pt>
                <c:pt idx="4">
                  <c:v>15.7548056459925</c:v>
                </c:pt>
                <c:pt idx="5" formatCode="_(* #,##0.0_);_(* \(#,##0.0\);_(* &quot;-&quot;??_);_(@_)">
                  <c:v>21.13812</c:v>
                </c:pt>
                <c:pt idx="6" formatCode="_(* #,##0.0_);_(* \(#,##0.0\);_(* &quot;-&quot;??_);_(@_)">
                  <c:v>21.20033708778731</c:v>
                </c:pt>
                <c:pt idx="7" formatCode="_(* #,##0.0_);_(* \(#,##0.0\);_(* &quot;-&quot;??_);_(@_)">
                  <c:v>21.13812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27290568"/>
        <c:axId val="-1998997752"/>
      </c:barChart>
      <c:catAx>
        <c:axId val="-20272905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1998997752"/>
        <c:crosses val="autoZero"/>
        <c:auto val="1"/>
        <c:lblAlgn val="ctr"/>
        <c:lblOffset val="100"/>
        <c:noMultiLvlLbl val="0"/>
      </c:catAx>
      <c:valAx>
        <c:axId val="-1998997752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2027290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SUD</a:t>
            </a:r>
            <a:endParaRPr lang="en-US" dirty="0"/>
          </a:p>
        </c:rich>
      </c:tx>
      <c:layout>
        <c:manualLayout>
          <c:xMode val="edge"/>
          <c:yMode val="edge"/>
          <c:x val="0.384519907407408"/>
          <c:y val="0.312460317460317"/>
        </c:manualLayout>
      </c:layout>
      <c:overlay val="0"/>
      <c:spPr>
        <a:solidFill>
          <a:schemeClr val="tx1">
            <a:lumMod val="75000"/>
            <a:lumOff val="25000"/>
          </a:schemeClr>
        </a:solidFill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6"/>
              <c:spPr>
                <a:ln w="19050" cmpd="sng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9.3201</c:v>
                </c:pt>
                <c:pt idx="1">
                  <c:v>8.430210000000001</c:v>
                </c:pt>
                <c:pt idx="2">
                  <c:v>16.72479999999998</c:v>
                </c:pt>
                <c:pt idx="3">
                  <c:v>6.26168</c:v>
                </c:pt>
                <c:pt idx="4">
                  <c:v>3.34643426088574</c:v>
                </c:pt>
                <c:pt idx="5" formatCode="_(* #,##0.0_);_(* \(#,##0.0\);_(* &quot;-&quot;??_);_(@_)">
                  <c:v>4.117659999999996</c:v>
                </c:pt>
                <c:pt idx="6" formatCode="_(* #,##0.0_);_(* \(#,##0.0\);_(* &quot;-&quot;??_);_(@_)">
                  <c:v>2.965329047296358</c:v>
                </c:pt>
                <c:pt idx="7" formatCode="_(* #,##0.0_);_(* \(#,##0.0\);_(* &quot;-&quot;??_);_(@_)">
                  <c:v>4.117659999999996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68702104"/>
        <c:axId val="2068768408"/>
      </c:barChart>
      <c:catAx>
        <c:axId val="20687021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2068768408"/>
        <c:crosses val="autoZero"/>
        <c:auto val="1"/>
        <c:lblAlgn val="ctr"/>
        <c:lblOffset val="100"/>
        <c:noMultiLvlLbl val="0"/>
      </c:catAx>
      <c:valAx>
        <c:axId val="2068768408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2068702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 normalizeH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BUCURESTI</a:t>
            </a:r>
            <a:endParaRPr lang="en-US" dirty="0"/>
          </a:p>
        </c:rich>
      </c:tx>
      <c:layout>
        <c:manualLayout>
          <c:xMode val="edge"/>
          <c:yMode val="edge"/>
          <c:x val="0.280165740740741"/>
          <c:y val="0.251984126984127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BUCHAREST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66"/>
              </a:solidFill>
            </c:spPr>
          </c:dPt>
          <c:dLbls>
            <c:dLbl>
              <c:idx val="6"/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12'Nov</c:v>
                </c:pt>
                <c:pt idx="7">
                  <c:v>13'Jan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5.42349</c:v>
                </c:pt>
                <c:pt idx="1">
                  <c:v>7.976040000000006</c:v>
                </c:pt>
                <c:pt idx="2">
                  <c:v>15.94582</c:v>
                </c:pt>
                <c:pt idx="3">
                  <c:v>8.760470000000001</c:v>
                </c:pt>
                <c:pt idx="4">
                  <c:v>7.731357420237702</c:v>
                </c:pt>
                <c:pt idx="5">
                  <c:v>8.525524121084494</c:v>
                </c:pt>
                <c:pt idx="6">
                  <c:v>3.115760967088651</c:v>
                </c:pt>
                <c:pt idx="7">
                  <c:v>8.525524121084494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4642680"/>
        <c:axId val="-1994639416"/>
      </c:barChart>
      <c:catAx>
        <c:axId val="-1994642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600"/>
            </a:pPr>
            <a:endParaRPr lang="en-US"/>
          </a:p>
        </c:txPr>
        <c:crossAx val="-1994639416"/>
        <c:crosses val="autoZero"/>
        <c:auto val="1"/>
        <c:lblAlgn val="ctr"/>
        <c:lblOffset val="100"/>
        <c:noMultiLvlLbl val="0"/>
      </c:catAx>
      <c:valAx>
        <c:axId val="-1994639416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1994642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 anchor="b" anchorCtr="1"/>
          <a:lstStyle/>
          <a:p>
            <a:pPr>
              <a:defRPr sz="1000" kern="900" spc="0">
                <a:solidFill>
                  <a:srgbClr val="FFFFFF"/>
                </a:solidFill>
                <a:latin typeface="Helvetica"/>
                <a:cs typeface="Helvetica"/>
              </a:defRPr>
            </a:pPr>
            <a:r>
              <a:rPr lang="en-US" dirty="0" smtClean="0"/>
              <a:t>SUD-EST</a:t>
            </a:r>
            <a:endParaRPr lang="en-US" dirty="0"/>
          </a:p>
        </c:rich>
      </c:tx>
      <c:layout>
        <c:manualLayout>
          <c:xMode val="edge"/>
          <c:yMode val="edge"/>
          <c:x val="0.283424074074077"/>
          <c:y val="0.181428571428571"/>
        </c:manualLayout>
      </c:layout>
      <c:overlay val="0"/>
      <c:spPr>
        <a:solidFill>
          <a:schemeClr val="tx1">
            <a:lumMod val="75000"/>
            <a:lumOff val="25000"/>
          </a:schemeClr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SOUTHEAST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666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66"/>
              </a:solidFill>
            </c:spPr>
          </c:dPt>
          <c:dLbls>
            <c:dLbl>
              <c:idx val="6"/>
              <c:spPr>
                <a:ln w="19050" cmpd="sng">
                  <a:noFill/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12'Noi</c:v>
                </c:pt>
                <c:pt idx="7">
                  <c:v>13'Ian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13.34078</c:v>
                </c:pt>
                <c:pt idx="1">
                  <c:v>13.22288</c:v>
                </c:pt>
                <c:pt idx="2">
                  <c:v>18.56739</c:v>
                </c:pt>
                <c:pt idx="3">
                  <c:v>12.85656</c:v>
                </c:pt>
                <c:pt idx="4">
                  <c:v>7.379467478412906</c:v>
                </c:pt>
                <c:pt idx="5" formatCode="_(* #,##0.0_);_(* \(#,##0.0\);_(* &quot;-&quot;??_);_(@_)">
                  <c:v>12.12086</c:v>
                </c:pt>
                <c:pt idx="6" formatCode="_(* #,##0.0_);_(* \(#,##0.0\);_(* &quot;-&quot;??_);_(@_)">
                  <c:v>6.27641839567098</c:v>
                </c:pt>
                <c:pt idx="7" formatCode="_(* #,##0.0_);_(* \(#,##0.0\);_(* &quot;-&quot;??_);_(@_)">
                  <c:v>12.12086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8871032"/>
        <c:axId val="-1998757320"/>
      </c:barChart>
      <c:catAx>
        <c:axId val="-19988710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-1998757320"/>
        <c:crosses val="autoZero"/>
        <c:auto val="1"/>
        <c:lblAlgn val="ctr"/>
        <c:lblOffset val="100"/>
        <c:noMultiLvlLbl val="0"/>
      </c:catAx>
      <c:valAx>
        <c:axId val="-1998757320"/>
        <c:scaling>
          <c:orientation val="minMax"/>
          <c:max val="50.0"/>
          <c:min val="0.0"/>
        </c:scaling>
        <c:delete val="1"/>
        <c:axPos val="l"/>
        <c:numFmt formatCode="0.0" sourceLinked="1"/>
        <c:majorTickMark val="out"/>
        <c:minorTickMark val="none"/>
        <c:tickLblPos val="none"/>
        <c:crossAx val="-1998871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3FED0-0E7A-424A-A70C-BF89142149F9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D9FFE-2AAE-47D9-BED8-A5A0698BC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0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06262" y="762001"/>
            <a:ext cx="6417937" cy="2838450"/>
          </a:xfrm>
        </p:spPr>
        <p:txBody>
          <a:bodyPr>
            <a:normAutofit/>
          </a:bodyPr>
          <a:lstStyle>
            <a:lvl1pPr algn="r">
              <a:defRPr sz="5400"/>
            </a:lvl1pPr>
          </a:lstStyle>
          <a:p>
            <a:r>
              <a:rPr lang="en-US" dirty="0" smtClean="0"/>
              <a:t>ILLICIT TRADE TRACKING STUDY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6262" y="3886200"/>
            <a:ext cx="6417936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 userDrawn="1"/>
        </p:nvCxnSpPr>
        <p:spPr>
          <a:xfrm flipV="1">
            <a:off x="0" y="4771953"/>
            <a:ext cx="1367973" cy="1352565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4841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41258" y="274638"/>
            <a:ext cx="7345542" cy="73025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004888"/>
            <a:ext cx="7318375" cy="519112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0" y="4771953"/>
            <a:ext cx="1367973" cy="1352565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1292225" y="1616472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4579006" y="1616472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292225" y="3267472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4579006" y="3267472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1292225" y="4909344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4579006" y="4909344"/>
            <a:ext cx="3228975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3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405983344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6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243411355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9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132036359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9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87355216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8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61306140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8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46622082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682750"/>
            <a:ext cx="82296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136651"/>
            <a:ext cx="7318375" cy="359997"/>
          </a:xfrm>
          <a:ln>
            <a:noFill/>
          </a:ln>
        </p:spPr>
        <p:txBody>
          <a:bodyPr anchor="t">
            <a:noAutofit/>
          </a:bodyPr>
          <a:lstStyle>
            <a:lvl1pPr marL="0" indent="0" algn="r">
              <a:buNone/>
              <a:defRPr sz="1200" b="1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41258" y="466727"/>
            <a:ext cx="7345542" cy="60642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anchor="b"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Aspect="1"/>
          </p:cNvCxnSpPr>
          <p:nvPr userDrawn="1"/>
        </p:nvCxnSpPr>
        <p:spPr>
          <a:xfrm flipV="1">
            <a:off x="1" y="5508560"/>
            <a:ext cx="611971" cy="605077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0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73064420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144590"/>
            <a:ext cx="7318375" cy="359997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200" b="1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41258" y="465139"/>
            <a:ext cx="7345542" cy="60801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Aspect="1"/>
          </p:cNvCxnSpPr>
          <p:nvPr userDrawn="1"/>
        </p:nvCxnSpPr>
        <p:spPr>
          <a:xfrm flipV="1">
            <a:off x="1" y="5508560"/>
            <a:ext cx="611971" cy="605077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0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  <p:pic>
        <p:nvPicPr>
          <p:cNvPr id="11" name="Picture 10" descr="Romania_INSregions1.png"/>
          <p:cNvPicPr>
            <a:picLocks noChangeAspect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t="2765" r="2905" b="6273"/>
          <a:stretch/>
        </p:blipFill>
        <p:spPr>
          <a:xfrm>
            <a:off x="566160" y="1187449"/>
            <a:ext cx="8011681" cy="5220000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1649417" y="1715844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467998" y="334460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5318845" y="1738643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3375795" y="2725829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2105757" y="4723257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6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6274087" y="3691978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7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4114087" y="4093257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8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873788" y="514187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86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omania_map_contour_alex_01.svg.h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80402" y="2809468"/>
            <a:ext cx="3946398" cy="2574267"/>
          </a:xfrm>
          <a:prstGeom prst="rect">
            <a:avLst/>
          </a:prstGeom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2901846" y="2780379"/>
            <a:ext cx="3168000" cy="288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22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3505200" y="1498808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20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280988" y="344078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9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793750" y="513445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144590"/>
            <a:ext cx="7318375" cy="359997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200" b="1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41258" y="465138"/>
            <a:ext cx="7345542" cy="60801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Aspect="1"/>
          </p:cNvCxnSpPr>
          <p:nvPr userDrawn="1"/>
        </p:nvCxnSpPr>
        <p:spPr>
          <a:xfrm flipV="1">
            <a:off x="1" y="5508560"/>
            <a:ext cx="611971" cy="605077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0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  <p:sp>
        <p:nvSpPr>
          <p:cNvPr id="12" name="Shape 11"/>
          <p:cNvSpPr/>
          <p:nvPr userDrawn="1"/>
        </p:nvSpPr>
        <p:spPr>
          <a:xfrm rot="2794988">
            <a:off x="2577373" y="4009962"/>
            <a:ext cx="396000" cy="546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13" name="Shape 12"/>
          <p:cNvSpPr/>
          <p:nvPr userDrawn="1"/>
        </p:nvSpPr>
        <p:spPr>
          <a:xfrm rot="5400000">
            <a:off x="2973054" y="2968972"/>
            <a:ext cx="396000" cy="546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14" name="Shape 13"/>
          <p:cNvSpPr/>
          <p:nvPr userDrawn="1"/>
        </p:nvSpPr>
        <p:spPr>
          <a:xfrm rot="7843869">
            <a:off x="4390624" y="2573825"/>
            <a:ext cx="396000" cy="546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5" name="Shape 14"/>
          <p:cNvSpPr/>
          <p:nvPr userDrawn="1"/>
        </p:nvSpPr>
        <p:spPr>
          <a:xfrm>
            <a:off x="2901846" y="5249330"/>
            <a:ext cx="429000" cy="504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16" name="Shape 15"/>
          <p:cNvSpPr/>
          <p:nvPr userDrawn="1"/>
        </p:nvSpPr>
        <p:spPr>
          <a:xfrm rot="10066062">
            <a:off x="5907930" y="3151047"/>
            <a:ext cx="429000" cy="504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17" name="Shape 16"/>
          <p:cNvSpPr/>
          <p:nvPr userDrawn="1"/>
        </p:nvSpPr>
        <p:spPr>
          <a:xfrm rot="11157086">
            <a:off x="6094819" y="4089534"/>
            <a:ext cx="429000" cy="504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18" name="Shape 17"/>
          <p:cNvSpPr/>
          <p:nvPr userDrawn="1"/>
        </p:nvSpPr>
        <p:spPr>
          <a:xfrm rot="14377260">
            <a:off x="5649712" y="4976329"/>
            <a:ext cx="396000" cy="546000"/>
          </a:xfrm>
          <a:prstGeom prst="swooshArrow">
            <a:avLst>
              <a:gd name="adj1" fmla="val 25000"/>
              <a:gd name="adj2" fmla="val 25000"/>
            </a:avLst>
          </a:prstGeom>
          <a:noFill/>
          <a:ln>
            <a:solidFill>
              <a:srgbClr val="797B7E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21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793750" y="191500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2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6216650" y="1915000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24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6526213" y="3439972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25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16650" y="5128438"/>
            <a:ext cx="2160000" cy="126000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067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258" y="274638"/>
            <a:ext cx="7345542" cy="73025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>
            <a:cxnSpLocks noChangeAspect="1"/>
          </p:cNvCxnSpPr>
          <p:nvPr userDrawn="1"/>
        </p:nvCxnSpPr>
        <p:spPr>
          <a:xfrm flipV="1">
            <a:off x="1" y="5508560"/>
            <a:ext cx="611971" cy="605077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004888"/>
            <a:ext cx="7318375" cy="519112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Chart Placeholder 28"/>
          <p:cNvSpPr>
            <a:spLocks noGrp="1"/>
          </p:cNvSpPr>
          <p:nvPr>
            <p:ph type="chart" sz="quarter" idx="14"/>
          </p:nvPr>
        </p:nvSpPr>
        <p:spPr>
          <a:xfrm>
            <a:off x="444500" y="4025898"/>
            <a:ext cx="8242300" cy="237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hart Placeholder 28"/>
          <p:cNvSpPr>
            <a:spLocks noGrp="1"/>
          </p:cNvSpPr>
          <p:nvPr>
            <p:ph type="chart" sz="quarter" idx="15"/>
          </p:nvPr>
        </p:nvSpPr>
        <p:spPr>
          <a:xfrm>
            <a:off x="444500" y="1619248"/>
            <a:ext cx="8242300" cy="237600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1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144809939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8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278063037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9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30164260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1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359422785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41258" y="274638"/>
            <a:ext cx="7345542" cy="73025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368425" y="1004888"/>
            <a:ext cx="7318375" cy="519112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rgbClr val="7F7F7F"/>
                </a:solidFill>
              </a:defRPr>
            </a:lvl1pPr>
            <a:lvl2pPr marL="457200" indent="0" algn="r">
              <a:buNone/>
              <a:defRPr sz="1600">
                <a:solidFill>
                  <a:srgbClr val="7F7F7F"/>
                </a:solidFill>
              </a:defRPr>
            </a:lvl2pPr>
            <a:lvl3pPr marL="914400" indent="0" algn="r">
              <a:buNone/>
              <a:defRPr sz="1400">
                <a:solidFill>
                  <a:srgbClr val="7F7F7F"/>
                </a:solidFill>
              </a:defRPr>
            </a:lvl3pPr>
            <a:lvl4pPr marL="1371600" indent="0" algn="r">
              <a:buNone/>
              <a:defRPr sz="1200">
                <a:solidFill>
                  <a:srgbClr val="7F7F7F"/>
                </a:solidFill>
              </a:defRPr>
            </a:lvl4pPr>
            <a:lvl5pPr marL="1828800" indent="0" algn="r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 flipV="1">
            <a:off x="0" y="4771953"/>
            <a:ext cx="1367973" cy="1352565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 noChangeAspect="1"/>
          </p:cNvCxnSpPr>
          <p:nvPr userDrawn="1"/>
        </p:nvCxnSpPr>
        <p:spPr>
          <a:xfrm flipV="1">
            <a:off x="5715390" y="10590"/>
            <a:ext cx="467970" cy="462699"/>
          </a:xfrm>
          <a:prstGeom prst="line">
            <a:avLst/>
          </a:prstGeom>
          <a:ln w="12700" cmpd="sng">
            <a:solidFill>
              <a:srgbClr val="66CC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Obraz 12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70" y="6401870"/>
            <a:ext cx="468000" cy="468000"/>
          </a:xfrm>
          <a:prstGeom prst="rect">
            <a:avLst/>
          </a:prstGeom>
        </p:spPr>
      </p:pic>
      <p:pic>
        <p:nvPicPr>
          <p:cNvPr id="11" name="Obraz 10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03494"/>
            <a:ext cx="467995" cy="467995"/>
          </a:xfrm>
          <a:prstGeom prst="rect">
            <a:avLst/>
          </a:prstGeom>
          <a:solidFill>
            <a:srgbClr val="60D239"/>
          </a:solidFill>
        </p:spPr>
      </p:pic>
    </p:spTree>
    <p:extLst>
      <p:ext uri="{BB962C8B-B14F-4D97-AF65-F5344CB8AC3E}">
        <p14:creationId xmlns:p14="http://schemas.microsoft.com/office/powerpoint/2010/main" val="316551308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258" y="452438"/>
            <a:ext cx="7345542" cy="889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2750"/>
            <a:ext cx="82296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62768"/>
            <a:ext cx="1341258" cy="1337432"/>
          </a:xfrm>
          <a:prstGeom prst="rect">
            <a:avLst/>
          </a:prstGeom>
          <a:solidFill>
            <a:srgbClr val="66CC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Square_White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9" y="446573"/>
            <a:ext cx="683982" cy="71743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" y="1187019"/>
            <a:ext cx="1341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Ianuarie</a:t>
            </a:r>
            <a:r>
              <a:rPr lang="en-US" sz="1100" dirty="0" smtClean="0">
                <a:solidFill>
                  <a:schemeClr val="bg1"/>
                </a:solidFill>
              </a:rPr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55251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60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ransition xmlns:p14="http://schemas.microsoft.com/office/powerpoint/2010/main"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rgbClr val="66CC33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5" Type="http://schemas.openxmlformats.org/officeDocument/2006/relationships/chart" Target="../charts/chart13.xml"/><Relationship Id="rId6" Type="http://schemas.openxmlformats.org/officeDocument/2006/relationships/chart" Target="../charts/chart14.xml"/><Relationship Id="rId7" Type="http://schemas.openxmlformats.org/officeDocument/2006/relationships/chart" Target="../charts/chart15.xml"/><Relationship Id="rId8" Type="http://schemas.openxmlformats.org/officeDocument/2006/relationships/chart" Target="../charts/chart16.xml"/><Relationship Id="rId9" Type="http://schemas.openxmlformats.org/officeDocument/2006/relationships/chart" Target="../charts/chart17.xml"/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4" Type="http://schemas.openxmlformats.org/officeDocument/2006/relationships/chart" Target="../charts/chart20.xml"/><Relationship Id="rId5" Type="http://schemas.openxmlformats.org/officeDocument/2006/relationships/chart" Target="../charts/chart21.xml"/><Relationship Id="rId6" Type="http://schemas.openxmlformats.org/officeDocument/2006/relationships/chart" Target="../charts/chart22.xml"/><Relationship Id="rId7" Type="http://schemas.openxmlformats.org/officeDocument/2006/relationships/chart" Target="../charts/chart23.xml"/><Relationship Id="rId8" Type="http://schemas.openxmlformats.org/officeDocument/2006/relationships/chart" Target="../charts/chart24.xml"/><Relationship Id="rId9" Type="http://schemas.openxmlformats.org/officeDocument/2006/relationships/chart" Target="../charts/chart25.xml"/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PIAȚA DE ȚIGARETE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EVOLUȚII ȘI </a:t>
            </a:r>
            <a:r>
              <a:rPr lang="en-US" dirty="0" smtClean="0"/>
              <a:t>TENDINȚE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55784" y="6560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220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18808927"/>
              </p:ext>
            </p:extLst>
          </p:nvPr>
        </p:nvGraphicFramePr>
        <p:xfrm>
          <a:off x="457200" y="1682750"/>
          <a:ext cx="82296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incidență</a:t>
            </a:r>
            <a:r>
              <a:rPr lang="en-US" dirty="0" smtClean="0"/>
              <a:t>, </a:t>
            </a:r>
            <a:r>
              <a:rPr lang="en-US" dirty="0" err="1" smtClean="0"/>
              <a:t>cotă</a:t>
            </a:r>
            <a:r>
              <a:rPr lang="en-US" dirty="0" smtClean="0"/>
              <a:t> </a:t>
            </a:r>
            <a:r>
              <a:rPr lang="en-US" dirty="0" err="1" smtClean="0"/>
              <a:t>volumică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prețuri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01. </a:t>
            </a:r>
            <a:r>
              <a:rPr lang="en-US" dirty="0" smtClean="0"/>
              <a:t>EVOLUȚIA PIEȚEI DE ȚIGARETE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51217"/>
            <a:ext cx="822960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0700" algn="l"/>
                <a:tab pos="2060575" algn="l"/>
                <a:tab pos="2425700" algn="l"/>
                <a:tab pos="2686050" algn="l"/>
                <a:tab pos="3049588" algn="l"/>
                <a:tab pos="3321050" algn="l"/>
                <a:tab pos="3675063" algn="l"/>
                <a:tab pos="3944938" algn="l"/>
                <a:tab pos="4310063" algn="l"/>
                <a:tab pos="4570413" algn="l"/>
                <a:tab pos="4933950" algn="l"/>
                <a:tab pos="5205413" algn="l"/>
                <a:tab pos="5559425" algn="l"/>
                <a:tab pos="5829300" algn="l"/>
                <a:tab pos="6183313" algn="l"/>
                <a:tab pos="6454775" algn="l"/>
                <a:tab pos="6818313" algn="l"/>
                <a:tab pos="7089775" algn="l"/>
                <a:tab pos="7434263" algn="l"/>
              </a:tabLst>
              <a:defRPr/>
            </a:pPr>
            <a:r>
              <a:rPr lang="en-US" sz="800" dirty="0" err="1">
                <a:latin typeface="Calibri" pitchFamily="34" charset="0"/>
              </a:rPr>
              <a:t>Creștere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preț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vs</a:t>
            </a:r>
            <a:r>
              <a:rPr lang="en-US" sz="800" dirty="0">
                <a:latin typeface="Calibri" pitchFamily="34" charset="0"/>
              </a:rPr>
              <a:t> anterior:	</a:t>
            </a:r>
            <a:r>
              <a:rPr lang="en-US" sz="800" dirty="0" smtClean="0">
                <a:latin typeface="Calibri" pitchFamily="34" charset="0"/>
              </a:rPr>
              <a:t>0.4</a:t>
            </a:r>
            <a:r>
              <a:rPr lang="en-US" sz="800" dirty="0">
                <a:latin typeface="Calibri" pitchFamily="34" charset="0"/>
              </a:rPr>
              <a:t>	2.0	0.0	0.0	1.0	0.0	0.0	0.3	0.0	0.3	0.4	-</a:t>
            </a:r>
            <a:r>
              <a:rPr lang="en-US" sz="800" dirty="0" smtClean="0">
                <a:latin typeface="Calibri" pitchFamily="34" charset="0"/>
              </a:rPr>
              <a:t>0.4	0.3	0.4	0.0       0.0	0.3	0.0	0.0	0.5</a:t>
            </a:r>
            <a:endParaRPr lang="en-US" sz="800" dirty="0">
              <a:latin typeface="Calibri" pitchFamily="34" charset="0"/>
            </a:endParaRPr>
          </a:p>
          <a:p>
            <a:pPr>
              <a:tabLst>
                <a:tab pos="1790700" algn="l"/>
                <a:tab pos="2060575" algn="l"/>
                <a:tab pos="2425700" algn="l"/>
                <a:tab pos="2686050" algn="l"/>
                <a:tab pos="3049588" algn="l"/>
                <a:tab pos="3321050" algn="l"/>
                <a:tab pos="3675063" algn="l"/>
                <a:tab pos="3944938" algn="l"/>
                <a:tab pos="4310063" algn="l"/>
                <a:tab pos="4570413" algn="l"/>
                <a:tab pos="4933950" algn="l"/>
                <a:tab pos="5205413" algn="l"/>
                <a:tab pos="5559425" algn="l"/>
                <a:tab pos="5829300" algn="l"/>
                <a:tab pos="6183313" algn="l"/>
                <a:tab pos="6454775" algn="l"/>
                <a:tab pos="6818313" algn="l"/>
                <a:tab pos="7089775" algn="l"/>
                <a:tab pos="7443788" algn="l"/>
              </a:tabLst>
              <a:defRPr/>
            </a:pPr>
            <a:r>
              <a:rPr lang="en-US" sz="800" dirty="0" err="1">
                <a:latin typeface="Calibri" pitchFamily="34" charset="0"/>
              </a:rPr>
              <a:t>Diferență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preț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mppc</a:t>
            </a:r>
            <a:r>
              <a:rPr lang="en-US" sz="800" dirty="0">
                <a:latin typeface="Calibri" pitchFamily="34" charset="0"/>
              </a:rPr>
              <a:t> -</a:t>
            </a:r>
            <a:r>
              <a:rPr lang="en-US" sz="800" dirty="0" err="1">
                <a:latin typeface="Calibri" pitchFamily="34" charset="0"/>
              </a:rPr>
              <a:t>contrabanda</a:t>
            </a:r>
            <a:r>
              <a:rPr lang="en-US" sz="800" dirty="0">
                <a:latin typeface="Calibri" pitchFamily="34" charset="0"/>
              </a:rPr>
              <a:t>:	</a:t>
            </a:r>
            <a:r>
              <a:rPr lang="en-US" sz="800" dirty="0" smtClean="0">
                <a:latin typeface="Calibri" pitchFamily="34" charset="0"/>
              </a:rPr>
              <a:t>2.6</a:t>
            </a:r>
            <a:r>
              <a:rPr lang="en-US" sz="800" dirty="0">
                <a:latin typeface="Calibri" pitchFamily="34" charset="0"/>
              </a:rPr>
              <a:t>	4.0	3.7	3.4	3.8	3.4	3.5	3.8	3.3	3.0	3.5	3.1	</a:t>
            </a:r>
            <a:r>
              <a:rPr lang="en-US" sz="800" dirty="0" smtClean="0">
                <a:latin typeface="Calibri" pitchFamily="34" charset="0"/>
              </a:rPr>
              <a:t>3.4	4.0	3.8       3.8	4.0	4.1	3.7	4.1</a:t>
            </a:r>
            <a:endParaRPr lang="en-US" sz="800" dirty="0">
              <a:latin typeface="Calibri" pitchFamily="34" charset="0"/>
            </a:endParaRPr>
          </a:p>
        </p:txBody>
      </p:sp>
      <p:sp>
        <p:nvSpPr>
          <p:cNvPr id="7" name="pole tekstowe 8"/>
          <p:cNvSpPr txBox="1"/>
          <p:nvPr/>
        </p:nvSpPr>
        <p:spPr>
          <a:xfrm>
            <a:off x="591652" y="6437039"/>
            <a:ext cx="1287948" cy="369332"/>
          </a:xfrm>
          <a:prstGeom prst="rect">
            <a:avLst/>
          </a:prstGeom>
          <a:noFill/>
          <a:ln w="6350" cmpd="sng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diferență</a:t>
            </a:r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semnificativă</a:t>
            </a:r>
            <a:endParaRPr lang="en-US" sz="800" b="0" i="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algn="ctr"/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13’Ian  vs. 12’Noi</a:t>
            </a:r>
            <a:endParaRPr lang="en-US" sz="800" b="0" i="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6697517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evoluție</a:t>
            </a:r>
            <a:r>
              <a:rPr lang="en-US" dirty="0" smtClean="0"/>
              <a:t> cote </a:t>
            </a:r>
            <a:r>
              <a:rPr lang="en-US" dirty="0" err="1" smtClean="0"/>
              <a:t>volumice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02.</a:t>
            </a:r>
            <a:r>
              <a:rPr lang="en-US" dirty="0" smtClean="0"/>
              <a:t> CONTRABANDA PE REGIUNI</a:t>
            </a:r>
            <a:endParaRPr lang="en-US" dirty="0"/>
          </a:p>
        </p:txBody>
      </p:sp>
      <p:graphicFrame>
        <p:nvGraphicFramePr>
          <p:cNvPr id="22" name="Chart Placeholder 12"/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1835696319"/>
              </p:ext>
            </p:extLst>
          </p:nvPr>
        </p:nvGraphicFramePr>
        <p:xfrm>
          <a:off x="1649413" y="1716088"/>
          <a:ext cx="2160587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Placeholder 13"/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3183995108"/>
              </p:ext>
            </p:extLst>
          </p:nvPr>
        </p:nvGraphicFramePr>
        <p:xfrm>
          <a:off x="5318125" y="1738313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Placeholder 14"/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1966317859"/>
              </p:ext>
            </p:extLst>
          </p:nvPr>
        </p:nvGraphicFramePr>
        <p:xfrm>
          <a:off x="3375025" y="2725738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Placeholder 11"/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2576362169"/>
              </p:ext>
            </p:extLst>
          </p:nvPr>
        </p:nvGraphicFramePr>
        <p:xfrm>
          <a:off x="468313" y="3344863"/>
          <a:ext cx="2159000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Chart Placeholder 15"/>
          <p:cNvGraphicFramePr>
            <a:graphicFrameLocks noGrp="1"/>
          </p:cNvGraphicFramePr>
          <p:nvPr>
            <p:ph type="chart" sz="quarter" idx="18"/>
            <p:extLst>
              <p:ext uri="{D42A27DB-BD31-4B8C-83A1-F6EECF244321}">
                <p14:modId xmlns:p14="http://schemas.microsoft.com/office/powerpoint/2010/main" val="2344784009"/>
              </p:ext>
            </p:extLst>
          </p:nvPr>
        </p:nvGraphicFramePr>
        <p:xfrm>
          <a:off x="2105025" y="4722813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8" name="Chart Placeholder 17"/>
          <p:cNvGraphicFramePr>
            <a:graphicFrameLocks noGrp="1"/>
          </p:cNvGraphicFramePr>
          <p:nvPr>
            <p:ph type="chart" sz="quarter" idx="21"/>
            <p:extLst>
              <p:ext uri="{D42A27DB-BD31-4B8C-83A1-F6EECF244321}">
                <p14:modId xmlns:p14="http://schemas.microsoft.com/office/powerpoint/2010/main" val="2405506002"/>
              </p:ext>
            </p:extLst>
          </p:nvPr>
        </p:nvGraphicFramePr>
        <p:xfrm>
          <a:off x="4873625" y="5141913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Chart Placeholder 16"/>
          <p:cNvGraphicFramePr>
            <a:graphicFrameLocks noGrp="1"/>
          </p:cNvGraphicFramePr>
          <p:nvPr>
            <p:ph type="chart" sz="quarter" idx="20"/>
            <p:extLst>
              <p:ext uri="{D42A27DB-BD31-4B8C-83A1-F6EECF244321}">
                <p14:modId xmlns:p14="http://schemas.microsoft.com/office/powerpoint/2010/main" val="313575199"/>
              </p:ext>
            </p:extLst>
          </p:nvPr>
        </p:nvGraphicFramePr>
        <p:xfrm>
          <a:off x="4114800" y="4092575"/>
          <a:ext cx="2159000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Chart Placeholder 1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80978361"/>
              </p:ext>
            </p:extLst>
          </p:nvPr>
        </p:nvGraphicFramePr>
        <p:xfrm>
          <a:off x="6273800" y="3692525"/>
          <a:ext cx="2160588" cy="125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pole tekstowe 8"/>
          <p:cNvSpPr txBox="1"/>
          <p:nvPr/>
        </p:nvSpPr>
        <p:spPr>
          <a:xfrm>
            <a:off x="591652" y="6437039"/>
            <a:ext cx="1287948" cy="369332"/>
          </a:xfrm>
          <a:prstGeom prst="rect">
            <a:avLst/>
          </a:prstGeom>
          <a:noFill/>
          <a:ln w="6350" cmpd="sng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diferență</a:t>
            </a:r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semnificativă</a:t>
            </a:r>
            <a:endParaRPr lang="en-US" sz="800" b="0" i="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algn="ctr"/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13’Ian vs. 12’Noi</a:t>
            </a:r>
            <a:endParaRPr lang="en-US" sz="800" b="0" i="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945667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Placeholder 12"/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1033905527"/>
              </p:ext>
            </p:extLst>
          </p:nvPr>
        </p:nvGraphicFramePr>
        <p:xfrm>
          <a:off x="2901950" y="2779713"/>
          <a:ext cx="3168650" cy="288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evoluție</a:t>
            </a:r>
            <a:r>
              <a:rPr lang="en-US" dirty="0" smtClean="0"/>
              <a:t> cote </a:t>
            </a:r>
            <a:r>
              <a:rPr lang="en-US" dirty="0" err="1" smtClean="0"/>
              <a:t>volumice</a:t>
            </a:r>
            <a:r>
              <a:rPr lang="en-US" dirty="0" smtClean="0"/>
              <a:t> (total </a:t>
            </a:r>
            <a:r>
              <a:rPr lang="en-US" dirty="0" err="1" smtClean="0"/>
              <a:t>contrabandă</a:t>
            </a:r>
            <a:r>
              <a:rPr lang="en-US" dirty="0" smtClean="0"/>
              <a:t>=100%)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03. </a:t>
            </a:r>
            <a:r>
              <a:rPr lang="en-US" dirty="0" smtClean="0"/>
              <a:t>PROVENIENȚĂ CONTRABANDĂ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95700" y="5203825"/>
            <a:ext cx="1625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Helvetica"/>
                <a:cs typeface="Helvetica"/>
              </a:rPr>
              <a:t>Structură</a:t>
            </a:r>
            <a:r>
              <a:rPr lang="en-US" sz="1100" b="1" dirty="0" smtClean="0"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Helvetica"/>
                <a:cs typeface="Helvetica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Helvetica"/>
                <a:cs typeface="Helvetica"/>
              </a:rPr>
              <a:t>Ianuarie</a:t>
            </a:r>
            <a:r>
              <a:rPr lang="en-US" sz="1100" b="1" dirty="0" smtClean="0"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Helvetica"/>
                <a:cs typeface="Helvetica"/>
              </a:rPr>
              <a:t> 2013</a:t>
            </a:r>
            <a:endParaRPr lang="en-US" sz="1100" b="1" dirty="0">
              <a:solidFill>
                <a:schemeClr val="bg1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graphicFrame>
        <p:nvGraphicFramePr>
          <p:cNvPr id="23" name="Chart Placeholder 15"/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2642875585"/>
              </p:ext>
            </p:extLst>
          </p:nvPr>
        </p:nvGraphicFramePr>
        <p:xfrm>
          <a:off x="793750" y="5133975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Placeholder 13"/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1124615561"/>
              </p:ext>
            </p:extLst>
          </p:nvPr>
        </p:nvGraphicFramePr>
        <p:xfrm>
          <a:off x="280988" y="3440113"/>
          <a:ext cx="2160587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Placeholder 14"/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1431876286"/>
              </p:ext>
            </p:extLst>
          </p:nvPr>
        </p:nvGraphicFramePr>
        <p:xfrm>
          <a:off x="793750" y="1914525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Chart Placeholder 16"/>
          <p:cNvGraphicFramePr>
            <a:graphicFrameLocks noGrp="1"/>
          </p:cNvGraphicFramePr>
          <p:nvPr>
            <p:ph type="chart" sz="quarter" idx="18"/>
            <p:extLst>
              <p:ext uri="{D42A27DB-BD31-4B8C-83A1-F6EECF244321}">
                <p14:modId xmlns:p14="http://schemas.microsoft.com/office/powerpoint/2010/main" val="3678351338"/>
              </p:ext>
            </p:extLst>
          </p:nvPr>
        </p:nvGraphicFramePr>
        <p:xfrm>
          <a:off x="3505200" y="1498600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Chart Placeholder 1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00358828"/>
              </p:ext>
            </p:extLst>
          </p:nvPr>
        </p:nvGraphicFramePr>
        <p:xfrm>
          <a:off x="6216650" y="1914525"/>
          <a:ext cx="216058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Chart Placeholder 18"/>
          <p:cNvGraphicFramePr>
            <a:graphicFrameLocks noGrp="1"/>
          </p:cNvGraphicFramePr>
          <p:nvPr>
            <p:ph type="chart" sz="quarter" idx="20"/>
            <p:extLst>
              <p:ext uri="{D42A27DB-BD31-4B8C-83A1-F6EECF244321}">
                <p14:modId xmlns:p14="http://schemas.microsoft.com/office/powerpoint/2010/main" val="1704864958"/>
              </p:ext>
            </p:extLst>
          </p:nvPr>
        </p:nvGraphicFramePr>
        <p:xfrm>
          <a:off x="6526213" y="3440113"/>
          <a:ext cx="2160587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Chart Placeholder 19"/>
          <p:cNvGraphicFramePr>
            <a:graphicFrameLocks noGrp="1"/>
          </p:cNvGraphicFramePr>
          <p:nvPr>
            <p:ph type="chart" sz="quarter" idx="21"/>
            <p:extLst>
              <p:ext uri="{D42A27DB-BD31-4B8C-83A1-F6EECF244321}">
                <p14:modId xmlns:p14="http://schemas.microsoft.com/office/powerpoint/2010/main" val="2982695427"/>
              </p:ext>
            </p:extLst>
          </p:nvPr>
        </p:nvGraphicFramePr>
        <p:xfrm>
          <a:off x="6216650" y="5129213"/>
          <a:ext cx="2160588" cy="125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" name="pole tekstowe 8"/>
          <p:cNvSpPr txBox="1"/>
          <p:nvPr/>
        </p:nvSpPr>
        <p:spPr>
          <a:xfrm>
            <a:off x="591652" y="6437039"/>
            <a:ext cx="1287948" cy="369332"/>
          </a:xfrm>
          <a:prstGeom prst="rect">
            <a:avLst/>
          </a:prstGeom>
          <a:noFill/>
          <a:ln w="6350" cmpd="sng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diferență</a:t>
            </a:r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800" b="0" i="0" dirty="0" err="1" smtClean="0">
                <a:solidFill>
                  <a:srgbClr val="FF0000"/>
                </a:solidFill>
                <a:latin typeface="Helvetica"/>
                <a:cs typeface="Helvetica"/>
              </a:rPr>
              <a:t>semnificativă</a:t>
            </a:r>
            <a:endParaRPr lang="en-US" sz="800" b="0" i="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algn="ctr"/>
            <a:r>
              <a:rPr lang="en-US" sz="800" b="0" i="0" dirty="0" smtClean="0">
                <a:solidFill>
                  <a:srgbClr val="FF0000"/>
                </a:solidFill>
                <a:latin typeface="Helvetica"/>
                <a:cs typeface="Helvetica"/>
              </a:rPr>
              <a:t>13’Ian vs. </a:t>
            </a:r>
            <a:r>
              <a:rPr lang="en-US" sz="800" dirty="0" smtClean="0">
                <a:solidFill>
                  <a:srgbClr val="FF0000"/>
                </a:solidFill>
                <a:latin typeface="Helvetica"/>
                <a:cs typeface="Helvetica"/>
              </a:rPr>
              <a:t>12’ </a:t>
            </a:r>
            <a:r>
              <a:rPr lang="en-US" sz="800" dirty="0" err="1" smtClean="0">
                <a:solidFill>
                  <a:srgbClr val="FF0000"/>
                </a:solidFill>
                <a:latin typeface="Helvetica"/>
                <a:cs typeface="Helvetica"/>
              </a:rPr>
              <a:t>Noi</a:t>
            </a:r>
            <a:r>
              <a:rPr lang="en-US" sz="8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endParaRPr lang="en-US" sz="800" b="0" i="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523086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Placeholder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664296"/>
              </p:ext>
            </p:extLst>
          </p:nvPr>
        </p:nvGraphicFramePr>
        <p:xfrm>
          <a:off x="6273800" y="3692525"/>
          <a:ext cx="2167128" cy="125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Chart Placeholder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2636"/>
              </p:ext>
            </p:extLst>
          </p:nvPr>
        </p:nvGraphicFramePr>
        <p:xfrm>
          <a:off x="4873625" y="5164578"/>
          <a:ext cx="216712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Placeholder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750100"/>
              </p:ext>
            </p:extLst>
          </p:nvPr>
        </p:nvGraphicFramePr>
        <p:xfrm>
          <a:off x="4106672" y="4131651"/>
          <a:ext cx="2167128" cy="1178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Chart Placeholder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790884"/>
              </p:ext>
            </p:extLst>
          </p:nvPr>
        </p:nvGraphicFramePr>
        <p:xfrm>
          <a:off x="2105025" y="4722813"/>
          <a:ext cx="216712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" name="Char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032587"/>
              </p:ext>
            </p:extLst>
          </p:nvPr>
        </p:nvGraphicFramePr>
        <p:xfrm>
          <a:off x="468313" y="3344863"/>
          <a:ext cx="216712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6" name="Chart Placehold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652380"/>
              </p:ext>
            </p:extLst>
          </p:nvPr>
        </p:nvGraphicFramePr>
        <p:xfrm>
          <a:off x="5318125" y="1738313"/>
          <a:ext cx="216712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5" name="Chart Placeholder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748256"/>
              </p:ext>
            </p:extLst>
          </p:nvPr>
        </p:nvGraphicFramePr>
        <p:xfrm>
          <a:off x="3375025" y="2725738"/>
          <a:ext cx="2167128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Evoluție</a:t>
            </a:r>
            <a:r>
              <a:rPr lang="en-US" dirty="0" smtClean="0"/>
              <a:t> cote </a:t>
            </a:r>
            <a:r>
              <a:rPr lang="en-US" dirty="0" err="1" smtClean="0"/>
              <a:t>volumice</a:t>
            </a:r>
            <a:r>
              <a:rPr lang="en-US" dirty="0" smtClean="0"/>
              <a:t> (total </a:t>
            </a:r>
            <a:r>
              <a:rPr lang="en-US" dirty="0" err="1" smtClean="0"/>
              <a:t>regiune</a:t>
            </a:r>
            <a:r>
              <a:rPr lang="en-US" dirty="0" smtClean="0"/>
              <a:t>=100%)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04.</a:t>
            </a:r>
            <a:r>
              <a:rPr lang="en-US" dirty="0" smtClean="0"/>
              <a:t> PROVENIENȚA PE REGIUNI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1800" y="5310016"/>
            <a:ext cx="990600" cy="180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ALTELE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4200" y="5462416"/>
            <a:ext cx="990600" cy="18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NECUNOSCUTA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6600" y="5614816"/>
            <a:ext cx="990600" cy="18000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MOLDOVA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9000" y="5767216"/>
            <a:ext cx="990600" cy="1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RUSIA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1400" y="5919616"/>
            <a:ext cx="990600" cy="180000"/>
          </a:xfrm>
          <a:prstGeom prst="rect">
            <a:avLst/>
          </a:prstGeom>
          <a:solidFill>
            <a:srgbClr val="66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UCRAINA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93800" y="6072016"/>
            <a:ext cx="9906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DUTY FREE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6200" y="6224416"/>
            <a:ext cx="990600" cy="18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Helvetica"/>
                <a:cs typeface="Helvetica"/>
              </a:rPr>
              <a:t>SERBIA</a:t>
            </a:r>
            <a:endParaRPr lang="en-US" sz="800" dirty="0">
              <a:latin typeface="Helvetica"/>
              <a:cs typeface="Helvetica"/>
            </a:endParaRPr>
          </a:p>
        </p:txBody>
      </p:sp>
      <p:graphicFrame>
        <p:nvGraphicFramePr>
          <p:cNvPr id="26" name="Chart Placeholder 19"/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601334298"/>
              </p:ext>
            </p:extLst>
          </p:nvPr>
        </p:nvGraphicFramePr>
        <p:xfrm>
          <a:off x="1649413" y="1716088"/>
          <a:ext cx="2160587" cy="126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5085027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61484"/>
            <a:ext cx="8229600" cy="4679950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2376"/>
              </a:spcBef>
              <a:buNone/>
            </a:pPr>
            <a:r>
              <a:rPr lang="en-US" sz="1400" b="1" dirty="0" err="1" smtClean="0">
                <a:solidFill>
                  <a:srgbClr val="595959"/>
                </a:solidFill>
              </a:rPr>
              <a:t>Nivelul</a:t>
            </a:r>
            <a:r>
              <a:rPr lang="en-US" sz="1400" b="1" dirty="0" smtClean="0">
                <a:solidFill>
                  <a:srgbClr val="595959"/>
                </a:solidFill>
              </a:rPr>
              <a:t> comer</a:t>
            </a:r>
            <a:r>
              <a:rPr lang="ro-RO" sz="1400" b="1" dirty="0" smtClean="0">
                <a:solidFill>
                  <a:srgbClr val="595959"/>
                </a:solidFill>
              </a:rPr>
              <a:t>ţ</a:t>
            </a:r>
            <a:r>
              <a:rPr lang="en-US" sz="1400" b="1" dirty="0" err="1" smtClean="0">
                <a:solidFill>
                  <a:srgbClr val="595959"/>
                </a:solidFill>
              </a:rPr>
              <a:t>ului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ilicit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înregistreaz</a:t>
            </a:r>
            <a:r>
              <a:rPr lang="ro-RO" sz="1400" b="1" dirty="0" smtClean="0">
                <a:solidFill>
                  <a:srgbClr val="595959"/>
                </a:solidFill>
              </a:rPr>
              <a:t>ă Ianuarie 2013</a:t>
            </a:r>
            <a:r>
              <a:rPr lang="en-US" sz="1400" b="1" dirty="0" smtClean="0">
                <a:solidFill>
                  <a:srgbClr val="595959"/>
                </a:solidFill>
              </a:rPr>
              <a:t> o</a:t>
            </a:r>
            <a:r>
              <a:rPr lang="ro-RO" sz="1400" b="1" dirty="0" smtClean="0">
                <a:solidFill>
                  <a:srgbClr val="595959"/>
                </a:solidFill>
              </a:rPr>
              <a:t> creştere semnificativă (2.4 pp)</a:t>
            </a:r>
            <a:r>
              <a:rPr lang="en-US" sz="1400" b="1" dirty="0" smtClean="0">
                <a:solidFill>
                  <a:srgbClr val="595959"/>
                </a:solidFill>
              </a:rPr>
              <a:t>, </a:t>
            </a:r>
            <a:r>
              <a:rPr lang="ro-RO" sz="1400" b="1" dirty="0" smtClean="0">
                <a:solidFill>
                  <a:srgbClr val="595959"/>
                </a:solidFill>
              </a:rPr>
              <a:t>atingând nivelul de 15.4% din piaţă</a:t>
            </a:r>
            <a:r>
              <a:rPr lang="en-US" sz="1400" b="1" dirty="0" smtClean="0">
                <a:solidFill>
                  <a:srgbClr val="595959"/>
                </a:solidFill>
              </a:rPr>
              <a:t>. </a:t>
            </a:r>
            <a:r>
              <a:rPr lang="en-US" sz="1400" b="1" dirty="0" err="1" smtClean="0">
                <a:solidFill>
                  <a:srgbClr val="595959"/>
                </a:solidFill>
              </a:rPr>
              <a:t>Cresterea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comertului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ilict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apare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pe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fondul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cresteri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pretului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produselor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legale</a:t>
            </a:r>
            <a:r>
              <a:rPr lang="en-US" sz="1400" b="1" dirty="0" smtClean="0">
                <a:solidFill>
                  <a:srgbClr val="595959"/>
                </a:solidFill>
              </a:rPr>
              <a:t> (+0.5 RON) </a:t>
            </a:r>
            <a:r>
              <a:rPr lang="en-US" sz="1400" b="1" dirty="0" err="1" smtClean="0">
                <a:solidFill>
                  <a:srgbClr val="595959"/>
                </a:solidFill>
              </a:rPr>
              <a:t>si</a:t>
            </a:r>
            <a:r>
              <a:rPr lang="en-US" sz="1400" b="1" dirty="0" smtClean="0">
                <a:solidFill>
                  <a:srgbClr val="595959"/>
                </a:solidFill>
              </a:rPr>
              <a:t> a </a:t>
            </a:r>
            <a:r>
              <a:rPr lang="en-US" sz="1400" b="1" dirty="0" err="1" smtClean="0">
                <a:solidFill>
                  <a:srgbClr val="595959"/>
                </a:solidFill>
              </a:rPr>
              <a:t>majorarii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diferentei</a:t>
            </a:r>
            <a:r>
              <a:rPr lang="en-US" sz="1400" b="1" dirty="0" smtClean="0">
                <a:solidFill>
                  <a:srgbClr val="595959"/>
                </a:solidFill>
              </a:rPr>
              <a:t> de </a:t>
            </a:r>
            <a:r>
              <a:rPr lang="en-US" sz="1400" b="1" dirty="0" err="1" smtClean="0">
                <a:solidFill>
                  <a:srgbClr val="595959"/>
                </a:solidFill>
              </a:rPr>
              <a:t>pret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intre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produsele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legale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si</a:t>
            </a:r>
            <a:r>
              <a:rPr lang="en-US" sz="1400" b="1" dirty="0" smtClean="0">
                <a:solidFill>
                  <a:srgbClr val="595959"/>
                </a:solidFill>
              </a:rPr>
              <a:t> </a:t>
            </a:r>
            <a:r>
              <a:rPr lang="en-US" sz="1400" b="1" dirty="0" err="1" smtClean="0">
                <a:solidFill>
                  <a:srgbClr val="595959"/>
                </a:solidFill>
              </a:rPr>
              <a:t>ilicite</a:t>
            </a:r>
            <a:r>
              <a:rPr lang="en-US" sz="1400" b="1" dirty="0" smtClean="0">
                <a:solidFill>
                  <a:srgbClr val="595959"/>
                </a:solidFill>
              </a:rPr>
              <a:t> la 4.1 RON.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ANALIZA REGIONAL</a:t>
            </a:r>
            <a:r>
              <a:rPr lang="ro-R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Ă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CONTRABANDEI: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400"/>
              </a:spcBef>
              <a:buFont typeface="Wingdings" charset="2"/>
              <a:buChar char="§"/>
            </a:pP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BUCUREŞTI (8.5%) 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înregistrează în Ianuarie o </a:t>
            </a:r>
            <a:r>
              <a:rPr lang="ro-RO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creştere semnificativă de 5.4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puncte procentuale</a:t>
            </a:r>
            <a:endParaRPr lang="ro-RO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400"/>
              </a:spcBef>
              <a:buFont typeface="Wingdings" charset="2"/>
              <a:buChar char="§"/>
            </a:pP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SUD-EST 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creşte </a:t>
            </a:r>
            <a:r>
              <a:rPr lang="ro-RO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semnificativ cu 5.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ro-RO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pp 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până la 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12.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din comerţul ilicit.</a:t>
            </a:r>
          </a:p>
          <a:p>
            <a:pPr>
              <a:spcBef>
                <a:spcPts val="400"/>
              </a:spcBef>
              <a:buFont typeface="Wingdings" charset="2"/>
              <a:buChar char="§"/>
            </a:pP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afectate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regiuni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comerţul ilicit rămân şi în Ianuarie regiunea de 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VEST (3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%)</a:t>
            </a:r>
            <a:r>
              <a:rPr lang="ro-RO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NORD-EST (25.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%), SUD-VEST (21.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ro-RO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%) si Nord-Vest (21.0%).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400" b="1" dirty="0" smtClean="0">
                <a:solidFill>
                  <a:srgbClr val="595959"/>
                </a:solidFill>
              </a:rPr>
              <a:t>PRINCIPALELE SURSE ALE COMER</a:t>
            </a:r>
            <a:r>
              <a:rPr lang="ro-RO" sz="1400" b="1" dirty="0" smtClean="0">
                <a:solidFill>
                  <a:srgbClr val="595959"/>
                </a:solidFill>
              </a:rPr>
              <a:t>Ţ</a:t>
            </a:r>
            <a:r>
              <a:rPr lang="en-US" sz="1400" b="1" dirty="0" smtClean="0">
                <a:solidFill>
                  <a:srgbClr val="595959"/>
                </a:solidFill>
              </a:rPr>
              <a:t>ULUI ILICIT </a:t>
            </a:r>
            <a:r>
              <a:rPr lang="en-US" sz="1400" dirty="0" smtClean="0">
                <a:solidFill>
                  <a:srgbClr val="595959"/>
                </a:solidFill>
              </a:rPr>
              <a:t>(conform </a:t>
            </a:r>
            <a:r>
              <a:rPr lang="en-US" sz="1400" dirty="0" err="1" smtClean="0">
                <a:solidFill>
                  <a:srgbClr val="595959"/>
                </a:solidFill>
              </a:rPr>
              <a:t>timbrului</a:t>
            </a:r>
            <a:r>
              <a:rPr lang="en-US" sz="1400" dirty="0" smtClean="0">
                <a:solidFill>
                  <a:srgbClr val="595959"/>
                </a:solidFill>
              </a:rPr>
              <a:t> </a:t>
            </a:r>
            <a:r>
              <a:rPr lang="en-US" sz="1400" dirty="0" err="1" smtClean="0">
                <a:solidFill>
                  <a:srgbClr val="595959"/>
                </a:solidFill>
              </a:rPr>
              <a:t>aplicat</a:t>
            </a:r>
            <a:r>
              <a:rPr lang="en-US" sz="1400" dirty="0" smtClean="0">
                <a:solidFill>
                  <a:srgbClr val="595959"/>
                </a:solidFill>
              </a:rPr>
              <a:t> </a:t>
            </a:r>
            <a:r>
              <a:rPr lang="en-US" sz="1400" dirty="0" err="1" smtClean="0">
                <a:solidFill>
                  <a:srgbClr val="595959"/>
                </a:solidFill>
              </a:rPr>
              <a:t>pe</a:t>
            </a:r>
            <a:r>
              <a:rPr lang="en-US" sz="1400" dirty="0" smtClean="0">
                <a:solidFill>
                  <a:srgbClr val="595959"/>
                </a:solidFill>
              </a:rPr>
              <a:t> </a:t>
            </a:r>
            <a:r>
              <a:rPr lang="en-US" sz="1400" dirty="0" err="1" smtClean="0">
                <a:solidFill>
                  <a:srgbClr val="595959"/>
                </a:solidFill>
              </a:rPr>
              <a:t>pachet</a:t>
            </a:r>
            <a:r>
              <a:rPr lang="en-US" sz="1400" dirty="0" smtClean="0">
                <a:solidFill>
                  <a:srgbClr val="595959"/>
                </a:solidFill>
              </a:rPr>
              <a:t>):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DUTY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continua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trendul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ascendent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in Ianuarie)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și continuă să fie principala sursă de provenienţă a comerţului ilicit.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o-RO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UCRAINA</a:t>
            </a:r>
            <a:r>
              <a:rPr lang="ro-RO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 </a:t>
            </a:r>
            <a:r>
              <a:rPr lang="ro-RO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MOLDOVA  </a:t>
            </a:r>
            <a:r>
              <a:rPr lang="ro-RO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continuă să </a:t>
            </a:r>
            <a:r>
              <a:rPr lang="x-non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înregistreaz</a:t>
            </a:r>
            <a:r>
              <a:rPr lang="ro-RO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evolu</a:t>
            </a:r>
            <a:r>
              <a:rPr lang="x-non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ț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constant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în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Ianuarie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furnizand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25.8 %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respectiv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x-non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ro-RO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x-non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x-non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%</a:t>
            </a:r>
            <a:r>
              <a:rPr lang="x-non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comertul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ilicit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ro-RO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SERBIA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o-RO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inregistreaza in Ianuarie o tendinta de crestere, ajungând la </a:t>
            </a:r>
            <a:r>
              <a:rPr lang="ro-R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16.4 %. </a:t>
            </a:r>
          </a:p>
          <a:p>
            <a:pPr>
              <a:spcBef>
                <a:spcPts val="600"/>
              </a:spcBef>
            </a:pP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05.</a:t>
            </a:r>
            <a:r>
              <a:rPr lang="en-US" dirty="0" smtClean="0"/>
              <a:t> CONCLUZII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1582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6666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375</Words>
  <Application>Microsoft Macintosh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PIAȚA DE ȚIGARETE EVOLUȚII ȘI TENDINȚE</vt:lpstr>
      <vt:lpstr>01. EVOLUȚIA PIEȚEI DE ȚIGARETE</vt:lpstr>
      <vt:lpstr>02. CONTRABANDA PE REGIUNI</vt:lpstr>
      <vt:lpstr>03. PROVENIENȚĂ CONTRABANDĂ</vt:lpstr>
      <vt:lpstr>04. PROVENIENȚA PE REGIUNI</vt:lpstr>
      <vt:lpstr>05. CONCLUZII</vt:lpstr>
    </vt:vector>
  </TitlesOfParts>
  <Manager/>
  <Company>Novel Research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Marian Marcu</dc:creator>
  <cp:keywords/>
  <dc:description/>
  <cp:lastModifiedBy>Marian Marcu</cp:lastModifiedBy>
  <cp:revision>244</cp:revision>
  <dcterms:created xsi:type="dcterms:W3CDTF">2012-02-08T07:49:12Z</dcterms:created>
  <dcterms:modified xsi:type="dcterms:W3CDTF">2013-02-20T14:14:28Z</dcterms:modified>
  <cp:category/>
</cp:coreProperties>
</file>