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45"/>
  </p:notesMasterIdLst>
  <p:sldIdLst>
    <p:sldId id="256" r:id="rId2"/>
    <p:sldId id="455" r:id="rId3"/>
    <p:sldId id="467" r:id="rId4"/>
    <p:sldId id="468" r:id="rId5"/>
    <p:sldId id="469" r:id="rId6"/>
    <p:sldId id="456" r:id="rId7"/>
    <p:sldId id="457" r:id="rId8"/>
    <p:sldId id="472" r:id="rId9"/>
    <p:sldId id="473" r:id="rId10"/>
    <p:sldId id="474" r:id="rId11"/>
    <p:sldId id="475" r:id="rId12"/>
    <p:sldId id="476" r:id="rId13"/>
    <p:sldId id="458" r:id="rId14"/>
    <p:sldId id="459" r:id="rId15"/>
    <p:sldId id="470" r:id="rId16"/>
    <p:sldId id="471" r:id="rId17"/>
    <p:sldId id="460" r:id="rId18"/>
    <p:sldId id="461" r:id="rId19"/>
    <p:sldId id="462" r:id="rId20"/>
    <p:sldId id="463" r:id="rId21"/>
    <p:sldId id="464" r:id="rId22"/>
    <p:sldId id="465" r:id="rId23"/>
    <p:sldId id="433" r:id="rId24"/>
    <p:sldId id="434" r:id="rId25"/>
    <p:sldId id="466" r:id="rId26"/>
    <p:sldId id="477" r:id="rId27"/>
    <p:sldId id="435" r:id="rId28"/>
    <p:sldId id="437" r:id="rId29"/>
    <p:sldId id="438" r:id="rId30"/>
    <p:sldId id="440" r:id="rId31"/>
    <p:sldId id="447" r:id="rId32"/>
    <p:sldId id="448" r:id="rId33"/>
    <p:sldId id="449" r:id="rId34"/>
    <p:sldId id="450" r:id="rId35"/>
    <p:sldId id="441" r:id="rId36"/>
    <p:sldId id="442" r:id="rId37"/>
    <p:sldId id="443" r:id="rId38"/>
    <p:sldId id="444" r:id="rId39"/>
    <p:sldId id="454" r:id="rId40"/>
    <p:sldId id="445" r:id="rId41"/>
    <p:sldId id="451" r:id="rId42"/>
    <p:sldId id="452" r:id="rId43"/>
    <p:sldId id="446" r:id="rId44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12E54C-EDCA-4398-A5D4-C4F1745CFAB2}">
          <p14:sldIdLst>
            <p14:sldId id="256"/>
            <p14:sldId id="455"/>
            <p14:sldId id="467"/>
            <p14:sldId id="468"/>
            <p14:sldId id="469"/>
            <p14:sldId id="456"/>
            <p14:sldId id="457"/>
            <p14:sldId id="472"/>
            <p14:sldId id="473"/>
            <p14:sldId id="474"/>
            <p14:sldId id="475"/>
            <p14:sldId id="476"/>
            <p14:sldId id="458"/>
            <p14:sldId id="459"/>
            <p14:sldId id="470"/>
            <p14:sldId id="471"/>
            <p14:sldId id="460"/>
            <p14:sldId id="461"/>
            <p14:sldId id="462"/>
            <p14:sldId id="463"/>
            <p14:sldId id="464"/>
            <p14:sldId id="465"/>
            <p14:sldId id="433"/>
            <p14:sldId id="434"/>
            <p14:sldId id="466"/>
            <p14:sldId id="477"/>
            <p14:sldId id="435"/>
            <p14:sldId id="437"/>
            <p14:sldId id="438"/>
            <p14:sldId id="440"/>
            <p14:sldId id="447"/>
            <p14:sldId id="448"/>
            <p14:sldId id="449"/>
            <p14:sldId id="450"/>
            <p14:sldId id="441"/>
            <p14:sldId id="442"/>
            <p14:sldId id="443"/>
            <p14:sldId id="444"/>
            <p14:sldId id="454"/>
            <p14:sldId id="445"/>
            <p14:sldId id="451"/>
            <p14:sldId id="452"/>
            <p14:sldId id="4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3282" autoAdjust="0"/>
  </p:normalViewPr>
  <p:slideViewPr>
    <p:cSldViewPr>
      <p:cViewPr>
        <p:scale>
          <a:sx n="75" d="100"/>
          <a:sy n="75" d="100"/>
        </p:scale>
        <p:origin x="-1704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08F34-9F99-4F95-92CC-8D78A202FD70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DC33012-E79A-48C1-80D4-9054CAE11BA3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BBFB0CC-18B6-4F18-B0D3-0F9809E0E130}" type="parTrans" cxnId="{A9856D8F-4C6B-4633-9E46-D28114B278E5}">
      <dgm:prSet/>
      <dgm:spPr/>
      <dgm:t>
        <a:bodyPr/>
        <a:lstStyle/>
        <a:p>
          <a:endParaRPr lang="en-US"/>
        </a:p>
      </dgm:t>
    </dgm:pt>
    <dgm:pt modelId="{5E5B05BE-DADE-4846-953B-1A357FB3681A}" type="sibTrans" cxnId="{A9856D8F-4C6B-4633-9E46-D28114B278E5}">
      <dgm:prSet/>
      <dgm:spPr/>
      <dgm:t>
        <a:bodyPr/>
        <a:lstStyle/>
        <a:p>
          <a:endParaRPr lang="en-US"/>
        </a:p>
      </dgm:t>
    </dgm:pt>
    <dgm:pt modelId="{6670649C-95BC-4B66-B341-C3F52D6118A7}">
      <dgm:prSet phldrT="[Text]" custT="1"/>
      <dgm:spPr/>
      <dgm:t>
        <a:bodyPr/>
        <a:lstStyle/>
        <a:p>
          <a:endParaRPr lang="en-US" sz="1600" dirty="0"/>
        </a:p>
      </dgm:t>
    </dgm:pt>
    <dgm:pt modelId="{09CA08CF-FE53-49E9-BA33-0BB9F73D27C8}" type="parTrans" cxnId="{B234F29F-5349-4C78-BF66-2FA60312A6A8}">
      <dgm:prSet/>
      <dgm:spPr/>
      <dgm:t>
        <a:bodyPr/>
        <a:lstStyle/>
        <a:p>
          <a:endParaRPr lang="en-US"/>
        </a:p>
      </dgm:t>
    </dgm:pt>
    <dgm:pt modelId="{60093A25-15F7-4281-B13C-E540C0C386FB}" type="sibTrans" cxnId="{B234F29F-5349-4C78-BF66-2FA60312A6A8}">
      <dgm:prSet/>
      <dgm:spPr/>
      <dgm:t>
        <a:bodyPr/>
        <a:lstStyle/>
        <a:p>
          <a:endParaRPr lang="en-US"/>
        </a:p>
      </dgm:t>
    </dgm:pt>
    <dgm:pt modelId="{2368CD28-9670-4A72-8289-5A77215E2F00}" type="pres">
      <dgm:prSet presAssocID="{D3008F34-9F99-4F95-92CC-8D78A202FD7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64160C-AF9A-4763-9E9D-ECFE03959B8B}" type="pres">
      <dgm:prSet presAssocID="{D3008F34-9F99-4F95-92CC-8D78A202FD70}" presName="matrix" presStyleCnt="0"/>
      <dgm:spPr/>
    </dgm:pt>
    <dgm:pt modelId="{5B9EDB1E-7B66-41DA-97AA-D326F6B159CD}" type="pres">
      <dgm:prSet presAssocID="{D3008F34-9F99-4F95-92CC-8D78A202FD70}" presName="tile1" presStyleLbl="node1" presStyleIdx="0" presStyleCnt="4"/>
      <dgm:spPr/>
      <dgm:t>
        <a:bodyPr/>
        <a:lstStyle/>
        <a:p>
          <a:endParaRPr lang="en-US"/>
        </a:p>
      </dgm:t>
    </dgm:pt>
    <dgm:pt modelId="{0D79B280-1ABF-423B-974D-9506DD976109}" type="pres">
      <dgm:prSet presAssocID="{D3008F34-9F99-4F95-92CC-8D78A202FD7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A537C-C527-4A69-993A-5FCA840F99DC}" type="pres">
      <dgm:prSet presAssocID="{D3008F34-9F99-4F95-92CC-8D78A202FD70}" presName="tile2" presStyleLbl="node1" presStyleIdx="1" presStyleCnt="4"/>
      <dgm:spPr/>
      <dgm:t>
        <a:bodyPr/>
        <a:lstStyle/>
        <a:p>
          <a:endParaRPr lang="en-US"/>
        </a:p>
      </dgm:t>
    </dgm:pt>
    <dgm:pt modelId="{81A6ED32-CD19-4C0E-B1E4-93B748AE47C0}" type="pres">
      <dgm:prSet presAssocID="{D3008F34-9F99-4F95-92CC-8D78A202FD7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B71F826-FC99-4101-8279-974D46EABAD3}" type="pres">
      <dgm:prSet presAssocID="{D3008F34-9F99-4F95-92CC-8D78A202FD70}" presName="tile3" presStyleLbl="node1" presStyleIdx="2" presStyleCnt="4" custLinFactNeighborY="-1333"/>
      <dgm:spPr/>
    </dgm:pt>
    <dgm:pt modelId="{83AD0CFA-0757-4011-9F98-C011A59B7AE8}" type="pres">
      <dgm:prSet presAssocID="{D3008F34-9F99-4F95-92CC-8D78A202FD7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DC04B8D-F197-448E-8035-8DF40B7B6AD4}" type="pres">
      <dgm:prSet presAssocID="{D3008F34-9F99-4F95-92CC-8D78A202FD70}" presName="tile4" presStyleLbl="node1" presStyleIdx="3" presStyleCnt="4" custLinFactNeighborX="0" custLinFactNeighborY="-1333"/>
      <dgm:spPr/>
    </dgm:pt>
    <dgm:pt modelId="{6B655116-6B82-4208-9196-F310D1057923}" type="pres">
      <dgm:prSet presAssocID="{D3008F34-9F99-4F95-92CC-8D78A202FD7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FE20D8D-D58E-46AD-AA4B-607FCB410330}" type="pres">
      <dgm:prSet presAssocID="{D3008F34-9F99-4F95-92CC-8D78A202FD70}" presName="centerTile" presStyleLbl="fgShp" presStyleIdx="0" presStyleCnt="1" custScaleX="151515" custScaleY="1546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91358C1-AA65-6A44-9534-5A507DC73EFF}" type="presOf" srcId="{D3008F34-9F99-4F95-92CC-8D78A202FD70}" destId="{2368CD28-9670-4A72-8289-5A77215E2F00}" srcOrd="0" destOrd="0" presId="urn:microsoft.com/office/officeart/2005/8/layout/matrix1"/>
    <dgm:cxn modelId="{B60553C6-3BD7-4745-AE99-C2835BFA171F}" type="presOf" srcId="{6670649C-95BC-4B66-B341-C3F52D6118A7}" destId="{5B9EDB1E-7B66-41DA-97AA-D326F6B159CD}" srcOrd="0" destOrd="0" presId="urn:microsoft.com/office/officeart/2005/8/layout/matrix1"/>
    <dgm:cxn modelId="{A9856D8F-4C6B-4633-9E46-D28114B278E5}" srcId="{D3008F34-9F99-4F95-92CC-8D78A202FD70}" destId="{4DC33012-E79A-48C1-80D4-9054CAE11BA3}" srcOrd="0" destOrd="0" parTransId="{0BBFB0CC-18B6-4F18-B0D3-0F9809E0E130}" sibTransId="{5E5B05BE-DADE-4846-953B-1A357FB3681A}"/>
    <dgm:cxn modelId="{B234F29F-5349-4C78-BF66-2FA60312A6A8}" srcId="{4DC33012-E79A-48C1-80D4-9054CAE11BA3}" destId="{6670649C-95BC-4B66-B341-C3F52D6118A7}" srcOrd="0" destOrd="0" parTransId="{09CA08CF-FE53-49E9-BA33-0BB9F73D27C8}" sibTransId="{60093A25-15F7-4281-B13C-E540C0C386FB}"/>
    <dgm:cxn modelId="{545D7752-BED8-8541-9CF5-5C7AA2A2A532}" type="presOf" srcId="{4DC33012-E79A-48C1-80D4-9054CAE11BA3}" destId="{8FE20D8D-D58E-46AD-AA4B-607FCB410330}" srcOrd="0" destOrd="0" presId="urn:microsoft.com/office/officeart/2005/8/layout/matrix1"/>
    <dgm:cxn modelId="{D6A5AA08-6F32-7B40-9A8D-5872E2AEC776}" type="presOf" srcId="{6670649C-95BC-4B66-B341-C3F52D6118A7}" destId="{0D79B280-1ABF-423B-974D-9506DD976109}" srcOrd="1" destOrd="0" presId="urn:microsoft.com/office/officeart/2005/8/layout/matrix1"/>
    <dgm:cxn modelId="{7A0F2538-8B3D-F046-A0CF-42B96053A77F}" type="presParOf" srcId="{2368CD28-9670-4A72-8289-5A77215E2F00}" destId="{4364160C-AF9A-4763-9E9D-ECFE03959B8B}" srcOrd="0" destOrd="0" presId="urn:microsoft.com/office/officeart/2005/8/layout/matrix1"/>
    <dgm:cxn modelId="{65B04C60-861C-C446-87A2-9F5BC2E10575}" type="presParOf" srcId="{4364160C-AF9A-4763-9E9D-ECFE03959B8B}" destId="{5B9EDB1E-7B66-41DA-97AA-D326F6B159CD}" srcOrd="0" destOrd="0" presId="urn:microsoft.com/office/officeart/2005/8/layout/matrix1"/>
    <dgm:cxn modelId="{35A66DD3-36BA-274F-815B-1BD367E4B8D0}" type="presParOf" srcId="{4364160C-AF9A-4763-9E9D-ECFE03959B8B}" destId="{0D79B280-1ABF-423B-974D-9506DD976109}" srcOrd="1" destOrd="0" presId="urn:microsoft.com/office/officeart/2005/8/layout/matrix1"/>
    <dgm:cxn modelId="{E6805AE2-9D8C-0B47-95FD-ED4D51D0A29A}" type="presParOf" srcId="{4364160C-AF9A-4763-9E9D-ECFE03959B8B}" destId="{398A537C-C527-4A69-993A-5FCA840F99DC}" srcOrd="2" destOrd="0" presId="urn:microsoft.com/office/officeart/2005/8/layout/matrix1"/>
    <dgm:cxn modelId="{CC947F25-B204-2C41-864D-8237BEB028C7}" type="presParOf" srcId="{4364160C-AF9A-4763-9E9D-ECFE03959B8B}" destId="{81A6ED32-CD19-4C0E-B1E4-93B748AE47C0}" srcOrd="3" destOrd="0" presId="urn:microsoft.com/office/officeart/2005/8/layout/matrix1"/>
    <dgm:cxn modelId="{B78F0283-104D-924D-822E-99FB39D8B973}" type="presParOf" srcId="{4364160C-AF9A-4763-9E9D-ECFE03959B8B}" destId="{1B71F826-FC99-4101-8279-974D46EABAD3}" srcOrd="4" destOrd="0" presId="urn:microsoft.com/office/officeart/2005/8/layout/matrix1"/>
    <dgm:cxn modelId="{305BF4B8-CDA7-0A4C-BB69-18EE98221A1F}" type="presParOf" srcId="{4364160C-AF9A-4763-9E9D-ECFE03959B8B}" destId="{83AD0CFA-0757-4011-9F98-C011A59B7AE8}" srcOrd="5" destOrd="0" presId="urn:microsoft.com/office/officeart/2005/8/layout/matrix1"/>
    <dgm:cxn modelId="{7052D373-6580-4746-A106-F7C16C36F79C}" type="presParOf" srcId="{4364160C-AF9A-4763-9E9D-ECFE03959B8B}" destId="{7DC04B8D-F197-448E-8035-8DF40B7B6AD4}" srcOrd="6" destOrd="0" presId="urn:microsoft.com/office/officeart/2005/8/layout/matrix1"/>
    <dgm:cxn modelId="{B08F15D1-CD14-4A46-A99D-37FC0BE30464}" type="presParOf" srcId="{4364160C-AF9A-4763-9E9D-ECFE03959B8B}" destId="{6B655116-6B82-4208-9196-F310D1057923}" srcOrd="7" destOrd="0" presId="urn:microsoft.com/office/officeart/2005/8/layout/matrix1"/>
    <dgm:cxn modelId="{36C8F5C0-70DA-844A-8589-FEDD0C37DD74}" type="presParOf" srcId="{2368CD28-9670-4A72-8289-5A77215E2F00}" destId="{8FE20D8D-D58E-46AD-AA4B-607FCB41033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F7EEC5-A4E3-48C5-9347-C11EB77F7F4A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</dgm:pt>
    <dgm:pt modelId="{013B118F-8107-44B0-81F9-BFBA329BA929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Creativitate</a:t>
          </a:r>
          <a:endParaRPr lang="en-US" sz="2000" b="1" dirty="0">
            <a:solidFill>
              <a:schemeClr val="tx1"/>
            </a:solidFill>
          </a:endParaRPr>
        </a:p>
      </dgm:t>
    </dgm:pt>
    <dgm:pt modelId="{B0860920-AEDF-4AAF-8074-E5DE90EFB26F}" type="parTrans" cxnId="{B6167905-B773-4851-B88D-C777C55791F3}">
      <dgm:prSet/>
      <dgm:spPr/>
      <dgm:t>
        <a:bodyPr/>
        <a:lstStyle/>
        <a:p>
          <a:endParaRPr lang="en-US" sz="2000"/>
        </a:p>
      </dgm:t>
    </dgm:pt>
    <dgm:pt modelId="{7E13D1A2-B506-4CB3-8852-9052FB529BB7}" type="sibTrans" cxnId="{B6167905-B773-4851-B88D-C777C55791F3}">
      <dgm:prSet/>
      <dgm:spPr/>
      <dgm:t>
        <a:bodyPr/>
        <a:lstStyle/>
        <a:p>
          <a:endParaRPr lang="en-US" sz="2000"/>
        </a:p>
      </dgm:t>
    </dgm:pt>
    <dgm:pt modelId="{83838795-C078-4F5C-B741-3F0B0BA79F56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Eficien</a:t>
          </a:r>
          <a:r>
            <a:rPr lang="ro-RO" sz="2000" b="1" dirty="0" err="1" smtClean="0">
              <a:solidFill>
                <a:schemeClr val="tx1"/>
              </a:solidFill>
            </a:rPr>
            <a:t>ţă</a:t>
          </a:r>
          <a:endParaRPr lang="en-US" sz="2000" b="1" dirty="0">
            <a:solidFill>
              <a:schemeClr val="tx1"/>
            </a:solidFill>
          </a:endParaRPr>
        </a:p>
      </dgm:t>
    </dgm:pt>
    <dgm:pt modelId="{2920C955-07D9-4B21-8F3D-D76E93E6C98F}" type="parTrans" cxnId="{BEB786A7-B1ED-42D0-86E0-6848909DA579}">
      <dgm:prSet/>
      <dgm:spPr/>
      <dgm:t>
        <a:bodyPr/>
        <a:lstStyle/>
        <a:p>
          <a:endParaRPr lang="en-US" sz="2000"/>
        </a:p>
      </dgm:t>
    </dgm:pt>
    <dgm:pt modelId="{E5F90427-A17D-4E7B-8BF8-D58DDF93CBB5}" type="sibTrans" cxnId="{BEB786A7-B1ED-42D0-86E0-6848909DA579}">
      <dgm:prSet/>
      <dgm:spPr/>
      <dgm:t>
        <a:bodyPr/>
        <a:lstStyle/>
        <a:p>
          <a:endParaRPr lang="en-US" sz="2000"/>
        </a:p>
      </dgm:t>
    </dgm:pt>
    <dgm:pt modelId="{CCA19893-E795-4A02-B8B5-9C97A95CCF0C}">
      <dgm:prSet phldrT="[Text]" custT="1"/>
      <dgm:spPr/>
      <dgm:t>
        <a:bodyPr/>
        <a:lstStyle/>
        <a:p>
          <a:r>
            <a:rPr lang="ro-RO" sz="2000" b="1" dirty="0" smtClean="0">
              <a:solidFill>
                <a:schemeClr val="tx1"/>
              </a:solidFill>
            </a:rPr>
            <a:t>Excelenţă</a:t>
          </a:r>
          <a:endParaRPr lang="en-US" sz="2000" b="1" dirty="0">
            <a:solidFill>
              <a:schemeClr val="tx1"/>
            </a:solidFill>
          </a:endParaRPr>
        </a:p>
      </dgm:t>
    </dgm:pt>
    <dgm:pt modelId="{A4D7FFB7-4CE2-40DB-8508-6FDF70DC6826}" type="parTrans" cxnId="{5EA41599-01AE-4DF1-9CE2-FB3C91B3DCEF}">
      <dgm:prSet/>
      <dgm:spPr/>
      <dgm:t>
        <a:bodyPr/>
        <a:lstStyle/>
        <a:p>
          <a:endParaRPr lang="en-US" sz="2000"/>
        </a:p>
      </dgm:t>
    </dgm:pt>
    <dgm:pt modelId="{5AA56F62-3CE1-42B6-ADB6-378C11E9297B}" type="sibTrans" cxnId="{5EA41599-01AE-4DF1-9CE2-FB3C91B3DCEF}">
      <dgm:prSet/>
      <dgm:spPr/>
      <dgm:t>
        <a:bodyPr/>
        <a:lstStyle/>
        <a:p>
          <a:endParaRPr lang="en-US" sz="2000"/>
        </a:p>
      </dgm:t>
    </dgm:pt>
    <dgm:pt modelId="{0A78663E-11DB-4694-A139-0533EBC8F847}" type="pres">
      <dgm:prSet presAssocID="{E7F7EEC5-A4E3-48C5-9347-C11EB77F7F4A}" presName="Name0" presStyleCnt="0">
        <dgm:presLayoutVars>
          <dgm:dir/>
          <dgm:animLvl val="lvl"/>
          <dgm:resizeHandles val="exact"/>
        </dgm:presLayoutVars>
      </dgm:prSet>
      <dgm:spPr/>
    </dgm:pt>
    <dgm:pt modelId="{C38B3E9D-C6C5-404C-BB82-C017C7D0D459}" type="pres">
      <dgm:prSet presAssocID="{013B118F-8107-44B0-81F9-BFBA329BA929}" presName="parTxOnly" presStyleLbl="node1" presStyleIdx="0" presStyleCnt="3" custScaleX="116667" custLinFactNeighborX="-35841" custLinFactNeighborY="-25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9FB97-381A-4259-91DA-5FBB147D5333}" type="pres">
      <dgm:prSet presAssocID="{7E13D1A2-B506-4CB3-8852-9052FB529BB7}" presName="parTxOnlySpace" presStyleCnt="0"/>
      <dgm:spPr/>
    </dgm:pt>
    <dgm:pt modelId="{8CCDFB47-0D9E-413D-AA40-9809821DB167}" type="pres">
      <dgm:prSet presAssocID="{83838795-C078-4F5C-B741-3F0B0BA79F5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2548E4-7039-4318-AA4C-B7EFB5A805ED}" type="pres">
      <dgm:prSet presAssocID="{E5F90427-A17D-4E7B-8BF8-D58DDF93CBB5}" presName="parTxOnlySpace" presStyleCnt="0"/>
      <dgm:spPr/>
    </dgm:pt>
    <dgm:pt modelId="{15258BF6-92C5-4567-9978-F268B2CB92E8}" type="pres">
      <dgm:prSet presAssocID="{CCA19893-E795-4A02-B8B5-9C97A95CCF0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167905-B773-4851-B88D-C777C55791F3}" srcId="{E7F7EEC5-A4E3-48C5-9347-C11EB77F7F4A}" destId="{013B118F-8107-44B0-81F9-BFBA329BA929}" srcOrd="0" destOrd="0" parTransId="{B0860920-AEDF-4AAF-8074-E5DE90EFB26F}" sibTransId="{7E13D1A2-B506-4CB3-8852-9052FB529BB7}"/>
    <dgm:cxn modelId="{202621D1-1270-6E4D-8319-CB35F78325B3}" type="presOf" srcId="{CCA19893-E795-4A02-B8B5-9C97A95CCF0C}" destId="{15258BF6-92C5-4567-9978-F268B2CB92E8}" srcOrd="0" destOrd="0" presId="urn:microsoft.com/office/officeart/2005/8/layout/chevron1"/>
    <dgm:cxn modelId="{F3F61DE4-3548-B542-B011-8791F151B8DF}" type="presOf" srcId="{013B118F-8107-44B0-81F9-BFBA329BA929}" destId="{C38B3E9D-C6C5-404C-BB82-C017C7D0D459}" srcOrd="0" destOrd="0" presId="urn:microsoft.com/office/officeart/2005/8/layout/chevron1"/>
    <dgm:cxn modelId="{5EA41599-01AE-4DF1-9CE2-FB3C91B3DCEF}" srcId="{E7F7EEC5-A4E3-48C5-9347-C11EB77F7F4A}" destId="{CCA19893-E795-4A02-B8B5-9C97A95CCF0C}" srcOrd="2" destOrd="0" parTransId="{A4D7FFB7-4CE2-40DB-8508-6FDF70DC6826}" sibTransId="{5AA56F62-3CE1-42B6-ADB6-378C11E9297B}"/>
    <dgm:cxn modelId="{57C3D6B5-BD83-0C43-8BBA-E80CBFBA02C1}" type="presOf" srcId="{E7F7EEC5-A4E3-48C5-9347-C11EB77F7F4A}" destId="{0A78663E-11DB-4694-A139-0533EBC8F847}" srcOrd="0" destOrd="0" presId="urn:microsoft.com/office/officeart/2005/8/layout/chevron1"/>
    <dgm:cxn modelId="{3C49E61B-0B30-1048-BFF1-30928C937379}" type="presOf" srcId="{83838795-C078-4F5C-B741-3F0B0BA79F56}" destId="{8CCDFB47-0D9E-413D-AA40-9809821DB167}" srcOrd="0" destOrd="0" presId="urn:microsoft.com/office/officeart/2005/8/layout/chevron1"/>
    <dgm:cxn modelId="{BEB786A7-B1ED-42D0-86E0-6848909DA579}" srcId="{E7F7EEC5-A4E3-48C5-9347-C11EB77F7F4A}" destId="{83838795-C078-4F5C-B741-3F0B0BA79F56}" srcOrd="1" destOrd="0" parTransId="{2920C955-07D9-4B21-8F3D-D76E93E6C98F}" sibTransId="{E5F90427-A17D-4E7B-8BF8-D58DDF93CBB5}"/>
    <dgm:cxn modelId="{31975F08-AD9B-134D-A4C2-D390E30B97DD}" type="presParOf" srcId="{0A78663E-11DB-4694-A139-0533EBC8F847}" destId="{C38B3E9D-C6C5-404C-BB82-C017C7D0D459}" srcOrd="0" destOrd="0" presId="urn:microsoft.com/office/officeart/2005/8/layout/chevron1"/>
    <dgm:cxn modelId="{5A3EA922-000D-BB45-93A6-1F4015DC1F58}" type="presParOf" srcId="{0A78663E-11DB-4694-A139-0533EBC8F847}" destId="{EED9FB97-381A-4259-91DA-5FBB147D5333}" srcOrd="1" destOrd="0" presId="urn:microsoft.com/office/officeart/2005/8/layout/chevron1"/>
    <dgm:cxn modelId="{466DB8FE-390D-1149-9AA5-1CC3EF11813E}" type="presParOf" srcId="{0A78663E-11DB-4694-A139-0533EBC8F847}" destId="{8CCDFB47-0D9E-413D-AA40-9809821DB167}" srcOrd="2" destOrd="0" presId="urn:microsoft.com/office/officeart/2005/8/layout/chevron1"/>
    <dgm:cxn modelId="{0131F541-5B8D-4D4F-88E0-7AE22106A265}" type="presParOf" srcId="{0A78663E-11DB-4694-A139-0533EBC8F847}" destId="{192548E4-7039-4318-AA4C-B7EFB5A805ED}" srcOrd="3" destOrd="0" presId="urn:microsoft.com/office/officeart/2005/8/layout/chevron1"/>
    <dgm:cxn modelId="{27FDDD18-40B6-134D-BC4C-84A1C84F0049}" type="presParOf" srcId="{0A78663E-11DB-4694-A139-0533EBC8F847}" destId="{15258BF6-92C5-4567-9978-F268B2CB92E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008F34-9F99-4F95-92CC-8D78A202FD70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DC33012-E79A-48C1-80D4-9054CAE11BA3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BBFB0CC-18B6-4F18-B0D3-0F9809E0E130}" type="parTrans" cxnId="{A9856D8F-4C6B-4633-9E46-D28114B278E5}">
      <dgm:prSet/>
      <dgm:spPr/>
      <dgm:t>
        <a:bodyPr/>
        <a:lstStyle/>
        <a:p>
          <a:endParaRPr lang="en-US"/>
        </a:p>
      </dgm:t>
    </dgm:pt>
    <dgm:pt modelId="{5E5B05BE-DADE-4846-953B-1A357FB3681A}" type="sibTrans" cxnId="{A9856D8F-4C6B-4633-9E46-D28114B278E5}">
      <dgm:prSet/>
      <dgm:spPr/>
      <dgm:t>
        <a:bodyPr/>
        <a:lstStyle/>
        <a:p>
          <a:endParaRPr lang="en-US"/>
        </a:p>
      </dgm:t>
    </dgm:pt>
    <dgm:pt modelId="{6670649C-95BC-4B66-B341-C3F52D6118A7}">
      <dgm:prSet phldrT="[Text]" custT="1"/>
      <dgm:spPr/>
      <dgm:t>
        <a:bodyPr/>
        <a:lstStyle/>
        <a:p>
          <a:endParaRPr lang="en-US" sz="1600" dirty="0"/>
        </a:p>
      </dgm:t>
    </dgm:pt>
    <dgm:pt modelId="{09CA08CF-FE53-49E9-BA33-0BB9F73D27C8}" type="parTrans" cxnId="{B234F29F-5349-4C78-BF66-2FA60312A6A8}">
      <dgm:prSet/>
      <dgm:spPr/>
      <dgm:t>
        <a:bodyPr/>
        <a:lstStyle/>
        <a:p>
          <a:endParaRPr lang="en-US"/>
        </a:p>
      </dgm:t>
    </dgm:pt>
    <dgm:pt modelId="{60093A25-15F7-4281-B13C-E540C0C386FB}" type="sibTrans" cxnId="{B234F29F-5349-4C78-BF66-2FA60312A6A8}">
      <dgm:prSet/>
      <dgm:spPr/>
      <dgm:t>
        <a:bodyPr/>
        <a:lstStyle/>
        <a:p>
          <a:endParaRPr lang="en-US"/>
        </a:p>
      </dgm:t>
    </dgm:pt>
    <dgm:pt modelId="{2368CD28-9670-4A72-8289-5A77215E2F00}" type="pres">
      <dgm:prSet presAssocID="{D3008F34-9F99-4F95-92CC-8D78A202FD7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64160C-AF9A-4763-9E9D-ECFE03959B8B}" type="pres">
      <dgm:prSet presAssocID="{D3008F34-9F99-4F95-92CC-8D78A202FD70}" presName="matrix" presStyleCnt="0"/>
      <dgm:spPr/>
    </dgm:pt>
    <dgm:pt modelId="{5B9EDB1E-7B66-41DA-97AA-D326F6B159CD}" type="pres">
      <dgm:prSet presAssocID="{D3008F34-9F99-4F95-92CC-8D78A202FD70}" presName="tile1" presStyleLbl="node1" presStyleIdx="0" presStyleCnt="4"/>
      <dgm:spPr/>
      <dgm:t>
        <a:bodyPr/>
        <a:lstStyle/>
        <a:p>
          <a:endParaRPr lang="en-US"/>
        </a:p>
      </dgm:t>
    </dgm:pt>
    <dgm:pt modelId="{0D79B280-1ABF-423B-974D-9506DD976109}" type="pres">
      <dgm:prSet presAssocID="{D3008F34-9F99-4F95-92CC-8D78A202FD7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A537C-C527-4A69-993A-5FCA840F99DC}" type="pres">
      <dgm:prSet presAssocID="{D3008F34-9F99-4F95-92CC-8D78A202FD70}" presName="tile2" presStyleLbl="node1" presStyleIdx="1" presStyleCnt="4"/>
      <dgm:spPr/>
      <dgm:t>
        <a:bodyPr/>
        <a:lstStyle/>
        <a:p>
          <a:endParaRPr lang="en-US"/>
        </a:p>
      </dgm:t>
    </dgm:pt>
    <dgm:pt modelId="{81A6ED32-CD19-4C0E-B1E4-93B748AE47C0}" type="pres">
      <dgm:prSet presAssocID="{D3008F34-9F99-4F95-92CC-8D78A202FD7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B71F826-FC99-4101-8279-974D46EABAD3}" type="pres">
      <dgm:prSet presAssocID="{D3008F34-9F99-4F95-92CC-8D78A202FD70}" presName="tile3" presStyleLbl="node1" presStyleIdx="2" presStyleCnt="4" custLinFactNeighborY="-1333"/>
      <dgm:spPr/>
    </dgm:pt>
    <dgm:pt modelId="{83AD0CFA-0757-4011-9F98-C011A59B7AE8}" type="pres">
      <dgm:prSet presAssocID="{D3008F34-9F99-4F95-92CC-8D78A202FD7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DC04B8D-F197-448E-8035-8DF40B7B6AD4}" type="pres">
      <dgm:prSet presAssocID="{D3008F34-9F99-4F95-92CC-8D78A202FD70}" presName="tile4" presStyleLbl="node1" presStyleIdx="3" presStyleCnt="4" custLinFactNeighborX="-1010" custLinFactNeighborY="-1333"/>
      <dgm:spPr/>
    </dgm:pt>
    <dgm:pt modelId="{6B655116-6B82-4208-9196-F310D1057923}" type="pres">
      <dgm:prSet presAssocID="{D3008F34-9F99-4F95-92CC-8D78A202FD7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FE20D8D-D58E-46AD-AA4B-607FCB410330}" type="pres">
      <dgm:prSet presAssocID="{D3008F34-9F99-4F95-92CC-8D78A202FD70}" presName="centerTile" presStyleLbl="fgShp" presStyleIdx="0" presStyleCnt="1" custScaleX="151515" custScaleY="1546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234F29F-5349-4C78-BF66-2FA60312A6A8}" srcId="{4DC33012-E79A-48C1-80D4-9054CAE11BA3}" destId="{6670649C-95BC-4B66-B341-C3F52D6118A7}" srcOrd="0" destOrd="0" parTransId="{09CA08CF-FE53-49E9-BA33-0BB9F73D27C8}" sibTransId="{60093A25-15F7-4281-B13C-E540C0C386FB}"/>
    <dgm:cxn modelId="{A9856D8F-4C6B-4633-9E46-D28114B278E5}" srcId="{D3008F34-9F99-4F95-92CC-8D78A202FD70}" destId="{4DC33012-E79A-48C1-80D4-9054CAE11BA3}" srcOrd="0" destOrd="0" parTransId="{0BBFB0CC-18B6-4F18-B0D3-0F9809E0E130}" sibTransId="{5E5B05BE-DADE-4846-953B-1A357FB3681A}"/>
    <dgm:cxn modelId="{DCFE1F2B-2816-EA4C-B32B-51D88F8F6B08}" type="presOf" srcId="{6670649C-95BC-4B66-B341-C3F52D6118A7}" destId="{5B9EDB1E-7B66-41DA-97AA-D326F6B159CD}" srcOrd="0" destOrd="0" presId="urn:microsoft.com/office/officeart/2005/8/layout/matrix1"/>
    <dgm:cxn modelId="{6A77AED8-FCB6-214D-AD6B-63BB63C1845E}" type="presOf" srcId="{D3008F34-9F99-4F95-92CC-8D78A202FD70}" destId="{2368CD28-9670-4A72-8289-5A77215E2F00}" srcOrd="0" destOrd="0" presId="urn:microsoft.com/office/officeart/2005/8/layout/matrix1"/>
    <dgm:cxn modelId="{300D4DF4-C8C9-6549-B18F-655D79262273}" type="presOf" srcId="{6670649C-95BC-4B66-B341-C3F52D6118A7}" destId="{0D79B280-1ABF-423B-974D-9506DD976109}" srcOrd="1" destOrd="0" presId="urn:microsoft.com/office/officeart/2005/8/layout/matrix1"/>
    <dgm:cxn modelId="{0ABA05EA-8CC5-B84B-8C98-D089CA827A24}" type="presOf" srcId="{4DC33012-E79A-48C1-80D4-9054CAE11BA3}" destId="{8FE20D8D-D58E-46AD-AA4B-607FCB410330}" srcOrd="0" destOrd="0" presId="urn:microsoft.com/office/officeart/2005/8/layout/matrix1"/>
    <dgm:cxn modelId="{96F4D688-3CA6-074F-B841-4655ED273F2F}" type="presParOf" srcId="{2368CD28-9670-4A72-8289-5A77215E2F00}" destId="{4364160C-AF9A-4763-9E9D-ECFE03959B8B}" srcOrd="0" destOrd="0" presId="urn:microsoft.com/office/officeart/2005/8/layout/matrix1"/>
    <dgm:cxn modelId="{25DF023D-EC32-B04C-88E6-3D340223F3D1}" type="presParOf" srcId="{4364160C-AF9A-4763-9E9D-ECFE03959B8B}" destId="{5B9EDB1E-7B66-41DA-97AA-D326F6B159CD}" srcOrd="0" destOrd="0" presId="urn:microsoft.com/office/officeart/2005/8/layout/matrix1"/>
    <dgm:cxn modelId="{F661C59B-FDE9-4A45-90D3-CE9E5564485D}" type="presParOf" srcId="{4364160C-AF9A-4763-9E9D-ECFE03959B8B}" destId="{0D79B280-1ABF-423B-974D-9506DD976109}" srcOrd="1" destOrd="0" presId="urn:microsoft.com/office/officeart/2005/8/layout/matrix1"/>
    <dgm:cxn modelId="{EE8091E4-0705-4748-A924-50DB942C9B52}" type="presParOf" srcId="{4364160C-AF9A-4763-9E9D-ECFE03959B8B}" destId="{398A537C-C527-4A69-993A-5FCA840F99DC}" srcOrd="2" destOrd="0" presId="urn:microsoft.com/office/officeart/2005/8/layout/matrix1"/>
    <dgm:cxn modelId="{D7D079BD-7889-224D-9B60-1089D89CC769}" type="presParOf" srcId="{4364160C-AF9A-4763-9E9D-ECFE03959B8B}" destId="{81A6ED32-CD19-4C0E-B1E4-93B748AE47C0}" srcOrd="3" destOrd="0" presId="urn:microsoft.com/office/officeart/2005/8/layout/matrix1"/>
    <dgm:cxn modelId="{B1325173-391F-2049-A158-9A3B6BB57E9F}" type="presParOf" srcId="{4364160C-AF9A-4763-9E9D-ECFE03959B8B}" destId="{1B71F826-FC99-4101-8279-974D46EABAD3}" srcOrd="4" destOrd="0" presId="urn:microsoft.com/office/officeart/2005/8/layout/matrix1"/>
    <dgm:cxn modelId="{DFD68749-8D1C-B84D-9209-FF4730318730}" type="presParOf" srcId="{4364160C-AF9A-4763-9E9D-ECFE03959B8B}" destId="{83AD0CFA-0757-4011-9F98-C011A59B7AE8}" srcOrd="5" destOrd="0" presId="urn:microsoft.com/office/officeart/2005/8/layout/matrix1"/>
    <dgm:cxn modelId="{168A995E-4074-3145-94A3-D0E7C3346B0B}" type="presParOf" srcId="{4364160C-AF9A-4763-9E9D-ECFE03959B8B}" destId="{7DC04B8D-F197-448E-8035-8DF40B7B6AD4}" srcOrd="6" destOrd="0" presId="urn:microsoft.com/office/officeart/2005/8/layout/matrix1"/>
    <dgm:cxn modelId="{471547A5-3DD2-414D-8A57-2FA6E7A7130A}" type="presParOf" srcId="{4364160C-AF9A-4763-9E9D-ECFE03959B8B}" destId="{6B655116-6B82-4208-9196-F310D1057923}" srcOrd="7" destOrd="0" presId="urn:microsoft.com/office/officeart/2005/8/layout/matrix1"/>
    <dgm:cxn modelId="{61F73C48-135B-5044-993F-9181F33677DB}" type="presParOf" srcId="{2368CD28-9670-4A72-8289-5A77215E2F00}" destId="{8FE20D8D-D58E-46AD-AA4B-607FCB41033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EDB1E-7B66-41DA-97AA-D326F6B159CD}">
      <dsp:nvSpPr>
        <dsp:cNvPr id="0" name=""/>
        <dsp:cNvSpPr/>
      </dsp:nvSpPr>
      <dsp:spPr>
        <a:xfrm rot="16200000">
          <a:off x="457200" y="-457200"/>
          <a:ext cx="2857500" cy="37719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5400000">
        <a:off x="0" y="0"/>
        <a:ext cx="3771900" cy="2143125"/>
      </dsp:txXfrm>
    </dsp:sp>
    <dsp:sp modelId="{398A537C-C527-4A69-993A-5FCA840F99DC}">
      <dsp:nvSpPr>
        <dsp:cNvPr id="0" name=""/>
        <dsp:cNvSpPr/>
      </dsp:nvSpPr>
      <dsp:spPr>
        <a:xfrm>
          <a:off x="3771900" y="0"/>
          <a:ext cx="3771900" cy="2857500"/>
        </a:xfrm>
        <a:prstGeom prst="round1Rect">
          <a:avLst/>
        </a:prstGeom>
        <a:solidFill>
          <a:schemeClr val="accent3">
            <a:hueOff val="3750089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1F826-FC99-4101-8279-974D46EABAD3}">
      <dsp:nvSpPr>
        <dsp:cNvPr id="0" name=""/>
        <dsp:cNvSpPr/>
      </dsp:nvSpPr>
      <dsp:spPr>
        <a:xfrm rot="10800000">
          <a:off x="0" y="2819409"/>
          <a:ext cx="3771900" cy="2857500"/>
        </a:xfrm>
        <a:prstGeom prst="round1Rect">
          <a:avLst/>
        </a:prstGeom>
        <a:solidFill>
          <a:schemeClr val="accent3">
            <a:hueOff val="7500177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04B8D-F197-448E-8035-8DF40B7B6AD4}">
      <dsp:nvSpPr>
        <dsp:cNvPr id="0" name=""/>
        <dsp:cNvSpPr/>
      </dsp:nvSpPr>
      <dsp:spPr>
        <a:xfrm rot="5400000">
          <a:off x="4229100" y="2362209"/>
          <a:ext cx="2857500" cy="3771900"/>
        </a:xfrm>
        <a:prstGeom prst="round1Rect">
          <a:avLst/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20D8D-D58E-46AD-AA4B-607FCB410330}">
      <dsp:nvSpPr>
        <dsp:cNvPr id="0" name=""/>
        <dsp:cNvSpPr/>
      </dsp:nvSpPr>
      <dsp:spPr>
        <a:xfrm>
          <a:off x="2057401" y="1752597"/>
          <a:ext cx="3428996" cy="220980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</dsp:txBody>
      <dsp:txXfrm>
        <a:off x="2165275" y="1860471"/>
        <a:ext cx="3213248" cy="1994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B3E9D-C6C5-404C-BB82-C017C7D0D459}">
      <dsp:nvSpPr>
        <dsp:cNvPr id="0" name=""/>
        <dsp:cNvSpPr/>
      </dsp:nvSpPr>
      <dsp:spPr>
        <a:xfrm>
          <a:off x="0" y="1600441"/>
          <a:ext cx="2396139" cy="8215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Creativitate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10766" y="1600441"/>
        <a:ext cx="1574608" cy="821531"/>
      </dsp:txXfrm>
    </dsp:sp>
    <dsp:sp modelId="{8CCDFB47-0D9E-413D-AA40-9809821DB167}">
      <dsp:nvSpPr>
        <dsp:cNvPr id="0" name=""/>
        <dsp:cNvSpPr/>
      </dsp:nvSpPr>
      <dsp:spPr>
        <a:xfrm>
          <a:off x="2192241" y="1621234"/>
          <a:ext cx="2053828" cy="82153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Eficien</a:t>
          </a:r>
          <a:r>
            <a:rPr lang="ro-RO" sz="2000" b="1" kern="1200" dirty="0" err="1" smtClean="0">
              <a:solidFill>
                <a:schemeClr val="tx1"/>
              </a:solidFill>
            </a:rPr>
            <a:t>ţă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603007" y="1621234"/>
        <a:ext cx="1232297" cy="821531"/>
      </dsp:txXfrm>
    </dsp:sp>
    <dsp:sp modelId="{15258BF6-92C5-4567-9978-F268B2CB92E8}">
      <dsp:nvSpPr>
        <dsp:cNvPr id="0" name=""/>
        <dsp:cNvSpPr/>
      </dsp:nvSpPr>
      <dsp:spPr>
        <a:xfrm>
          <a:off x="4040687" y="1621234"/>
          <a:ext cx="2053828" cy="82153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chemeClr val="tx1"/>
              </a:solidFill>
            </a:rPr>
            <a:t>Excelenţă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451453" y="1621234"/>
        <a:ext cx="1232297" cy="8215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EDB1E-7B66-41DA-97AA-D326F6B159CD}">
      <dsp:nvSpPr>
        <dsp:cNvPr id="0" name=""/>
        <dsp:cNvSpPr/>
      </dsp:nvSpPr>
      <dsp:spPr>
        <a:xfrm rot="16200000">
          <a:off x="457200" y="-457200"/>
          <a:ext cx="2857500" cy="37719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5400000">
        <a:off x="0" y="0"/>
        <a:ext cx="3771900" cy="2143125"/>
      </dsp:txXfrm>
    </dsp:sp>
    <dsp:sp modelId="{398A537C-C527-4A69-993A-5FCA840F99DC}">
      <dsp:nvSpPr>
        <dsp:cNvPr id="0" name=""/>
        <dsp:cNvSpPr/>
      </dsp:nvSpPr>
      <dsp:spPr>
        <a:xfrm>
          <a:off x="3771900" y="0"/>
          <a:ext cx="3771900" cy="2857500"/>
        </a:xfrm>
        <a:prstGeom prst="round1Rect">
          <a:avLst/>
        </a:prstGeom>
        <a:solidFill>
          <a:schemeClr val="accent3">
            <a:hueOff val="3750089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1F826-FC99-4101-8279-974D46EABAD3}">
      <dsp:nvSpPr>
        <dsp:cNvPr id="0" name=""/>
        <dsp:cNvSpPr/>
      </dsp:nvSpPr>
      <dsp:spPr>
        <a:xfrm rot="10800000">
          <a:off x="0" y="2819409"/>
          <a:ext cx="3771900" cy="2857500"/>
        </a:xfrm>
        <a:prstGeom prst="round1Rect">
          <a:avLst/>
        </a:prstGeom>
        <a:solidFill>
          <a:schemeClr val="accent3">
            <a:hueOff val="7500177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04B8D-F197-448E-8035-8DF40B7B6AD4}">
      <dsp:nvSpPr>
        <dsp:cNvPr id="0" name=""/>
        <dsp:cNvSpPr/>
      </dsp:nvSpPr>
      <dsp:spPr>
        <a:xfrm rot="5400000">
          <a:off x="4191003" y="2362209"/>
          <a:ext cx="2857500" cy="3771900"/>
        </a:xfrm>
        <a:prstGeom prst="round1Rect">
          <a:avLst/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20D8D-D58E-46AD-AA4B-607FCB410330}">
      <dsp:nvSpPr>
        <dsp:cNvPr id="0" name=""/>
        <dsp:cNvSpPr/>
      </dsp:nvSpPr>
      <dsp:spPr>
        <a:xfrm>
          <a:off x="2057401" y="1752597"/>
          <a:ext cx="3428996" cy="220980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</dsp:txBody>
      <dsp:txXfrm>
        <a:off x="2165275" y="1860471"/>
        <a:ext cx="3213248" cy="199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CC491-42C4-4760-BDF4-71EC7F6F4A5A}" type="datetimeFigureOut">
              <a:rPr lang="en-US" smtClean="0"/>
              <a:t>03/06/14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47A1F-DA04-497E-97B9-DF633703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6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Kharas</a:t>
            </a:r>
            <a:r>
              <a:rPr lang="en-US" dirty="0" smtClean="0"/>
              <a:t> &amp;</a:t>
            </a:r>
            <a:r>
              <a:rPr lang="en-US" baseline="0" dirty="0" smtClean="0"/>
              <a:t> Gill et al (2007) – prima </a:t>
            </a:r>
            <a:r>
              <a:rPr lang="en-US" baseline="0" dirty="0" err="1" smtClean="0"/>
              <a:t>oara</a:t>
            </a:r>
            <a:r>
              <a:rPr lang="en-US" baseline="0" dirty="0" smtClean="0"/>
              <a:t> – An East Asia Renaissance: Ideas for economic growth, World Bank 2007</a:t>
            </a:r>
          </a:p>
          <a:p>
            <a:r>
              <a:rPr lang="en-US" baseline="0" dirty="0" err="1" smtClean="0"/>
              <a:t>Malaezia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Tailanda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 intensive production and exports patterns remained unchanged for 2 decades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47A1F-DA04-497E-97B9-DF63370352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8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Portugalia</a:t>
            </a:r>
            <a:r>
              <a:rPr lang="en-US" dirty="0" smtClean="0"/>
              <a:t>, </a:t>
            </a:r>
            <a:r>
              <a:rPr lang="en-US" dirty="0" err="1" smtClean="0"/>
              <a:t>Spania</a:t>
            </a:r>
            <a:r>
              <a:rPr lang="en-US" dirty="0" smtClean="0"/>
              <a:t>, </a:t>
            </a:r>
            <a:r>
              <a:rPr lang="en-US" dirty="0" err="1" smtClean="0"/>
              <a:t>Irlanda</a:t>
            </a:r>
            <a:r>
              <a:rPr lang="en-US" dirty="0" smtClean="0"/>
              <a:t>, </a:t>
            </a:r>
            <a:r>
              <a:rPr lang="en-US" dirty="0" err="1" smtClean="0"/>
              <a:t>Grecia</a:t>
            </a:r>
            <a:r>
              <a:rPr lang="en-US" dirty="0" smtClean="0"/>
              <a:t>, </a:t>
            </a:r>
            <a:r>
              <a:rPr lang="en-US" dirty="0" err="1" smtClean="0"/>
              <a:t>Coreea</a:t>
            </a:r>
            <a:r>
              <a:rPr lang="en-US" baseline="0" dirty="0" smtClean="0"/>
              <a:t> de S, Singapore, </a:t>
            </a:r>
            <a:r>
              <a:rPr lang="en-US" baseline="0" dirty="0" err="1" smtClean="0"/>
              <a:t>Japonia</a:t>
            </a:r>
            <a:r>
              <a:rPr lang="en-US" baseline="0" dirty="0" smtClean="0"/>
              <a:t>, Israel, Taiwan, Hong-Kong, Mauritius, </a:t>
            </a:r>
            <a:r>
              <a:rPr lang="en-US" baseline="0" dirty="0" err="1" smtClean="0"/>
              <a:t>Guineea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Ecuatorială</a:t>
            </a:r>
            <a:r>
              <a:rPr lang="en-US" baseline="0" dirty="0" smtClean="0"/>
              <a:t>, Puerto Rico</a:t>
            </a:r>
          </a:p>
          <a:p>
            <a:r>
              <a:rPr lang="en-US" baseline="0" dirty="0" smtClean="0"/>
              <a:t>China 2030 Report, World Bank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47A1F-DA04-497E-97B9-DF63370352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92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România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consumă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2,5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energie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unitatea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 Brut (PIB)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faţă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media UE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putea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economisi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termen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lung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între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miliarde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euro,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dacă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aplica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măsuri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eficienţă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energetică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ceea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echivala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cu o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creştere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4-6% a PIB,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fără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suplimentar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energie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Pierderile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energetice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în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sectorul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industrial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30-35% din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consumată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în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clădiri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constată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pierderi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energetice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circa 40-50% din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consumată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ARPPE -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Asociaţiei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Române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pentru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Promovarea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Eficienţei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Energetice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(ARPEE).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ialul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ional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economisire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energie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respectiv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reducere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pierderilor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energetice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apreciat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27 – 35 % din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resursele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energetice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industrie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</a:t>
            </a:r>
          </a:p>
          <a:p>
            <a:r>
              <a:rPr lang="ro-R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- 25%, cl</a:t>
            </a:r>
            <a:r>
              <a:rPr lang="ro-RO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ă</a:t>
            </a:r>
            <a:r>
              <a:rPr lang="ro-R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 40 – 50%, transporturi 35 – 40%).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47A1F-DA04-497E-97B9-DF63370352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6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4DD6-B08C-4868-ACBF-7F80D55FB7B5}" type="datetime1">
              <a:rPr lang="en-US" smtClean="0"/>
              <a:t>03/06/14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437-36BA-4A50-AD84-DD078A5CA2CD}" type="datetime1">
              <a:rPr lang="en-US" smtClean="0"/>
              <a:t>03/06/14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1124-CD8B-43E6-8E22-821C59801C36}" type="datetime1">
              <a:rPr lang="en-US" smtClean="0"/>
              <a:t>03/06/14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B75B-C31F-4C0C-B049-71CDFB94A83E}" type="datetime1">
              <a:rPr lang="en-US" smtClean="0"/>
              <a:t>03/06/14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58BD-8773-4AC2-B232-B6A4AFEBDE07}" type="datetime1">
              <a:rPr lang="en-US" smtClean="0"/>
              <a:t>03/06/14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D367-D6EC-4EC7-BDA5-3FB5C1F4A4C6}" type="datetime1">
              <a:rPr lang="en-US" smtClean="0"/>
              <a:t>03/06/14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DAB1-1AAE-44E7-A8FD-337C4ABEA067}" type="datetime1">
              <a:rPr lang="en-US" smtClean="0"/>
              <a:t>03/06/14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A70BE-6839-400F-9355-92315F9BA4A5}" type="datetime1">
              <a:rPr lang="en-US" smtClean="0"/>
              <a:t>03/06/14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8F29-20A3-45EA-8FF7-75DCFCE2F12F}" type="datetime1">
              <a:rPr lang="en-US" smtClean="0"/>
              <a:t>03/06/14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FBA-5C47-4347-8E09-DF1941F20341}" type="datetime1">
              <a:rPr lang="en-US" smtClean="0"/>
              <a:t>03/06/14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5D66-B3C0-4D5A-8094-2B8EC47C2CCF}" type="datetime1">
              <a:rPr lang="en-US" smtClean="0"/>
              <a:t>03/06/14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tags" Target="../tags/tag2.x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2.emf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1918871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5BFEB3-BB5D-4696-B043-C9E80390E6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68F45A-588B-4032-9368-B3D9C371DF78}" type="datetime1">
              <a:rPr lang="en-US" smtClean="0"/>
              <a:t>03/06/14</a:t>
            </a:fld>
            <a:endParaRPr lang="en-US"/>
          </a:p>
        </p:txBody>
      </p:sp>
      <p:pic>
        <p:nvPicPr>
          <p:cNvPr id="10" name="Picture 4" descr="\\192.168.0.253\share\1. Uz INTERN\4_PROIECTE\1.APC\POS DRU_CIR_BT\7. Implem act\A5_Dezv_terit\layout studiu\Templeturi logo nou\logo_1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7" y="63500"/>
            <a:ext cx="2042054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ragos.Pislaru@geaconsulting.ro" TargetMode="External"/><Relationship Id="rId3" Type="http://schemas.openxmlformats.org/officeDocument/2006/relationships/hyperlink" Target="http://www.geaconsulting.r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7543800" cy="1524000"/>
          </a:xfrm>
        </p:spPr>
        <p:txBody>
          <a:bodyPr/>
          <a:lstStyle/>
          <a:p>
            <a:pPr algn="ctr"/>
            <a:r>
              <a:rPr lang="ro-RO" sz="3600" b="1" dirty="0" smtClean="0"/>
              <a:t>Capcana veniturilor medii și competitivitatea economiei românești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57200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Academia de </a:t>
            </a:r>
            <a:r>
              <a:rPr lang="en-US" dirty="0" err="1" smtClean="0">
                <a:solidFill>
                  <a:schemeClr val="tx1"/>
                </a:solidFill>
              </a:rPr>
              <a:t>Studii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Economice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București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3 </a:t>
            </a:r>
            <a:r>
              <a:rPr lang="en-US" dirty="0" err="1" smtClean="0">
                <a:solidFill>
                  <a:schemeClr val="tx1"/>
                </a:solidFill>
              </a:rPr>
              <a:t>iunie</a:t>
            </a:r>
            <a:r>
              <a:rPr lang="en-US" dirty="0" smtClean="0">
                <a:solidFill>
                  <a:schemeClr val="tx1"/>
                </a:solidFill>
              </a:rPr>
              <a:t>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1</a:t>
            </a:fld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43000" y="609600"/>
            <a:ext cx="646176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Economia</a:t>
            </a:r>
            <a:r>
              <a:rPr lang="en-US" dirty="0" smtClean="0">
                <a:solidFill>
                  <a:schemeClr val="tx1"/>
                </a:solidFill>
              </a:rPr>
              <a:t>: De la made </a:t>
            </a:r>
            <a:r>
              <a:rPr lang="en-US" i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Romania la made </a:t>
            </a:r>
            <a:r>
              <a:rPr lang="en-US" i="1" dirty="0" smtClean="0">
                <a:solidFill>
                  <a:schemeClr val="tx1"/>
                </a:solidFill>
              </a:rPr>
              <a:t>by</a:t>
            </a:r>
            <a:r>
              <a:rPr lang="en-US" dirty="0" smtClean="0">
                <a:solidFill>
                  <a:schemeClr val="tx1"/>
                </a:solidFill>
              </a:rPr>
              <a:t> Romania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3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73660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dirty="0" smtClean="0"/>
              <a:t>Premize cheie de transformare economică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400" dirty="0"/>
          </a:p>
          <a:p>
            <a:r>
              <a:rPr lang="ro-RO" sz="2400" i="1" dirty="0"/>
              <a:t>#</a:t>
            </a:r>
            <a:r>
              <a:rPr lang="ro-RO" sz="2400" dirty="0"/>
              <a:t>2 Formarea masei critice de firme competitive prin crearea unui mediu atractiv, transparent şi inovativ. </a:t>
            </a:r>
            <a:endParaRPr lang="en-US" sz="2400" dirty="0"/>
          </a:p>
          <a:p>
            <a:pPr lvl="1"/>
            <a:r>
              <a:rPr lang="en-US" dirty="0" smtClean="0"/>
              <a:t>I</a:t>
            </a:r>
            <a:r>
              <a:rPr lang="ro-RO" dirty="0" smtClean="0"/>
              <a:t>ntegrare negativă și pozitivă a pieței</a:t>
            </a:r>
          </a:p>
          <a:p>
            <a:pPr lvl="1"/>
            <a:r>
              <a:rPr lang="ro-RO" dirty="0" smtClean="0"/>
              <a:t>Stimularea capitalului și antreprenoriatului autohton</a:t>
            </a:r>
          </a:p>
          <a:p>
            <a:pPr lvl="1"/>
            <a:r>
              <a:rPr lang="ro-RO" dirty="0" smtClean="0"/>
              <a:t>Promovarea inovării și a creativității – importanța brandurilor locale (de la made in la create by)</a:t>
            </a:r>
          </a:p>
          <a:p>
            <a:pPr lvl="1"/>
            <a:endParaRPr lang="ro-R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5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73660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dirty="0" smtClean="0"/>
              <a:t>Premize cheie de transformare economică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400" dirty="0"/>
          </a:p>
          <a:p>
            <a:r>
              <a:rPr lang="ro-RO" sz="2400" i="1" dirty="0"/>
              <a:t>#</a:t>
            </a:r>
            <a:r>
              <a:rPr lang="ro-RO" sz="2400" dirty="0"/>
              <a:t>3 Integrarea marilor jucători într-un proiect coerent de dezvoltare a economiei</a:t>
            </a:r>
            <a:r>
              <a:rPr lang="ro-RO" sz="2400" dirty="0" smtClean="0"/>
              <a:t>.</a:t>
            </a:r>
          </a:p>
          <a:p>
            <a:pPr lvl="1"/>
            <a:r>
              <a:rPr lang="ro-RO" dirty="0" smtClean="0"/>
              <a:t>Firme mari – control peste </a:t>
            </a:r>
            <a:r>
              <a:rPr lang="ro-RO" dirty="0"/>
              <a:t>70% în sectoarele mijloace de transport rutier, industria extractivă, prelucrarea ţiţeiului, calculatoare şi produse electronice, alte mijloace de transport, industria metalurgică, fabricarea băuturilor, echipamente electrice, şi între 50% şi 70% în industria chimică, tehnologia informaţiei şi telecomunicaţii, maşini-utilaje, farmaceutice, industria alimentară. </a:t>
            </a:r>
            <a:endParaRPr lang="ro-RO" dirty="0" smtClean="0"/>
          </a:p>
          <a:p>
            <a:pPr lvl="1"/>
            <a:r>
              <a:rPr lang="ro-RO" dirty="0"/>
              <a:t>Rolul special al marilor firme în crearea bunăstării este esenţial nu doar pentru a susţine ambiţia de avans competitiv pe pieţele internaţionale, dar şi din perspectiva multiplicării bunăstării în întreaga societate, prin efecte de imitaţie şi emulaţie prin antrenarea IMM-urilor</a:t>
            </a:r>
            <a:r>
              <a:rPr lang="en-US" dirty="0"/>
              <a:t> </a:t>
            </a:r>
            <a:endParaRPr lang="ro-RO" dirty="0" smtClean="0"/>
          </a:p>
          <a:p>
            <a:pPr lvl="1"/>
            <a:endParaRPr lang="ro-R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8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73660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dirty="0" smtClean="0"/>
              <a:t>Premize cheie de transformare economică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ro-RO" sz="2400" i="1" dirty="0"/>
              <a:t>#</a:t>
            </a:r>
            <a:r>
              <a:rPr lang="ro-RO" sz="2400" dirty="0"/>
              <a:t>4 Integrarea societăţii într-un proiect coerent de dezvoltare a economiei</a:t>
            </a:r>
            <a:r>
              <a:rPr lang="ro-RO" sz="2400" dirty="0" smtClean="0"/>
              <a:t>.</a:t>
            </a:r>
          </a:p>
          <a:p>
            <a:pPr lvl="1"/>
            <a:r>
              <a:rPr lang="ro-RO" i="1" dirty="0"/>
              <a:t>ecosistem de afaceri</a:t>
            </a:r>
            <a:r>
              <a:rPr lang="ro-RO" dirty="0"/>
              <a:t>,</a:t>
            </a:r>
            <a:r>
              <a:rPr lang="ro-RO" i="1" dirty="0"/>
              <a:t> </a:t>
            </a:r>
            <a:r>
              <a:rPr lang="ro-RO" dirty="0"/>
              <a:t>care poate fi reprezentat ca un ţesut socio-economic dens </a:t>
            </a:r>
            <a:r>
              <a:rPr lang="ro-RO" dirty="0" smtClean="0"/>
              <a:t>caracterizat</a:t>
            </a:r>
          </a:p>
          <a:p>
            <a:pPr lvl="2"/>
            <a:r>
              <a:rPr lang="ro-RO" dirty="0" smtClean="0"/>
              <a:t> </a:t>
            </a:r>
            <a:r>
              <a:rPr lang="ro-RO" dirty="0"/>
              <a:t>(1) </a:t>
            </a:r>
            <a:r>
              <a:rPr lang="ro-RO" i="1" dirty="0"/>
              <a:t>la nivel sectorial</a:t>
            </a:r>
            <a:r>
              <a:rPr lang="ro-RO" dirty="0"/>
              <a:t> prin amplificarea nişelor de specializare intra şi inter-ramuri, </a:t>
            </a:r>
            <a:endParaRPr lang="ro-RO" dirty="0"/>
          </a:p>
          <a:p>
            <a:pPr lvl="2"/>
            <a:r>
              <a:rPr lang="ro-RO" dirty="0" smtClean="0"/>
              <a:t>(</a:t>
            </a:r>
            <a:r>
              <a:rPr lang="ro-RO" dirty="0"/>
              <a:t>2) </a:t>
            </a:r>
            <a:r>
              <a:rPr lang="ro-RO" i="1" dirty="0"/>
              <a:t>la nivel teritorial </a:t>
            </a:r>
            <a:r>
              <a:rPr lang="ro-RO" dirty="0"/>
              <a:t>prin rolul în creştere a economiei locale bazate de factori de producţie singulari (de ex. know-how, cunoaşterea tacită, capitalul social, identitatea teritorială) şi </a:t>
            </a:r>
            <a:endParaRPr lang="ro-RO" dirty="0" smtClean="0"/>
          </a:p>
          <a:p>
            <a:pPr lvl="2"/>
            <a:r>
              <a:rPr lang="ro-RO" dirty="0" smtClean="0"/>
              <a:t>(</a:t>
            </a:r>
            <a:r>
              <a:rPr lang="ro-RO" dirty="0"/>
              <a:t>3)</a:t>
            </a:r>
            <a:r>
              <a:rPr lang="ro-RO" i="1" dirty="0"/>
              <a:t> la nivel societal </a:t>
            </a:r>
            <a:r>
              <a:rPr lang="ro-RO" dirty="0"/>
              <a:t>prin</a:t>
            </a:r>
            <a:r>
              <a:rPr lang="ro-RO" i="1" dirty="0"/>
              <a:t> </a:t>
            </a:r>
            <a:r>
              <a:rPr lang="ro-RO" dirty="0"/>
              <a:t>diversificarea planurilor de afaceri către activităţi economice destinate îmbunătăţirii calităţii vieţii.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4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660400"/>
          </a:xfrm>
        </p:spPr>
        <p:txBody>
          <a:bodyPr/>
          <a:lstStyle/>
          <a:p>
            <a:pPr algn="ctr"/>
            <a:r>
              <a:rPr lang="ro-RO" sz="3600" b="1" dirty="0" smtClean="0"/>
              <a:t>Viziune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32004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1905000"/>
            <a:ext cx="7467600" cy="3962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o-RO" sz="2400" b="1" dirty="0" smtClean="0">
                <a:solidFill>
                  <a:schemeClr val="tx1"/>
                </a:solidFill>
              </a:rPr>
              <a:t>Dezvoltarea unui </a:t>
            </a:r>
            <a:r>
              <a:rPr lang="ro-RO" sz="2400" b="1" dirty="0" smtClean="0">
                <a:solidFill>
                  <a:srgbClr val="FF0000"/>
                </a:solidFill>
              </a:rPr>
              <a:t>ecosistem competitiv de afaceri</a:t>
            </a:r>
            <a:r>
              <a:rPr lang="ro-RO" sz="2400" b="1" dirty="0" smtClean="0">
                <a:solidFill>
                  <a:schemeClr val="tx1"/>
                </a:solidFill>
              </a:rPr>
              <a:t>, bazat pe un </a:t>
            </a:r>
            <a:r>
              <a:rPr lang="ro-RO" sz="2400" b="1" dirty="0" smtClean="0">
                <a:solidFill>
                  <a:srgbClr val="FF0000"/>
                </a:solidFill>
              </a:rPr>
              <a:t>mediu de reglementare </a:t>
            </a:r>
            <a:r>
              <a:rPr lang="ro-RO" sz="2400" b="1" dirty="0" smtClean="0">
                <a:solidFill>
                  <a:schemeClr val="tx1"/>
                </a:solidFill>
              </a:rPr>
              <a:t>stabil, centrat pe antreprenoriat, inovare și creativitate, care să pună accent </a:t>
            </a:r>
            <a:r>
              <a:rPr lang="ro-RO" sz="2400" b="1" dirty="0" smtClean="0">
                <a:solidFill>
                  <a:srgbClr val="FF0000"/>
                </a:solidFill>
              </a:rPr>
              <a:t>pe încredere, eficiență și excelență </a:t>
            </a:r>
            <a:r>
              <a:rPr lang="ro-RO" sz="2400" b="1" dirty="0" smtClean="0">
                <a:solidFill>
                  <a:schemeClr val="tx1"/>
                </a:solidFill>
              </a:rPr>
              <a:t>și să plaseze România în primele 10 economii la nivel european</a:t>
            </a:r>
            <a:r>
              <a:rPr lang="ro-RO" sz="2400" b="1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7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381000"/>
          </a:xfrm>
        </p:spPr>
        <p:txBody>
          <a:bodyPr/>
          <a:lstStyle/>
          <a:p>
            <a:pPr algn="ctr"/>
            <a:r>
              <a:rPr lang="ro-RO" sz="2800" dirty="0" smtClean="0"/>
              <a:t>Priorităţi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7543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990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Mediul de reglementare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886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10 sectoare de viitor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914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Parteneriat public - privat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37338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Pregătirea Generaţiei 2050 – Provocări societale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2743200"/>
            <a:ext cx="150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Factori suport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sz="1600" dirty="0" smtClean="0"/>
              <a:t>Aplicarea legislației 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Predictibilitatea deciziilor Guvernului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Creştere calitate măsuri legislative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Creştere transparenţă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Reducere birocraţie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Acces la finanțare </a:t>
            </a:r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1219200"/>
            <a:ext cx="3962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sz="1600" dirty="0" smtClean="0"/>
              <a:t>Centre de </a:t>
            </a:r>
            <a:r>
              <a:rPr lang="ro-RO" sz="1600" dirty="0" err="1" smtClean="0"/>
              <a:t>foresight</a:t>
            </a:r>
            <a:r>
              <a:rPr lang="ro-RO" sz="1600" dirty="0" smtClean="0"/>
              <a:t> tehnologic</a:t>
            </a:r>
            <a:r>
              <a:rPr lang="en-US" sz="1600" dirty="0" smtClean="0"/>
              <a:t>/CD</a:t>
            </a:r>
            <a:r>
              <a:rPr lang="ro-RO" sz="1600" dirty="0" smtClean="0"/>
              <a:t> în regim </a:t>
            </a:r>
            <a:r>
              <a:rPr lang="ro-RO" sz="1600" dirty="0" err="1" smtClean="0"/>
              <a:t>colaborativ</a:t>
            </a:r>
            <a:r>
              <a:rPr lang="ro-RO" sz="1600" dirty="0" smtClean="0"/>
              <a:t> public-privat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Parteneriat public privat pt. îmbunătăţirea cadrului de reglementare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Consolidare şi dezvoltare clustere</a:t>
            </a:r>
            <a:r>
              <a:rPr lang="en-US" sz="1600" dirty="0" smtClean="0"/>
              <a:t>/</a:t>
            </a:r>
            <a:r>
              <a:rPr lang="ro-RO" sz="1600" dirty="0" smtClean="0"/>
              <a:t>poli 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49530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sz="1600" dirty="0" smtClean="0"/>
              <a:t>Îmbunătăţirea poziţiei de exportator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Creşterea atractivităţii investiţiilor în cele </a:t>
            </a:r>
          </a:p>
          <a:p>
            <a:r>
              <a:rPr lang="ro-RO" sz="1600" dirty="0" smtClean="0"/>
              <a:t>10 sectoare cu potenţial de specializare inteligentă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51054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sz="1600" dirty="0" smtClean="0"/>
              <a:t>Echilibru sustenabil economic şi social -  ocupare a forţei de muncă 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Coeziune socială 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Reechilibrarea relaţiei funcţionale dintre economie, natură şi societate: consum eficient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3124200"/>
            <a:ext cx="24697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sz="1600" dirty="0" smtClean="0"/>
              <a:t>Resurse umane şi educaţie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CDI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Creativitate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Infrastructură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Energie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err="1" smtClean="0"/>
              <a:t>Antreprenoriat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4053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431800"/>
          </a:xfrm>
        </p:spPr>
        <p:txBody>
          <a:bodyPr/>
          <a:lstStyle/>
          <a:p>
            <a:r>
              <a:rPr lang="ro-RO" sz="3200" dirty="0" smtClean="0"/>
              <a:t>10 </a:t>
            </a:r>
            <a:r>
              <a:rPr lang="ro-RO" sz="3200" dirty="0" smtClean="0"/>
              <a:t>sectoare de viitor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410484"/>
              </p:ext>
            </p:extLst>
          </p:nvPr>
        </p:nvGraphicFramePr>
        <p:xfrm>
          <a:off x="457200" y="1447800"/>
          <a:ext cx="7620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71628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 b="1">
                          <a:solidFill>
                            <a:srgbClr val="FFFFFF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Sector economic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Industria auto şi componente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Tehnologia informației și comunicațiilor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Procesarea alimentelor si a băuturilor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Sănătate şi produse farmaceutice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Turism și ecoturism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Textile și pielărie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Lemn și mobilă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Industrii creative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Energie şi management de mediu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  <a:latin typeface="Cambria"/>
                          <a:ea typeface="Calibri"/>
                          <a:cs typeface="Times New Roman"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Bioeconomie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Cambria"/>
                          <a:ea typeface="Calibri"/>
                          <a:cs typeface="Times New Roman"/>
                        </a:rPr>
                        <a:t>biofarmaceutică</a:t>
                      </a:r>
                      <a:r>
                        <a:rPr lang="en-US" sz="18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mbria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mbria"/>
                          <a:ea typeface="Calibri"/>
                          <a:cs typeface="Times New Roman"/>
                        </a:rPr>
                        <a:t>biotehnologii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6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569001"/>
              </p:ext>
            </p:extLst>
          </p:nvPr>
        </p:nvGraphicFramePr>
        <p:xfrm>
          <a:off x="0" y="533400"/>
          <a:ext cx="8382003" cy="6172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429"/>
                <a:gridCol w="1393371"/>
                <a:gridCol w="1001487"/>
                <a:gridCol w="1197429"/>
                <a:gridCol w="1197429"/>
                <a:gridCol w="1404255"/>
                <a:gridCol w="990603"/>
              </a:tblGrid>
              <a:tr h="1130374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    Domenii de specializare inteligentă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din Strategia CDI 2014-2020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Direcţii de politică industrială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Bioeconomia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Tehnologia informaț</a:t>
                      </a: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Cambria"/>
                        </a:rPr>
                        <a:t>iilor și a comunica</a:t>
                      </a: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ț</a:t>
                      </a: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Cambria"/>
                        </a:rPr>
                        <a:t>iilor, spa</a:t>
                      </a: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ț</a:t>
                      </a: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Cambria"/>
                        </a:rPr>
                        <a:t>iu și securitate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Energie, mediu și schimbări climatice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Eco-nano-tehnologii și materiale avansate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Sănătate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59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Rol economic important </a:t>
                      </a:r>
                      <a:r>
                        <a:rPr lang="ro-RO" sz="1050">
                          <a:effectLst/>
                          <a:latin typeface="Cambria"/>
                          <a:ea typeface="ＭＳ 明朝"/>
                          <a:cs typeface="Cambria"/>
                        </a:rPr>
                        <a:t>şi cu influenţă asupra ocupării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Turism şi ecoturism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Textile şi pielărie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</a:tr>
              <a:tr h="436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Lemn şi mobilă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</a:tr>
              <a:tr h="436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Industrii creative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59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Dinamica competitivă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Industria auto şi componente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</a:tr>
              <a:tr h="48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Tehnologia informaţiilor şi comunicaţiilor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</a:tr>
              <a:tr h="48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Procesarea alimentelor şi a băuturilor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59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fr-FR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are, </a:t>
                      </a: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dezvolt</a:t>
                      </a:r>
                      <a:r>
                        <a:rPr lang="fr-FR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are </a:t>
                      </a: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tehnologic</a:t>
                      </a:r>
                      <a:r>
                        <a:rPr lang="fr-FR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ă şi valoare adăugată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Sănătate şi produse farmaceutice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Energie şi management de mediu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</a:tr>
              <a:tr h="968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Bioeconomie (agricultură, silvicultură, pescuit și acvacultură), biofarmaceutică şi biotehnologii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√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4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660400"/>
          </a:xfrm>
        </p:spPr>
        <p:txBody>
          <a:bodyPr/>
          <a:lstStyle/>
          <a:p>
            <a:r>
              <a:rPr lang="ro-RO" sz="3600" dirty="0" smtClean="0"/>
              <a:t>Prioritatea 1 Mediul de reglementare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>
            <a:normAutofit/>
          </a:bodyPr>
          <a:lstStyle/>
          <a:p>
            <a:r>
              <a:rPr lang="ro-RO" sz="2000" dirty="0" smtClean="0"/>
              <a:t>O1.1 Îmbunătăţirea cadrului legislativ.</a:t>
            </a:r>
            <a:endParaRPr lang="en-US" sz="2000" dirty="0" smtClean="0"/>
          </a:p>
          <a:p>
            <a:r>
              <a:rPr lang="ro-RO" sz="2000" dirty="0" smtClean="0"/>
              <a:t>O1.2 Îmbunătăţirea nivelului de predictibilitate a deciziilor Guvernului vizavi de mediul de afaceri.</a:t>
            </a:r>
            <a:endParaRPr lang="en-US" sz="2000" dirty="0" smtClean="0"/>
          </a:p>
          <a:p>
            <a:r>
              <a:rPr lang="ro-RO" sz="2000" dirty="0" smtClean="0"/>
              <a:t>O1.3 Îmbunătăţirea gradului de transparenţă al autorităţilor </a:t>
            </a:r>
            <a:r>
              <a:rPr lang="ro-RO" sz="2000" dirty="0" err="1" smtClean="0"/>
              <a:t>și</a:t>
            </a:r>
            <a:r>
              <a:rPr lang="ro-RO" sz="2000" dirty="0" smtClean="0"/>
              <a:t> al întreprinderilor publice.</a:t>
            </a:r>
            <a:endParaRPr lang="en-US" sz="2000" dirty="0" smtClean="0"/>
          </a:p>
          <a:p>
            <a:r>
              <a:rPr lang="ro-RO" sz="2000" dirty="0" smtClean="0"/>
              <a:t>O1.4 Reducerea nivelului de birocraţie al administraţiei publice.</a:t>
            </a:r>
            <a:endParaRPr lang="en-US" sz="2000" dirty="0" smtClean="0"/>
          </a:p>
          <a:p>
            <a:r>
              <a:rPr lang="ro-RO" sz="2000" dirty="0" smtClean="0"/>
              <a:t>O1.5 Reducerea poverii fiscalităţii </a:t>
            </a:r>
            <a:r>
              <a:rPr lang="ro-RO" sz="2000" dirty="0" err="1" smtClean="0"/>
              <a:t>și</a:t>
            </a:r>
            <a:r>
              <a:rPr lang="ro-RO" sz="2000" dirty="0" smtClean="0"/>
              <a:t> a </a:t>
            </a:r>
            <a:r>
              <a:rPr lang="ro-RO" sz="2000" dirty="0" err="1" smtClean="0"/>
              <a:t>parafiscalităţii</a:t>
            </a:r>
            <a:r>
              <a:rPr lang="ro-RO" sz="2000" dirty="0" smtClean="0"/>
              <a:t> asupra companiilor.</a:t>
            </a:r>
            <a:endParaRPr lang="en-US" sz="2000" dirty="0" smtClean="0"/>
          </a:p>
          <a:p>
            <a:r>
              <a:rPr lang="ro-RO" sz="2000" dirty="0" smtClean="0"/>
              <a:t>O1.6 Îmbunătăţirea a</a:t>
            </a:r>
            <a:r>
              <a:rPr lang="fr-FR" sz="2000" dirty="0" err="1" smtClean="0"/>
              <a:t>ccesul</a:t>
            </a:r>
            <a:r>
              <a:rPr lang="ro-RO" sz="2000" dirty="0" smtClean="0"/>
              <a:t>ui</a:t>
            </a:r>
            <a:r>
              <a:rPr lang="fr-FR" sz="2000" dirty="0" smtClean="0"/>
              <a:t> la </a:t>
            </a:r>
            <a:r>
              <a:rPr lang="fr-FR" sz="2000" dirty="0" err="1" smtClean="0"/>
              <a:t>finanţare</a:t>
            </a:r>
            <a:r>
              <a:rPr lang="ro-RO" sz="2000" dirty="0" smtClean="0"/>
              <a:t> al companiilor </a:t>
            </a:r>
            <a:r>
              <a:rPr lang="ro-RO" sz="2000" dirty="0" err="1" smtClean="0"/>
              <a:t>și</a:t>
            </a:r>
            <a:r>
              <a:rPr lang="ro-RO" sz="2000" dirty="0" smtClean="0"/>
              <a:t> în special al IMM-urilor.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2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838200"/>
          </a:xfrm>
        </p:spPr>
        <p:txBody>
          <a:bodyPr/>
          <a:lstStyle/>
          <a:p>
            <a:r>
              <a:rPr lang="en-US" sz="2800" dirty="0" err="1" smtClean="0"/>
              <a:t>Prioritatea</a:t>
            </a:r>
            <a:r>
              <a:rPr lang="en-US" sz="2800" dirty="0" smtClean="0"/>
              <a:t> 2 </a:t>
            </a:r>
            <a:r>
              <a:rPr lang="it-IT" sz="2800" dirty="0" smtClean="0"/>
              <a:t>Parteneriat </a:t>
            </a:r>
            <a:r>
              <a:rPr lang="it-IT" sz="2800" dirty="0"/>
              <a:t>între mediul privat şi mediul public pentru dezvoltarea economică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953000"/>
          </a:xfrm>
        </p:spPr>
        <p:txBody>
          <a:bodyPr/>
          <a:lstStyle/>
          <a:p>
            <a:r>
              <a:rPr lang="ro-RO" sz="2000" dirty="0" smtClean="0"/>
              <a:t>O2.1 Instituţionalizarea pe termen lung a unor centre de </a:t>
            </a:r>
            <a:r>
              <a:rPr lang="ro-RO" sz="2000" dirty="0" err="1" smtClean="0"/>
              <a:t>foresight</a:t>
            </a:r>
            <a:r>
              <a:rPr lang="ro-RO" sz="2000" dirty="0" smtClean="0"/>
              <a:t> industrial/tehnologic/CDI în regim </a:t>
            </a:r>
            <a:r>
              <a:rPr lang="ro-RO" sz="2000" dirty="0" err="1" smtClean="0"/>
              <a:t>colaborativ</a:t>
            </a:r>
            <a:r>
              <a:rPr lang="ro-RO" sz="2000" dirty="0" smtClean="0"/>
              <a:t> public-privat.</a:t>
            </a:r>
            <a:endParaRPr lang="en-US" sz="2000" dirty="0" smtClean="0"/>
          </a:p>
          <a:p>
            <a:r>
              <a:rPr lang="ro-RO" sz="2000" dirty="0" smtClean="0"/>
              <a:t>O2.1 Parteneriat </a:t>
            </a:r>
            <a:r>
              <a:rPr lang="ro-RO" sz="2000" dirty="0" err="1" smtClean="0"/>
              <a:t>public-</a:t>
            </a:r>
            <a:r>
              <a:rPr lang="ro-RO" sz="2000" dirty="0" smtClean="0"/>
              <a:t> privat pentru îmbunătăţirea cadrului de reglementare.</a:t>
            </a:r>
            <a:endParaRPr lang="en-US" sz="2000" dirty="0" smtClean="0"/>
          </a:p>
          <a:p>
            <a:r>
              <a:rPr lang="ro-RO" sz="2000" dirty="0" smtClean="0"/>
              <a:t>O2.1 Consolidarea şi dezvoltarea </a:t>
            </a:r>
            <a:r>
              <a:rPr lang="ro-RO" sz="2000" dirty="0" err="1" smtClean="0"/>
              <a:t>clusterelor</a:t>
            </a:r>
            <a:r>
              <a:rPr lang="ro-RO" sz="2000" dirty="0" smtClean="0"/>
              <a:t>/polilor de competitivitate.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4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924800" cy="508000"/>
          </a:xfrm>
        </p:spPr>
        <p:txBody>
          <a:bodyPr/>
          <a:lstStyle/>
          <a:p>
            <a:r>
              <a:rPr lang="en-US" sz="2800" dirty="0" err="1" smtClean="0"/>
              <a:t>Prioritatea</a:t>
            </a:r>
            <a:r>
              <a:rPr lang="en-US" sz="2800" dirty="0" smtClean="0"/>
              <a:t> 3 </a:t>
            </a:r>
            <a:r>
              <a:rPr lang="en-US" sz="2800" dirty="0" smtClean="0"/>
              <a:t>- </a:t>
            </a:r>
            <a:r>
              <a:rPr lang="en-US" sz="2800" dirty="0" err="1" smtClean="0"/>
              <a:t>Factori</a:t>
            </a:r>
            <a:r>
              <a:rPr lang="en-US" sz="2800" dirty="0" smtClean="0"/>
              <a:t> </a:t>
            </a:r>
            <a:r>
              <a:rPr lang="en-US" sz="2800" dirty="0" err="1" smtClean="0"/>
              <a:t>suport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5257800"/>
          </a:xfrm>
        </p:spPr>
        <p:txBody>
          <a:bodyPr>
            <a:normAutofit/>
          </a:bodyPr>
          <a:lstStyle/>
          <a:p>
            <a:r>
              <a:rPr lang="ro-RO" sz="2000" dirty="0" smtClean="0"/>
              <a:t>O3. 1 </a:t>
            </a:r>
            <a:r>
              <a:rPr lang="ro-RO" sz="2000" i="1" dirty="0" smtClean="0"/>
              <a:t>Resurse umane şi educaţie</a:t>
            </a:r>
            <a:r>
              <a:rPr lang="ro-RO" sz="2000" dirty="0" smtClean="0"/>
              <a:t>:  îmbunătăţirea calităţii sistemului de educaţie şi formare astfel încât să asigure corelarea cu piaţa muncii. </a:t>
            </a:r>
            <a:endParaRPr lang="en-US" sz="2000" dirty="0" smtClean="0"/>
          </a:p>
          <a:p>
            <a:r>
              <a:rPr lang="ro-RO" sz="2000" dirty="0" smtClean="0"/>
              <a:t>O3.2 </a:t>
            </a:r>
            <a:r>
              <a:rPr lang="ro-RO" sz="2000" i="1" dirty="0" smtClean="0"/>
              <a:t>Cercetare, dezvoltare şi inovare</a:t>
            </a:r>
            <a:r>
              <a:rPr lang="ro-RO" sz="2000" dirty="0" smtClean="0"/>
              <a:t>: asigurarea unei finanţări publice echivalente de 1% care să permită efectul de levier asupra cererii de cercetare în sectorul privat.</a:t>
            </a:r>
            <a:endParaRPr lang="en-US" sz="2000" dirty="0" smtClean="0"/>
          </a:p>
          <a:p>
            <a:r>
              <a:rPr lang="ro-RO" sz="2000" dirty="0" smtClean="0"/>
              <a:t>O3.2 Sprijinirea IMM-urilor de a lansa produse sau servicii inovative prin fonduri de capital de risc, </a:t>
            </a:r>
            <a:r>
              <a:rPr lang="ro-RO" sz="2000" dirty="0" err="1" smtClean="0"/>
              <a:t>granturi</a:t>
            </a:r>
            <a:r>
              <a:rPr lang="ro-RO" sz="2000" dirty="0" smtClean="0"/>
              <a:t>, proiecte </a:t>
            </a:r>
            <a:r>
              <a:rPr lang="ro-RO" sz="2000" dirty="0" err="1" smtClean="0"/>
              <a:t>colaborative</a:t>
            </a:r>
            <a:r>
              <a:rPr lang="ro-RO" sz="2000" dirty="0" smtClean="0"/>
              <a:t>.</a:t>
            </a:r>
            <a:endParaRPr lang="en-US" sz="2000" dirty="0" smtClean="0"/>
          </a:p>
          <a:p>
            <a:r>
              <a:rPr lang="ro-RO" sz="2000" dirty="0" smtClean="0"/>
              <a:t>O3.3 </a:t>
            </a:r>
            <a:r>
              <a:rPr lang="ro-RO" sz="2000" i="1" dirty="0" smtClean="0"/>
              <a:t>Creativitate</a:t>
            </a:r>
            <a:r>
              <a:rPr lang="ro-RO" sz="2000" dirty="0" smtClean="0"/>
              <a:t>: stimularea </a:t>
            </a:r>
            <a:r>
              <a:rPr lang="ro-RO" sz="2000" dirty="0" err="1" smtClean="0"/>
              <a:t>antreprenoriatului</a:t>
            </a:r>
            <a:r>
              <a:rPr lang="ro-RO" sz="2000" dirty="0" smtClean="0"/>
              <a:t> în industrii creative prin crearea de incubatoare/</a:t>
            </a:r>
            <a:r>
              <a:rPr lang="ro-RO" sz="2000" dirty="0" err="1" smtClean="0"/>
              <a:t>clustere</a:t>
            </a:r>
            <a:r>
              <a:rPr lang="ro-RO" sz="2000" dirty="0" smtClean="0"/>
              <a:t>/acceleratoare şi prin susţinerea dezvoltării şi înfiinţării de firme în domeniul cultural şi creativ.</a:t>
            </a:r>
            <a:endParaRPr lang="en-US" sz="2000" dirty="0" smtClean="0"/>
          </a:p>
          <a:p>
            <a:r>
              <a:rPr lang="ro-RO" sz="2000" dirty="0" smtClean="0"/>
              <a:t>O3.4 </a:t>
            </a:r>
            <a:r>
              <a:rPr lang="ro-RO" sz="2000" i="1" dirty="0" smtClean="0"/>
              <a:t>Infrastructura</a:t>
            </a:r>
            <a:r>
              <a:rPr lang="ro-RO" sz="2000" dirty="0" smtClean="0"/>
              <a:t> rutieră: îmbunătăţirea infrastructurii rutiere care leagă România de ţările vecine.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1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736600"/>
          </a:xfrm>
        </p:spPr>
        <p:txBody>
          <a:bodyPr>
            <a:normAutofit/>
          </a:bodyPr>
          <a:lstStyle/>
          <a:p>
            <a:pPr algn="ctr"/>
            <a:r>
              <a:rPr lang="ro-RO" sz="3600" dirty="0"/>
              <a:t>Capcana “ţării cu venituri medii</a:t>
            </a:r>
            <a:r>
              <a:rPr lang="ro-RO" sz="3600" dirty="0" smtClean="0"/>
              <a:t>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o-RO" sz="3200" dirty="0" smtClean="0"/>
              <a:t>Încetinire a creșterii – proces de dezvoltare tip Lewis – factorii și avantajele care generează creștere rapidă într-o fază inițială (forță de muncă ieftină și imitare tehnologică) dispar când nivelul de venit crește (</a:t>
            </a:r>
            <a:r>
              <a:rPr lang="ro-RO" sz="3200" i="1" dirty="0" smtClean="0"/>
              <a:t>Eichengreen et all 2011</a:t>
            </a:r>
            <a:r>
              <a:rPr lang="ro-RO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ro-RO" sz="3200" dirty="0" smtClean="0"/>
              <a:t>Implicațiile – pentru a se evita această capcană, țările trebuie să adreseze din timp, la rădăcină, problemele structurale și să găsească noi căi de încurajare a productivității</a:t>
            </a:r>
            <a:endParaRPr lang="ro-RO" sz="3200" dirty="0" smtClean="0"/>
          </a:p>
          <a:p>
            <a:pPr>
              <a:lnSpc>
                <a:spcPct val="150000"/>
              </a:lnSpc>
            </a:pPr>
            <a:endParaRPr lang="ro-RO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457200"/>
          </a:xfrm>
        </p:spPr>
        <p:txBody>
          <a:bodyPr/>
          <a:lstStyle/>
          <a:p>
            <a:r>
              <a:rPr lang="ro-RO" sz="2800" dirty="0" smtClean="0"/>
              <a:t>Prioritatea 3  </a:t>
            </a:r>
            <a:r>
              <a:rPr lang="ro-RO" sz="2800" dirty="0" smtClean="0"/>
              <a:t>- Factori </a:t>
            </a:r>
            <a:r>
              <a:rPr lang="ro-RO" sz="2800" dirty="0" smtClean="0"/>
              <a:t>suport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638800"/>
          </a:xfrm>
        </p:spPr>
        <p:txBody>
          <a:bodyPr/>
          <a:lstStyle/>
          <a:p>
            <a:pPr marL="114300" indent="0">
              <a:buNone/>
            </a:pPr>
            <a:endParaRPr lang="en-US" b="1" dirty="0" smtClean="0"/>
          </a:p>
          <a:p>
            <a:r>
              <a:rPr lang="ro-RO" sz="2000" dirty="0" smtClean="0"/>
              <a:t>O3.5 </a:t>
            </a:r>
            <a:r>
              <a:rPr lang="ro-RO" sz="2000" i="1" dirty="0" smtClean="0"/>
              <a:t>Infrastructura</a:t>
            </a:r>
            <a:r>
              <a:rPr lang="ro-RO" sz="2000" dirty="0" smtClean="0"/>
              <a:t> digitală: îmbunătăţirea infrastructurii digitale de bandă largă.</a:t>
            </a:r>
            <a:endParaRPr lang="en-US" sz="2000" dirty="0" smtClean="0"/>
          </a:p>
          <a:p>
            <a:r>
              <a:rPr lang="ro-RO" sz="2000" dirty="0" smtClean="0"/>
              <a:t>O3.6 </a:t>
            </a:r>
            <a:r>
              <a:rPr lang="ro-RO" sz="2000" i="1" dirty="0" smtClean="0"/>
              <a:t>Energie</a:t>
            </a:r>
            <a:r>
              <a:rPr lang="ro-RO" sz="2000" dirty="0" smtClean="0"/>
              <a:t>: reducerea pierderilor în reţelele de distribuţie a energiei electrice.</a:t>
            </a:r>
            <a:endParaRPr lang="en-US" sz="2000" dirty="0" smtClean="0"/>
          </a:p>
          <a:p>
            <a:r>
              <a:rPr lang="ro-RO" sz="2000" dirty="0" smtClean="0"/>
              <a:t>O3.7 </a:t>
            </a:r>
            <a:r>
              <a:rPr lang="ro-RO" sz="2000" i="1" dirty="0" smtClean="0"/>
              <a:t>Energie</a:t>
            </a:r>
            <a:r>
              <a:rPr lang="ro-RO" sz="2000" dirty="0" smtClean="0"/>
              <a:t>: îmbunătăţirea capacităţii de a genera PIB raportat la consumul de energie primară.</a:t>
            </a:r>
            <a:endParaRPr lang="en-US" sz="2000" dirty="0" smtClean="0"/>
          </a:p>
          <a:p>
            <a:r>
              <a:rPr lang="ro-RO" sz="2000" dirty="0" smtClean="0"/>
              <a:t>O3.8 </a:t>
            </a:r>
            <a:r>
              <a:rPr lang="ro-RO" sz="2000" i="1" dirty="0" smtClean="0"/>
              <a:t>Mediu</a:t>
            </a:r>
            <a:r>
              <a:rPr lang="ro-RO" sz="2000" dirty="0" smtClean="0"/>
              <a:t>: îmbunătăţirea infrastructurii de apă.</a:t>
            </a:r>
            <a:endParaRPr lang="en-US" sz="2000" dirty="0" smtClean="0"/>
          </a:p>
          <a:p>
            <a:r>
              <a:rPr lang="ro-RO" sz="2000" dirty="0" smtClean="0"/>
              <a:t>O3.9 </a:t>
            </a:r>
            <a:r>
              <a:rPr lang="ro-RO" sz="2000" i="1" dirty="0" smtClean="0"/>
              <a:t>Mediu</a:t>
            </a:r>
            <a:r>
              <a:rPr lang="ro-RO" sz="2000" dirty="0" smtClean="0"/>
              <a:t>: consolidarea şi extinderea sistemelor de management integrat al deşeurilor, inclusiv recuperarea energiei din deşeuri.</a:t>
            </a:r>
            <a:endParaRPr lang="en-US" sz="2000" dirty="0" smtClean="0"/>
          </a:p>
          <a:p>
            <a:r>
              <a:rPr lang="ro-RO" sz="2000" dirty="0" smtClean="0"/>
              <a:t>O3.10 </a:t>
            </a:r>
            <a:r>
              <a:rPr lang="ro-RO" sz="2000" i="1" dirty="0" err="1" smtClean="0"/>
              <a:t>Antreprenoriat</a:t>
            </a:r>
            <a:r>
              <a:rPr lang="ro-RO" sz="2000" dirty="0" smtClean="0"/>
              <a:t>: </a:t>
            </a:r>
            <a:r>
              <a:rPr lang="ro-RO" sz="2000" dirty="0" err="1" smtClean="0"/>
              <a:t>îmbunatăţirea</a:t>
            </a:r>
            <a:r>
              <a:rPr lang="ro-RO" sz="2000" dirty="0" smtClean="0"/>
              <a:t> densităţii IMM-urilor raportată la populaţie.</a:t>
            </a:r>
            <a:endParaRPr lang="en-US" sz="2000" dirty="0" smtClean="0"/>
          </a:p>
          <a:p>
            <a:r>
              <a:rPr lang="ro-RO" sz="2000" dirty="0" smtClean="0"/>
              <a:t>O3.11 </a:t>
            </a:r>
            <a:r>
              <a:rPr lang="ro-RO" sz="2000" i="1" dirty="0" err="1" smtClean="0"/>
              <a:t>Antreprenoriat</a:t>
            </a:r>
            <a:r>
              <a:rPr lang="ro-RO" sz="2000" dirty="0" smtClean="0"/>
              <a:t>: </a:t>
            </a:r>
            <a:r>
              <a:rPr lang="ro-RO" sz="2000" dirty="0" err="1" smtClean="0"/>
              <a:t>creșterea</a:t>
            </a:r>
            <a:r>
              <a:rPr lang="ro-RO" sz="2000" dirty="0" smtClean="0"/>
              <a:t> contribuţiei unitare a IMM-urilor la valoarea adăugată brută.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96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431800"/>
          </a:xfrm>
        </p:spPr>
        <p:txBody>
          <a:bodyPr/>
          <a:lstStyle/>
          <a:p>
            <a:r>
              <a:rPr lang="ro-RO" sz="3200" dirty="0" smtClean="0"/>
              <a:t>Prioritatea 4 </a:t>
            </a:r>
            <a:r>
              <a:rPr lang="ro-RO" sz="3200" dirty="0" smtClean="0"/>
              <a:t>- 10 </a:t>
            </a:r>
            <a:r>
              <a:rPr lang="ro-RO" sz="3200" dirty="0" smtClean="0"/>
              <a:t>sectoare de viitor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/>
          <a:lstStyle/>
          <a:p>
            <a:r>
              <a:rPr lang="ro-RO" dirty="0" smtClean="0"/>
              <a:t>O4.1 Îmbunătăţirea poziţiei de exportator a României.</a:t>
            </a:r>
            <a:endParaRPr lang="en-US" dirty="0" smtClean="0"/>
          </a:p>
          <a:p>
            <a:r>
              <a:rPr lang="ro-RO" dirty="0" smtClean="0"/>
              <a:t>O4.2 </a:t>
            </a:r>
            <a:r>
              <a:rPr lang="ro-RO" dirty="0" err="1" smtClean="0"/>
              <a:t>Creșterea</a:t>
            </a:r>
            <a:r>
              <a:rPr lang="ro-RO" dirty="0" smtClean="0"/>
              <a:t> atractivităţii investiţiilor în cele 10 sectoare cu potenţial de specializare inteligentă.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68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660400"/>
          </a:xfrm>
        </p:spPr>
        <p:txBody>
          <a:bodyPr/>
          <a:lstStyle/>
          <a:p>
            <a:r>
              <a:rPr lang="ro-RO" sz="2800" dirty="0" smtClean="0"/>
              <a:t>Prioritatea </a:t>
            </a:r>
            <a:r>
              <a:rPr lang="ro-RO" sz="2800" dirty="0" smtClean="0"/>
              <a:t>5 -  </a:t>
            </a:r>
            <a:r>
              <a:rPr lang="it-IT" sz="2800" dirty="0"/>
              <a:t>Pregătirea Generaţiei 2050 – Provocări societale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953000"/>
          </a:xfrm>
        </p:spPr>
        <p:txBody>
          <a:bodyPr/>
          <a:lstStyle/>
          <a:p>
            <a:r>
              <a:rPr lang="ro-RO" dirty="0" smtClean="0"/>
              <a:t>O5.1 Asigurarea unui echilibru sustenabil economic şi social, cu o rată mai bună de participare şi ocupare a forţei de muncă.</a:t>
            </a:r>
            <a:endParaRPr lang="en-US" dirty="0" smtClean="0"/>
          </a:p>
          <a:p>
            <a:r>
              <a:rPr lang="ro-RO" dirty="0" smtClean="0"/>
              <a:t>O5.2 Dezvoltarea competitivă a </a:t>
            </a:r>
            <a:r>
              <a:rPr lang="ro-RO" dirty="0" err="1" smtClean="0"/>
              <a:t>agriculturiii</a:t>
            </a:r>
            <a:r>
              <a:rPr lang="ro-RO" dirty="0" smtClean="0"/>
              <a:t> şi spaţiului rural.</a:t>
            </a:r>
            <a:endParaRPr lang="en-US" dirty="0" smtClean="0"/>
          </a:p>
          <a:p>
            <a:r>
              <a:rPr lang="ro-RO" dirty="0" smtClean="0"/>
              <a:t>O5.3 Creşterea coeziunii sociale ca bază a dezvoltării competitive.</a:t>
            </a:r>
            <a:endParaRPr lang="en-US" dirty="0" smtClean="0"/>
          </a:p>
          <a:p>
            <a:r>
              <a:rPr lang="ro-RO" dirty="0" smtClean="0"/>
              <a:t>O5.4 Reechilibrarea relaţiei funcţionale dintre economie, natură şi societate prin gestionarea eficientă a consumului de resurse, care să asigure </a:t>
            </a:r>
            <a:r>
              <a:rPr lang="ro-RO" dirty="0" err="1" smtClean="0"/>
              <a:t>sustenabilitatea</a:t>
            </a:r>
            <a:r>
              <a:rPr lang="ro-RO" dirty="0" smtClean="0"/>
              <a:t> economică.</a:t>
            </a:r>
            <a:endParaRPr lang="ro-RO" sz="1800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4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431800"/>
          </a:xfrm>
        </p:spPr>
        <p:txBody>
          <a:bodyPr/>
          <a:lstStyle/>
          <a:p>
            <a:r>
              <a:rPr lang="ro-RO" sz="3200" dirty="0" smtClean="0"/>
              <a:t>11 ținte pentru o economie competitivă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334000"/>
          </a:xfrm>
        </p:spPr>
        <p:txBody>
          <a:bodyPr>
            <a:normAutofit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ro-RO" dirty="0" smtClean="0">
                <a:solidFill>
                  <a:srgbClr val="000000"/>
                </a:solidFill>
              </a:rPr>
              <a:t>Dublarea numărului de firme active până în 2020</a:t>
            </a:r>
          </a:p>
          <a:p>
            <a:pPr marL="571500" indent="-457200" algn="just">
              <a:buFont typeface="+mj-lt"/>
              <a:buAutoNum type="arabicPeriod"/>
            </a:pPr>
            <a:endParaRPr lang="ro-RO" dirty="0" smtClean="0">
              <a:solidFill>
                <a:srgbClr val="000000"/>
              </a:solidFill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o-RO" dirty="0" smtClean="0">
                <a:solidFill>
                  <a:srgbClr val="000000"/>
                </a:solidFill>
              </a:rPr>
              <a:t>Creșterea cheltuielilor private CDI la 1% din PIB</a:t>
            </a:r>
          </a:p>
          <a:p>
            <a:pPr marL="571500" indent="-457200" algn="just">
              <a:buFont typeface="+mj-lt"/>
              <a:buAutoNum type="arabicPeriod"/>
            </a:pPr>
            <a:endParaRPr lang="ro-RO" dirty="0" smtClean="0"/>
          </a:p>
          <a:p>
            <a:pPr marL="571500" indent="-457200" algn="just">
              <a:buFont typeface="+mj-lt"/>
              <a:buAutoNum type="arabicPeriod"/>
            </a:pPr>
            <a:r>
              <a:rPr lang="ro-RO" dirty="0" smtClean="0"/>
              <a:t>Creșterea contribuției industriilor creative la 10% din PIB </a:t>
            </a:r>
          </a:p>
          <a:p>
            <a:pPr marL="571500" indent="-457200" algn="just">
              <a:buFont typeface="+mj-lt"/>
              <a:buAutoNum type="arabicPeriod"/>
            </a:pPr>
            <a:endParaRPr lang="ro-RO" dirty="0"/>
          </a:p>
          <a:p>
            <a:pPr marL="571500" indent="-457200" algn="just">
              <a:buFont typeface="+mj-lt"/>
              <a:buAutoNum type="arabicPeriod"/>
            </a:pPr>
            <a:r>
              <a:rPr lang="ro-RO" dirty="0" smtClean="0"/>
              <a:t>Stoparea pierderii nete de forță de muncă </a:t>
            </a:r>
          </a:p>
          <a:p>
            <a:pPr marL="571500" indent="-457200" algn="just">
              <a:buFont typeface="+mj-lt"/>
              <a:buAutoNum type="arabicPeriod"/>
            </a:pPr>
            <a:endParaRPr lang="ro-RO" dirty="0"/>
          </a:p>
          <a:p>
            <a:pPr marL="571500" indent="-457200" algn="just">
              <a:buFont typeface="+mj-lt"/>
              <a:buAutoNum type="arabicPeriod"/>
            </a:pPr>
            <a:r>
              <a:rPr lang="vi-VN" dirty="0">
                <a:latin typeface="Calibri" pitchFamily="34" charset="0"/>
                <a:cs typeface="Calibri" pitchFamily="34" charset="0"/>
              </a:rPr>
              <a:t>Creşterea ponderii populaţiei în vârstă de 30-34 ani care a absolvit forme de învăţământ terţiar sau echivalent la 26,7% pentru România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</a:t>
            </a:r>
            <a:r>
              <a:rPr lang="vi-VN" dirty="0">
                <a:latin typeface="Calibri" pitchFamily="34" charset="0"/>
                <a:cs typeface="Calibri" pitchFamily="34" charset="0"/>
              </a:rPr>
              <a:t>21,8% în 2012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  <a:endParaRPr lang="vi-VN" dirty="0">
              <a:latin typeface="Calibri" pitchFamily="34" charset="0"/>
              <a:cs typeface="Calibri" pitchFamily="34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o-RO" dirty="0" smtClean="0"/>
          </a:p>
          <a:p>
            <a:pPr marL="571500" indent="-457200" algn="just">
              <a:buFont typeface="+mj-lt"/>
              <a:buAutoNum type="arabicPeriod"/>
            </a:pPr>
            <a:endParaRPr lang="ro-RO" dirty="0"/>
          </a:p>
          <a:p>
            <a:pPr marL="571500" indent="-457200" algn="just">
              <a:buFont typeface="+mj-lt"/>
              <a:buAutoNum type="arabicPeriod"/>
            </a:pPr>
            <a:endParaRPr lang="ro-RO" dirty="0" smtClean="0"/>
          </a:p>
          <a:p>
            <a:pPr marL="571500" indent="-457200" algn="just">
              <a:buFont typeface="+mj-lt"/>
              <a:buAutoNum type="arabicPeriod"/>
            </a:pPr>
            <a:endParaRPr lang="ro-RO" dirty="0"/>
          </a:p>
          <a:p>
            <a:pPr marL="571500" indent="-457200" algn="just">
              <a:buFont typeface="+mj-lt"/>
              <a:buAutoNum type="arabicPeriod"/>
            </a:pPr>
            <a:endParaRPr lang="ro-R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21BE-5858-4121-AAB9-F3A3BAEAEBB2}" type="datetime1">
              <a:rPr lang="en-US" smtClean="0"/>
              <a:pPr/>
              <a:t>03/06/14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431800"/>
          </a:xfrm>
        </p:spPr>
        <p:txBody>
          <a:bodyPr/>
          <a:lstStyle/>
          <a:p>
            <a:r>
              <a:rPr lang="ro-RO" sz="3200" dirty="0" smtClean="0"/>
              <a:t>11 ținte pentru o economie competitivă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562600"/>
          </a:xfrm>
        </p:spPr>
        <p:txBody>
          <a:bodyPr>
            <a:normAutofit/>
          </a:bodyPr>
          <a:lstStyle/>
          <a:p>
            <a:pPr marL="571500" indent="-457200" algn="just">
              <a:buFont typeface="+mj-lt"/>
              <a:buAutoNum type="arabicPeriod" startAt="6"/>
            </a:pPr>
            <a:r>
              <a:rPr lang="ro-RO" dirty="0"/>
              <a:t>Creșterea contribuției clusterelor/polilor de competitivitate la exporturile totale la 20%</a:t>
            </a:r>
          </a:p>
          <a:p>
            <a:pPr marL="571500" indent="-457200" algn="just">
              <a:buFont typeface="+mj-lt"/>
              <a:buAutoNum type="arabicPeriod" startAt="6"/>
            </a:pPr>
            <a:endParaRPr lang="ro-RO" dirty="0"/>
          </a:p>
          <a:p>
            <a:pPr marL="571500" indent="-457200" algn="just">
              <a:buFont typeface="+mj-lt"/>
              <a:buAutoNum type="arabicPeriod" startAt="6"/>
            </a:pPr>
            <a:r>
              <a:rPr lang="ro-RO" dirty="0"/>
              <a:t>Reducerea economiei subterane la sub 15% din </a:t>
            </a:r>
            <a:r>
              <a:rPr lang="ro-RO" dirty="0" smtClean="0"/>
              <a:t>PIB</a:t>
            </a:r>
          </a:p>
          <a:p>
            <a:pPr marL="571500" indent="-457200" algn="just">
              <a:buFont typeface="+mj-lt"/>
              <a:buAutoNum type="arabicPeriod" startAt="6"/>
            </a:pPr>
            <a:endParaRPr lang="ro-RO" dirty="0"/>
          </a:p>
          <a:p>
            <a:pPr marL="571500" indent="-457200" algn="just">
              <a:buFont typeface="+mj-lt"/>
              <a:buAutoNum type="arabicPeriod" startAt="6"/>
            </a:pPr>
            <a:r>
              <a:rPr lang="vi-VN" dirty="0" smtClean="0">
                <a:latin typeface="Calibri" panose="020F0502020204030204" pitchFamily="34" charset="0"/>
              </a:rPr>
              <a:t>Creșterea numărului </a:t>
            </a:r>
            <a:r>
              <a:rPr lang="vi-VN" dirty="0">
                <a:latin typeface="Calibri" panose="020F0502020204030204" pitchFamily="34" charset="0"/>
              </a:rPr>
              <a:t>de utilizatori cotidieni de </a:t>
            </a:r>
            <a:r>
              <a:rPr lang="vi-VN" dirty="0" smtClean="0">
                <a:latin typeface="Calibri" panose="020F0502020204030204" pitchFamily="34" charset="0"/>
              </a:rPr>
              <a:t>Internet </a:t>
            </a:r>
            <a:r>
              <a:rPr lang="vi-VN" dirty="0">
                <a:latin typeface="Calibri" panose="020F0502020204030204" pitchFamily="34" charset="0"/>
              </a:rPr>
              <a:t>(de la 42% la 70</a:t>
            </a:r>
            <a:r>
              <a:rPr lang="vi-VN" dirty="0" smtClean="0">
                <a:latin typeface="Calibri" panose="020F0502020204030204" pitchFamily="34" charset="0"/>
              </a:rPr>
              <a:t>%</a:t>
            </a:r>
          </a:p>
          <a:p>
            <a:pPr marL="571500" indent="-457200" algn="just">
              <a:buFont typeface="+mj-lt"/>
              <a:buAutoNum type="arabicPeriod" startAt="6"/>
            </a:pPr>
            <a:endParaRPr lang="ro-RO" dirty="0"/>
          </a:p>
          <a:p>
            <a:pPr marL="571500" indent="-457200" algn="just">
              <a:buFont typeface="+mj-lt"/>
              <a:buAutoNum type="arabicPeriod" startAt="6"/>
            </a:pPr>
            <a:r>
              <a:rPr lang="ro-RO" dirty="0" smtClean="0"/>
              <a:t>Creșterea eficienței energetice prin reducerea pierderilor cu 30% din resursele energetice primare</a:t>
            </a:r>
          </a:p>
          <a:p>
            <a:pPr marL="571500" indent="-457200" algn="just">
              <a:buFont typeface="+mj-lt"/>
              <a:buAutoNum type="arabicPeriod" startAt="6"/>
            </a:pPr>
            <a:endParaRPr lang="ro-RO" sz="1400" dirty="0"/>
          </a:p>
          <a:p>
            <a:pPr marL="571500" indent="-457200" algn="just">
              <a:buFont typeface="+mj-lt"/>
              <a:buAutoNum type="arabicPeriod" startAt="6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Reducerea cu 19 % a emisiilor de gaze cu efect de seră </a:t>
            </a:r>
            <a:r>
              <a:rPr lang="ro-RO" dirty="0" smtClean="0">
                <a:latin typeface="Calibri" pitchFamily="34" charset="0"/>
                <a:cs typeface="Calibri" pitchFamily="34" charset="0"/>
              </a:rPr>
              <a:t>până în 2020</a:t>
            </a:r>
          </a:p>
          <a:p>
            <a:pPr marL="571500" indent="-457200" algn="just">
              <a:buFont typeface="+mj-lt"/>
              <a:buAutoNum type="arabicPeriod" startAt="6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Reducerea costurilor administrative cu 25%</a:t>
            </a:r>
            <a:endParaRPr lang="vi-VN" dirty="0">
              <a:latin typeface="Calibri" pitchFamily="34" charset="0"/>
              <a:cs typeface="Calibri" pitchFamily="34" charset="0"/>
            </a:endParaRPr>
          </a:p>
          <a:p>
            <a:pPr marL="571500" indent="-457200" algn="just">
              <a:buFont typeface="+mj-lt"/>
              <a:buAutoNum type="arabicPeriod" startAt="6"/>
            </a:pPr>
            <a:endParaRPr lang="ro-RO" dirty="0" smtClean="0"/>
          </a:p>
          <a:p>
            <a:pPr marL="571500" indent="-457200" algn="just">
              <a:buFont typeface="+mj-lt"/>
              <a:buAutoNum type="arabicPeriod" startAt="6"/>
            </a:pPr>
            <a:endParaRPr lang="ro-RO" dirty="0"/>
          </a:p>
          <a:p>
            <a:pPr marL="571500" indent="-457200" algn="just">
              <a:buFont typeface="+mj-lt"/>
              <a:buAutoNum type="arabicPeriod" startAt="6"/>
            </a:pPr>
            <a:endParaRPr lang="ro-RO" dirty="0"/>
          </a:p>
          <a:p>
            <a:pPr marL="571500" indent="-457200" algn="just">
              <a:buFont typeface="+mj-lt"/>
              <a:buAutoNum type="arabicPeriod" startAt="6"/>
            </a:pPr>
            <a:endParaRPr lang="ro-RO" dirty="0" smtClean="0"/>
          </a:p>
          <a:p>
            <a:pPr marL="114300" indent="0" algn="just">
              <a:buNone/>
            </a:pPr>
            <a:endParaRPr lang="ro-R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21BE-5858-4121-AAB9-F3A3BAEAEBB2}" type="datetime1">
              <a:rPr lang="en-US" smtClean="0"/>
              <a:pPr/>
              <a:t>03/06/14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4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685800"/>
          </a:xfrm>
        </p:spPr>
        <p:txBody>
          <a:bodyPr/>
          <a:lstStyle/>
          <a:p>
            <a:r>
              <a:rPr lang="en-US" sz="2800" dirty="0" err="1" smtClean="0"/>
              <a:t>Recomandări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10200"/>
          </a:xfrm>
        </p:spPr>
        <p:txBody>
          <a:bodyPr/>
          <a:lstStyle/>
          <a:p>
            <a:pPr lvl="0"/>
            <a:endParaRPr lang="ro-RO" dirty="0" smtClean="0"/>
          </a:p>
          <a:p>
            <a:pPr lvl="0"/>
            <a:endParaRPr lang="ro-RO" dirty="0"/>
          </a:p>
          <a:p>
            <a:pPr lvl="0"/>
            <a:r>
              <a:rPr lang="ro-RO" sz="2400" dirty="0" smtClean="0"/>
              <a:t>Nu trebuie să tratăm situația actuală ca “</a:t>
            </a:r>
            <a:r>
              <a:rPr lang="ro-RO" sz="2400" i="1" dirty="0" smtClean="0"/>
              <a:t>business as usual</a:t>
            </a:r>
            <a:r>
              <a:rPr lang="ro-RO" sz="2400" dirty="0" smtClean="0"/>
              <a:t>” – greșeală fatală</a:t>
            </a:r>
          </a:p>
          <a:p>
            <a:pPr lvl="0"/>
            <a:r>
              <a:rPr lang="ro-RO" sz="2400" b="1" i="1" dirty="0" smtClean="0"/>
              <a:t>Este necesară mobilizarea expertizei economice românești pentru a coagula un drum de urmat</a:t>
            </a:r>
          </a:p>
          <a:p>
            <a:pPr lvl="1"/>
            <a:r>
              <a:rPr lang="ro-RO" sz="2400" dirty="0"/>
              <a:t>Continuarea dezbaterilor pentru a se ajunge la un consens tehnic cu privire la alegerile strategice pe care România trebuie să le facă – nu avem un proiect de viitor și pentru că nu reușim să ne ascultăm unii pe alții</a:t>
            </a:r>
            <a:endParaRPr lang="en-US" sz="2400" dirty="0"/>
          </a:p>
          <a:p>
            <a:pPr lvl="1"/>
            <a:endParaRPr lang="ro-RO" b="1" i="1" dirty="0" smtClean="0"/>
          </a:p>
          <a:p>
            <a:pPr lvl="1"/>
            <a:endParaRPr lang="en-US" b="1" i="1" dirty="0" smtClean="0"/>
          </a:p>
          <a:p>
            <a:pPr marL="11430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36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685800"/>
          </a:xfrm>
        </p:spPr>
        <p:txBody>
          <a:bodyPr/>
          <a:lstStyle/>
          <a:p>
            <a:r>
              <a:rPr lang="en-US" sz="2800" dirty="0" err="1" smtClean="0"/>
              <a:t>Recomandări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10200"/>
          </a:xfrm>
        </p:spPr>
        <p:txBody>
          <a:bodyPr/>
          <a:lstStyle/>
          <a:p>
            <a:pPr lvl="0"/>
            <a:endParaRPr lang="ro-RO" dirty="0" smtClean="0"/>
          </a:p>
          <a:p>
            <a:pPr lvl="0"/>
            <a:r>
              <a:rPr lang="ro-RO" sz="2400" dirty="0" smtClean="0"/>
              <a:t>Crearea unui cadru de planificare economică – </a:t>
            </a:r>
            <a:r>
              <a:rPr lang="ro-RO" sz="2400" i="1" dirty="0" smtClean="0"/>
              <a:t>Policy Delivery Unit </a:t>
            </a:r>
            <a:r>
              <a:rPr lang="ro-RO" sz="2400" dirty="0" smtClean="0"/>
              <a:t>este o inițiativă benefică, dar insuficientă</a:t>
            </a:r>
          </a:p>
          <a:p>
            <a:pPr lvl="0"/>
            <a:r>
              <a:rPr lang="ro-RO" sz="2400" dirty="0" smtClean="0"/>
              <a:t>Instituționalizarea unui mecanism de guvernanță pe probleme de competitivitate – învățarea lecțiilor trecutului (vezi CONACO)</a:t>
            </a:r>
            <a:endParaRPr lang="ro-RO" sz="2400" dirty="0" smtClean="0"/>
          </a:p>
          <a:p>
            <a:pPr lvl="1"/>
            <a:r>
              <a:rPr lang="ro-RO" sz="2400" dirty="0" smtClean="0"/>
              <a:t>Public-privat – Coaliția pentru Dezvoltarea României, mediul academic, nivelul regional etc.</a:t>
            </a:r>
          </a:p>
          <a:p>
            <a:pPr lvl="1"/>
            <a:r>
              <a:rPr lang="ro-RO" sz="2400" b="1" i="1" dirty="0" smtClean="0"/>
              <a:t>Secretariat permanent (monitorizare)</a:t>
            </a:r>
          </a:p>
          <a:p>
            <a:pPr lvl="1"/>
            <a:r>
              <a:rPr lang="ro-RO" sz="2400" b="1" i="1" dirty="0" smtClean="0"/>
              <a:t>Grup de experți de nivel înalt (linii strategice)</a:t>
            </a:r>
          </a:p>
          <a:p>
            <a:pPr lvl="1"/>
            <a:r>
              <a:rPr lang="ro-RO" sz="2400" b="1" i="1" dirty="0" smtClean="0"/>
              <a:t>Consiliu interministerial (for decizional)</a:t>
            </a:r>
            <a:endParaRPr lang="ro-RO" sz="2400" b="1" i="1" dirty="0" smtClean="0"/>
          </a:p>
          <a:p>
            <a:pPr lvl="1"/>
            <a:endParaRPr lang="en-US" b="1" i="1" dirty="0" smtClean="0"/>
          </a:p>
          <a:p>
            <a:pPr marL="11430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4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355600"/>
          </a:xfrm>
        </p:spPr>
        <p:txBody>
          <a:bodyPr/>
          <a:lstStyle/>
          <a:p>
            <a:r>
              <a:rPr lang="en-US" sz="4000" dirty="0" err="1" smtClean="0"/>
              <a:t>Provoc</a:t>
            </a:r>
            <a:r>
              <a:rPr lang="ro-RO" sz="4000" dirty="0" smtClean="0"/>
              <a:t>ări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620000" cy="4800600"/>
          </a:xfrm>
        </p:spPr>
        <p:txBody>
          <a:bodyPr>
            <a:normAutofit fontScale="92500"/>
          </a:bodyPr>
          <a:lstStyle/>
          <a:p>
            <a:r>
              <a:rPr lang="vi-VN" sz="2800" dirty="0">
                <a:latin typeface="Calibri" pitchFamily="34" charset="0"/>
                <a:cs typeface="Calibri" pitchFamily="34" charset="0"/>
              </a:rPr>
              <a:t>Încredere (lipsă colaborare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)</a:t>
            </a:r>
            <a:endParaRPr lang="it-IT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2800" dirty="0" smtClean="0">
                <a:latin typeface="Calibri" pitchFamily="34" charset="0"/>
                <a:cs typeface="Calibri" pitchFamily="34" charset="0"/>
              </a:rPr>
              <a:t>Resurse 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umane </a:t>
            </a:r>
            <a:r>
              <a:rPr lang="ro-RO" sz="2800" dirty="0">
                <a:latin typeface="Calibri" pitchFamily="34" charset="0"/>
                <a:cs typeface="Calibri" pitchFamily="34" charset="0"/>
              </a:rPr>
              <a:t>ş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i educa</a:t>
            </a:r>
            <a:r>
              <a:rPr lang="ro-RO" sz="2800" dirty="0">
                <a:latin typeface="Calibri" pitchFamily="34" charset="0"/>
                <a:cs typeface="Calibri" pitchFamily="34" charset="0"/>
              </a:rPr>
              <a:t>ţ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ie (mas</a:t>
            </a:r>
            <a:r>
              <a:rPr lang="ro-RO" sz="2800" dirty="0">
                <a:latin typeface="Calibri" pitchFamily="34" charset="0"/>
                <a:cs typeface="Calibri" pitchFamily="34" charset="0"/>
              </a:rPr>
              <a:t>ă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 critic</a:t>
            </a:r>
            <a:r>
              <a:rPr lang="ro-RO" sz="2800" dirty="0">
                <a:latin typeface="Calibri" pitchFamily="34" charset="0"/>
                <a:cs typeface="Calibri" pitchFamily="34" charset="0"/>
              </a:rPr>
              <a:t>ă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, calitate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)</a:t>
            </a:r>
            <a:endParaRPr lang="it-IT" sz="2800" dirty="0">
              <a:latin typeface="Calibri" pitchFamily="34" charset="0"/>
              <a:cs typeface="Calibri" pitchFamily="34" charset="0"/>
            </a:endParaRPr>
          </a:p>
          <a:p>
            <a:r>
              <a:rPr lang="it-IT" sz="2800" dirty="0" smtClean="0">
                <a:latin typeface="Calibri" pitchFamily="34" charset="0"/>
                <a:cs typeface="Calibri" pitchFamily="34" charset="0"/>
              </a:rPr>
              <a:t>Inovare 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(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cerere/ofert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ă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, mas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ă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critic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ă, 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cercet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ă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tori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it-IT" sz="2800" dirty="0" smtClean="0">
                <a:latin typeface="Calibri" pitchFamily="34" charset="0"/>
                <a:cs typeface="Calibri" pitchFamily="34" charset="0"/>
              </a:rPr>
              <a:t>Creativitate 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(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cultur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ă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antreprenorial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ă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, comunitate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800" dirty="0">
                <a:latin typeface="Calibri" pitchFamily="34" charset="0"/>
                <a:cs typeface="Calibri" pitchFamily="34" charset="0"/>
              </a:rPr>
              <a:t>Antreprenoriat (număr, dimensiune, structură, rezilienţă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)</a:t>
            </a:r>
            <a:endParaRPr lang="it-IT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2800" dirty="0" smtClean="0">
                <a:latin typeface="Calibri" pitchFamily="34" charset="0"/>
                <a:cs typeface="Calibri" pitchFamily="34" charset="0"/>
              </a:rPr>
              <a:t>Eficien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ţă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(utilizarea resurselor)</a:t>
            </a:r>
          </a:p>
          <a:p>
            <a:r>
              <a:rPr lang="it-IT" sz="2800" dirty="0" smtClean="0">
                <a:latin typeface="Calibri" pitchFamily="34" charset="0"/>
                <a:cs typeface="Calibri" pitchFamily="34" charset="0"/>
              </a:rPr>
              <a:t>Excelen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ţă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(sectoare prioritare 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ş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competitivitate 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interna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ţ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ional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ă</a:t>
            </a:r>
            <a:r>
              <a:rPr lang="ro-RO" sz="2800" dirty="0" smtClean="0"/>
              <a:t>)</a:t>
            </a:r>
            <a:endParaRPr lang="it-IT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 smtClean="0"/>
              <a:t>Prioritatea 1 – Mediul de reglementare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b="1" dirty="0">
                <a:latin typeface="Calibri (Body)"/>
                <a:cs typeface="Calibri (Body)"/>
              </a:rPr>
              <a:t>O1.1 Îmbunătăţirea cadrului legislativ</a:t>
            </a:r>
            <a:endParaRPr lang="en-US" dirty="0">
              <a:latin typeface="Calibri (Body)"/>
              <a:cs typeface="Calibri (Body)"/>
            </a:endParaRPr>
          </a:p>
          <a:p>
            <a:r>
              <a:rPr lang="ro-RO" b="1" i="1" dirty="0"/>
              <a:t>Ţintă: </a:t>
            </a:r>
            <a:r>
              <a:rPr lang="ro-RO" dirty="0"/>
              <a:t>Adoptarea legislativă și punerea în aplicare a principiului IMM - prin care orice lege trebuie să țină cont de impactul asupra IMM-urilor (regulatory impact assessment).</a:t>
            </a:r>
          </a:p>
          <a:p>
            <a:r>
              <a:rPr lang="ro-RO" dirty="0"/>
              <a:t> </a:t>
            </a:r>
            <a:endParaRPr lang="en-US" dirty="0"/>
          </a:p>
          <a:p>
            <a:r>
              <a:rPr lang="ro-RO" b="1" dirty="0"/>
              <a:t>O1.2 Îmbunătăţirea nivelului de predictibilitate a deciziilor Guvernului vizavi de mediul de afaceri</a:t>
            </a:r>
            <a:endParaRPr lang="en-US" dirty="0"/>
          </a:p>
          <a:p>
            <a:r>
              <a:rPr lang="da-DK" b="1" i="1" dirty="0" err="1"/>
              <a:t>Ţ</a:t>
            </a:r>
            <a:r>
              <a:rPr lang="ro-RO" b="1" i="1" dirty="0"/>
              <a:t>intă</a:t>
            </a:r>
            <a:r>
              <a:rPr lang="ro-RO" b="1" dirty="0"/>
              <a:t>: </a:t>
            </a:r>
            <a:r>
              <a:rPr lang="ro-RO" dirty="0"/>
              <a:t>Introducerea unei perioade de 6 luni între emiterea unei noi legi care afectează mediul de afaceri și implementarea/intrarea în vigoare a acesteia.</a:t>
            </a:r>
            <a:endParaRPr lang="en-US" dirty="0"/>
          </a:p>
          <a:p>
            <a:r>
              <a:rPr lang="ro-RO" b="1" i="1" dirty="0"/>
              <a:t>Ţintă</a:t>
            </a:r>
            <a:r>
              <a:rPr lang="ro-RO" b="1" dirty="0"/>
              <a:t>: </a:t>
            </a:r>
            <a:r>
              <a:rPr lang="ro-RO" dirty="0"/>
              <a:t>Consultări publice regulate cu mediul de afaceri pentru emiterea de noi măsuri legislative care îl afectează.</a:t>
            </a:r>
            <a:endParaRPr lang="en-US" dirty="0"/>
          </a:p>
          <a:p>
            <a:pPr marL="11430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87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 smtClean="0"/>
              <a:t>Prioritatea 1 – Mediul de reglementare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b="1" dirty="0"/>
              <a:t>O1.3 Îmbunătăţirea gradului de transparenţă a autorităţilor și a întreprinderilor publice</a:t>
            </a:r>
            <a:endParaRPr lang="en-US" dirty="0"/>
          </a:p>
          <a:p>
            <a:r>
              <a:rPr lang="fr-FR" b="1" i="1" dirty="0" err="1"/>
              <a:t>Ţ</a:t>
            </a:r>
            <a:r>
              <a:rPr lang="ro-RO" b="1" i="1" dirty="0"/>
              <a:t>intă</a:t>
            </a:r>
            <a:r>
              <a:rPr lang="ro-RO" b="1" dirty="0"/>
              <a:t>: </a:t>
            </a:r>
            <a:r>
              <a:rPr lang="ro-RO" dirty="0"/>
              <a:t>Îmbunătățirea poziției României în cadrul Indexului de Percepție a Corupției de la 69 la 40 în 2020.</a:t>
            </a:r>
            <a:endParaRPr lang="en-US" dirty="0"/>
          </a:p>
          <a:p>
            <a:r>
              <a:rPr lang="ro-RO" b="1" i="1" dirty="0"/>
              <a:t>Ţintă</a:t>
            </a:r>
            <a:r>
              <a:rPr lang="ro-RO" b="1" dirty="0"/>
              <a:t>: </a:t>
            </a:r>
            <a:r>
              <a:rPr lang="ro-RO" dirty="0"/>
              <a:t>Aplicarea O.U.G. 109/2011 privind guvernanța corporativă a întreprinderilor publice.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  <a:p>
            <a:r>
              <a:rPr lang="ro-RO" b="1" dirty="0"/>
              <a:t>O1.4 Reducerea nivelului de birocraţie al administraţiei publice</a:t>
            </a:r>
            <a:endParaRPr lang="en-US" dirty="0"/>
          </a:p>
          <a:p>
            <a:r>
              <a:rPr lang="ro-RO" b="1" i="1" dirty="0"/>
              <a:t>Ţintă</a:t>
            </a:r>
            <a:r>
              <a:rPr lang="ro-RO" b="1" dirty="0"/>
              <a:t>: </a:t>
            </a:r>
            <a:r>
              <a:rPr lang="ro-RO" dirty="0"/>
              <a:t>Reducerea sarcinilor administrative generate exclusiv de legislaţia naţională cu minim 25% la orizontul 2020</a:t>
            </a:r>
            <a:r>
              <a:rPr lang="ro-RO" dirty="0" smtClean="0"/>
              <a:t>.</a:t>
            </a:r>
            <a:endParaRPr lang="ro-RO" dirty="0">
              <a:latin typeface="Calibri" panose="020F0502020204030204" pitchFamily="34" charset="0"/>
            </a:endParaRPr>
          </a:p>
          <a:p>
            <a:r>
              <a:rPr lang="ro-RO" b="1" i="1" dirty="0"/>
              <a:t>Ţintă:</a:t>
            </a:r>
            <a:r>
              <a:rPr lang="ro-RO" b="1" dirty="0"/>
              <a:t> </a:t>
            </a:r>
            <a:r>
              <a:rPr lang="ro-RO" dirty="0"/>
              <a:t>Îmbunătățirea poziției în cadrul Global Competitiveness Report la indicatorul 1.09 (Povara reglementărilor guvernamentale) de la poziția actuală 127 la poziția 60 în 2020.</a:t>
            </a:r>
            <a:endParaRPr lang="en-US" dirty="0"/>
          </a:p>
          <a:p>
            <a:r>
              <a:rPr lang="ro-RO" b="1" i="1" dirty="0"/>
              <a:t>Ţintă</a:t>
            </a:r>
            <a:r>
              <a:rPr lang="ro-RO" b="1" dirty="0"/>
              <a:t>: </a:t>
            </a:r>
            <a:r>
              <a:rPr lang="vi-VN" dirty="0"/>
              <a:t>Creşterea ponderii cetățenilor care folosesc serviciile </a:t>
            </a:r>
            <a:r>
              <a:rPr lang="ro-RO" dirty="0"/>
              <a:t>de </a:t>
            </a:r>
            <a:r>
              <a:rPr lang="vi-VN" dirty="0"/>
              <a:t>e-guvernare de la 7% (201</a:t>
            </a:r>
            <a:r>
              <a:rPr lang="ro-RO" dirty="0"/>
              <a:t>0</a:t>
            </a:r>
            <a:r>
              <a:rPr lang="vi-VN" dirty="0"/>
              <a:t>) la </a:t>
            </a:r>
            <a:r>
              <a:rPr lang="ro-RO" dirty="0"/>
              <a:t>3</a:t>
            </a:r>
            <a:r>
              <a:rPr lang="vi-VN" dirty="0"/>
              <a:t>2% (media UE)</a:t>
            </a:r>
            <a:r>
              <a:rPr lang="ro-RO" dirty="0"/>
              <a:t> în 2020</a:t>
            </a:r>
            <a:r>
              <a:rPr lang="vi-VN" dirty="0"/>
              <a:t> și a </a:t>
            </a:r>
            <a:r>
              <a:rPr lang="ro-RO" dirty="0"/>
              <a:t>companiilor </a:t>
            </a:r>
            <a:r>
              <a:rPr lang="vi-VN" dirty="0"/>
              <a:t>de la </a:t>
            </a:r>
            <a:r>
              <a:rPr lang="ro-RO" dirty="0"/>
              <a:t>41</a:t>
            </a:r>
            <a:r>
              <a:rPr lang="vi-VN" dirty="0"/>
              <a:t>%</a:t>
            </a:r>
            <a:r>
              <a:rPr lang="ro-RO" dirty="0"/>
              <a:t> (2010)</a:t>
            </a:r>
            <a:r>
              <a:rPr lang="vi-VN" dirty="0"/>
              <a:t> la </a:t>
            </a:r>
            <a:r>
              <a:rPr lang="ro-RO" dirty="0"/>
              <a:t>72</a:t>
            </a:r>
            <a:r>
              <a:rPr lang="vi-VN" dirty="0"/>
              <a:t>% (media UE)</a:t>
            </a:r>
            <a:r>
              <a:rPr lang="ro-RO" dirty="0"/>
              <a:t>.</a:t>
            </a:r>
            <a:endParaRPr lang="en-US" dirty="0"/>
          </a:p>
          <a:p>
            <a:r>
              <a:rPr lang="fr-FR" b="1" i="1" dirty="0" err="1"/>
              <a:t>Ţ</a:t>
            </a:r>
            <a:r>
              <a:rPr lang="ro-RO" b="1" i="1" dirty="0"/>
              <a:t>intă</a:t>
            </a:r>
            <a:r>
              <a:rPr lang="ro-RO" dirty="0"/>
              <a:t>: </a:t>
            </a:r>
            <a:r>
              <a:rPr lang="fr-FR" dirty="0" err="1"/>
              <a:t>Îmbunătățirea</a:t>
            </a:r>
            <a:r>
              <a:rPr lang="fr-FR" dirty="0"/>
              <a:t> </a:t>
            </a:r>
            <a:r>
              <a:rPr lang="fr-FR" dirty="0" err="1"/>
              <a:t>indicelui</a:t>
            </a:r>
            <a:r>
              <a:rPr lang="fr-FR" dirty="0"/>
              <a:t> de </a:t>
            </a:r>
            <a:r>
              <a:rPr lang="fr-FR" dirty="0" err="1"/>
              <a:t>Participare</a:t>
            </a:r>
            <a:r>
              <a:rPr lang="fr-FR" dirty="0"/>
              <a:t> </a:t>
            </a:r>
            <a:r>
              <a:rPr lang="fr-FR" dirty="0" err="1"/>
              <a:t>Electronică</a:t>
            </a:r>
            <a:r>
              <a:rPr lang="fr-FR" dirty="0"/>
              <a:t> de la 0.19 </a:t>
            </a:r>
            <a:r>
              <a:rPr lang="fr-FR" dirty="0" err="1"/>
              <a:t>în</a:t>
            </a:r>
            <a:r>
              <a:rPr lang="fr-FR" dirty="0"/>
              <a:t> 2010 la 0.3 </a:t>
            </a:r>
            <a:r>
              <a:rPr lang="fr-FR" dirty="0" err="1"/>
              <a:t>în</a:t>
            </a:r>
            <a:r>
              <a:rPr lang="fr-FR" dirty="0"/>
              <a:t> 2020 (media UE).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9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iddle income trap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366" r="-31366"/>
          <a:stretch>
            <a:fillRect/>
          </a:stretch>
        </p:blipFill>
        <p:spPr>
          <a:xfrm>
            <a:off x="-510419" y="457200"/>
            <a:ext cx="9797143" cy="6172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5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 smtClean="0"/>
              <a:t>Prioritatea 1 – Mediul de reglementare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924800" cy="4800600"/>
          </a:xfrm>
        </p:spPr>
        <p:txBody>
          <a:bodyPr>
            <a:normAutofit fontScale="77500" lnSpcReduction="20000"/>
          </a:bodyPr>
          <a:lstStyle/>
          <a:p>
            <a:r>
              <a:rPr lang="ro-RO" b="1" dirty="0"/>
              <a:t>O1.5 Reducerea poverii fiscalităţii și a parafiscalităţii asupra companiilor</a:t>
            </a:r>
            <a:endParaRPr lang="en-US" dirty="0"/>
          </a:p>
          <a:p>
            <a:r>
              <a:rPr lang="ro-RO" b="1" i="1" dirty="0"/>
              <a:t>Ţintă</a:t>
            </a:r>
            <a:r>
              <a:rPr lang="ro-RO" b="1" dirty="0"/>
              <a:t>: </a:t>
            </a:r>
            <a:r>
              <a:rPr lang="ro-RO" dirty="0"/>
              <a:t>Reducerea numărului de plăți ale taxelor de la 39 în 2014 la 13 în 2020.</a:t>
            </a:r>
            <a:endParaRPr lang="en-US" dirty="0"/>
          </a:p>
          <a:p>
            <a:r>
              <a:rPr lang="da-DK" b="1" i="1" dirty="0" err="1"/>
              <a:t>Ţ</a:t>
            </a:r>
            <a:r>
              <a:rPr lang="ro-RO" b="1" i="1" dirty="0"/>
              <a:t>intă</a:t>
            </a:r>
            <a:r>
              <a:rPr lang="ro-RO" b="1" dirty="0"/>
              <a:t>: </a:t>
            </a:r>
            <a:r>
              <a:rPr lang="vi-VN" dirty="0"/>
              <a:t>Îmbunătățirea </a:t>
            </a:r>
            <a:r>
              <a:rPr lang="ro-RO" dirty="0"/>
              <a:t>poziției României </a:t>
            </a:r>
            <a:r>
              <a:rPr lang="vi-VN" dirty="0"/>
              <a:t>în clasamentele</a:t>
            </a:r>
            <a:r>
              <a:rPr lang="ro-RO" dirty="0"/>
              <a:t> Global </a:t>
            </a:r>
            <a:r>
              <a:rPr lang="vi-VN" dirty="0"/>
              <a:t>C</a:t>
            </a:r>
            <a:r>
              <a:rPr lang="ro-RO" dirty="0"/>
              <a:t>ompetitiveness </a:t>
            </a:r>
            <a:r>
              <a:rPr lang="vi-VN" dirty="0"/>
              <a:t>R</a:t>
            </a:r>
            <a:r>
              <a:rPr lang="ro-RO" dirty="0"/>
              <a:t>eport pe indicatorii:</a:t>
            </a:r>
            <a:endParaRPr lang="en-US" dirty="0"/>
          </a:p>
          <a:p>
            <a:pPr lvl="0"/>
            <a:r>
              <a:rPr lang="ro-RO" dirty="0"/>
              <a:t>6.04 Efectul taxării asupra stimulentelor de a investi de la 136 în 2013 la 70 în 2020</a:t>
            </a:r>
            <a:endParaRPr lang="en-US" dirty="0"/>
          </a:p>
          <a:p>
            <a:pPr lvl="0"/>
            <a:r>
              <a:rPr lang="ro-RO" dirty="0"/>
              <a:t>6.05 Rata totală de impozitare, % profituri de la 99 în 2013 la 50 în 2020 </a:t>
            </a:r>
            <a:endParaRPr lang="en-US" dirty="0"/>
          </a:p>
          <a:p>
            <a:pPr lvl="0"/>
            <a:r>
              <a:rPr lang="ro-RO" dirty="0"/>
              <a:t>7.05 Efectul taxării asupra stimulentelor de a munci de la 146 în 2014 la 70 în 2020 </a:t>
            </a:r>
            <a:endParaRPr lang="en-US" dirty="0"/>
          </a:p>
          <a:p>
            <a:r>
              <a:rPr lang="ro-RO" b="1" i="1" dirty="0"/>
              <a:t>Ţintă</a:t>
            </a:r>
            <a:r>
              <a:rPr lang="ro-RO" b="1" dirty="0"/>
              <a:t>: </a:t>
            </a:r>
            <a:r>
              <a:rPr lang="it-IT" dirty="0" err="1"/>
              <a:t>Reducerea</a:t>
            </a:r>
            <a:r>
              <a:rPr lang="it-IT" dirty="0"/>
              <a:t> </a:t>
            </a:r>
            <a:r>
              <a:rPr lang="it-IT" dirty="0" err="1"/>
              <a:t>economiei</a:t>
            </a:r>
            <a:r>
              <a:rPr lang="it-IT" dirty="0"/>
              <a:t> </a:t>
            </a:r>
            <a:r>
              <a:rPr lang="it-IT" dirty="0" err="1"/>
              <a:t>subterane</a:t>
            </a:r>
            <a:r>
              <a:rPr lang="it-IT" dirty="0"/>
              <a:t> </a:t>
            </a:r>
            <a:r>
              <a:rPr lang="ro-RO" dirty="0"/>
              <a:t>de la 30% din PIB în 2014 </a:t>
            </a:r>
            <a:r>
              <a:rPr lang="it-IT" dirty="0"/>
              <a:t>la </a:t>
            </a:r>
            <a:r>
              <a:rPr lang="it-IT" dirty="0" err="1"/>
              <a:t>cel</a:t>
            </a:r>
            <a:r>
              <a:rPr lang="it-IT" dirty="0"/>
              <a:t> </a:t>
            </a:r>
            <a:r>
              <a:rPr lang="it-IT" dirty="0" err="1"/>
              <a:t>mult</a:t>
            </a:r>
            <a:r>
              <a:rPr lang="it-IT" dirty="0"/>
              <a:t> 15% </a:t>
            </a:r>
            <a:r>
              <a:rPr lang="it-IT" dirty="0" err="1"/>
              <a:t>din</a:t>
            </a:r>
            <a:r>
              <a:rPr lang="it-IT" dirty="0"/>
              <a:t> PIB </a:t>
            </a:r>
            <a:r>
              <a:rPr lang="ro-RO" dirty="0"/>
              <a:t>(media UE) </a:t>
            </a:r>
            <a:r>
              <a:rPr lang="it-IT" dirty="0" err="1"/>
              <a:t>până</a:t>
            </a:r>
            <a:r>
              <a:rPr lang="it-IT" dirty="0"/>
              <a:t> </a:t>
            </a:r>
            <a:r>
              <a:rPr lang="it-IT" dirty="0" err="1"/>
              <a:t>în</a:t>
            </a:r>
            <a:r>
              <a:rPr lang="it-IT" dirty="0"/>
              <a:t> 2020.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r>
              <a:rPr lang="ro-RO" b="1" dirty="0"/>
              <a:t>O1.6 Îmbunătăţirea a</a:t>
            </a:r>
            <a:r>
              <a:rPr lang="fr-FR" b="1" dirty="0" err="1"/>
              <a:t>ccesul</a:t>
            </a:r>
            <a:r>
              <a:rPr lang="ro-RO" b="1" dirty="0"/>
              <a:t>ui</a:t>
            </a:r>
            <a:r>
              <a:rPr lang="fr-FR" b="1" dirty="0"/>
              <a:t> la </a:t>
            </a:r>
            <a:r>
              <a:rPr lang="fr-FR" b="1" dirty="0" err="1"/>
              <a:t>finanţare</a:t>
            </a:r>
            <a:r>
              <a:rPr lang="ro-RO" b="1" dirty="0"/>
              <a:t> al companiilor și în special al IMM-urilor</a:t>
            </a:r>
            <a:endParaRPr lang="en-US" dirty="0"/>
          </a:p>
          <a:p>
            <a:r>
              <a:rPr lang="ro-RO" b="1" i="1" dirty="0"/>
              <a:t>Ţintă:</a:t>
            </a:r>
            <a:r>
              <a:rPr lang="ro-RO" b="1" dirty="0"/>
              <a:t> </a:t>
            </a:r>
            <a:r>
              <a:rPr lang="vi-VN" dirty="0"/>
              <a:t>Îmbunătățirea ranking-ului în clasament</a:t>
            </a:r>
            <a:r>
              <a:rPr lang="ro-RO" dirty="0"/>
              <a:t>ul Global </a:t>
            </a:r>
            <a:r>
              <a:rPr lang="vi-VN" dirty="0"/>
              <a:t>C</a:t>
            </a:r>
            <a:r>
              <a:rPr lang="ro-RO" dirty="0"/>
              <a:t>ompetitiveness </a:t>
            </a:r>
            <a:r>
              <a:rPr lang="vi-VN" dirty="0"/>
              <a:t>R</a:t>
            </a:r>
            <a:r>
              <a:rPr lang="ro-RO" dirty="0"/>
              <a:t>eport pe indicatorii:</a:t>
            </a:r>
            <a:endParaRPr lang="en-US" dirty="0"/>
          </a:p>
          <a:p>
            <a:pPr lvl="0"/>
            <a:r>
              <a:rPr lang="ro-RO" dirty="0"/>
              <a:t>8.</a:t>
            </a:r>
            <a:r>
              <a:rPr lang="fr-FR" dirty="0"/>
              <a:t>01 </a:t>
            </a:r>
            <a:r>
              <a:rPr lang="ro-RO" dirty="0"/>
              <a:t>Existența resurselor financiare: de la 102 în 2013 la 50 în 2020.</a:t>
            </a:r>
            <a:endParaRPr lang="en-US" dirty="0"/>
          </a:p>
          <a:p>
            <a:pPr lvl="0"/>
            <a:r>
              <a:rPr lang="ro-RO" dirty="0"/>
              <a:t>8.</a:t>
            </a:r>
            <a:r>
              <a:rPr lang="fr-FR" dirty="0"/>
              <a:t>02 A</a:t>
            </a:r>
            <a:r>
              <a:rPr lang="ro-RO" dirty="0"/>
              <a:t>ccesibilitatea serviciilor financiare: de la 91 în 2013 la 45 în 2020.</a:t>
            </a:r>
            <a:endParaRPr lang="en-US" dirty="0"/>
          </a:p>
          <a:p>
            <a:pPr lvl="0"/>
            <a:r>
              <a:rPr lang="ro-RO" dirty="0"/>
              <a:t>8.07 Reglementarea schimburilor de instrumente financiare: de la 115 în 2013 la 60 în 2020.</a:t>
            </a:r>
            <a:endParaRPr lang="en-US" dirty="0"/>
          </a:p>
          <a:p>
            <a:r>
              <a:rPr lang="da-DK" b="1" i="1" dirty="0" err="1"/>
              <a:t>Ţ</a:t>
            </a:r>
            <a:r>
              <a:rPr lang="ro-RO" b="1" i="1" dirty="0"/>
              <a:t>intă</a:t>
            </a:r>
            <a:r>
              <a:rPr lang="ro-RO" b="1" dirty="0"/>
              <a:t>: </a:t>
            </a:r>
            <a:r>
              <a:rPr lang="ro-RO" dirty="0"/>
              <a:t>Creşterea ponderii investiţiilor prin fonduri de capital de risc (raportate la PIB) de la 0,003% (2011) la 0,02% din PIB la orizontul </a:t>
            </a:r>
            <a:r>
              <a:rPr lang="ro-RO" dirty="0" smtClean="0"/>
              <a:t>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8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609600"/>
          </a:xfrm>
        </p:spPr>
        <p:txBody>
          <a:bodyPr/>
          <a:lstStyle/>
          <a:p>
            <a:r>
              <a:rPr lang="en-US" sz="2800" dirty="0" err="1" smtClean="0"/>
              <a:t>Prioritatea</a:t>
            </a:r>
            <a:r>
              <a:rPr lang="en-US" sz="2800" dirty="0" smtClean="0"/>
              <a:t> 2: </a:t>
            </a:r>
            <a:r>
              <a:rPr lang="it-IT" sz="2800" dirty="0" smtClean="0"/>
              <a:t>Parteneriat </a:t>
            </a:r>
            <a:r>
              <a:rPr lang="it-IT" sz="2800" dirty="0"/>
              <a:t>între mediul privat şi mediul public pentru dezvoltarea economică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257800"/>
          </a:xfrm>
        </p:spPr>
        <p:txBody>
          <a:bodyPr/>
          <a:lstStyle/>
          <a:p>
            <a:pPr marL="114300" lvl="0" indent="0">
              <a:buClr>
                <a:srgbClr val="4F81BD"/>
              </a:buClr>
              <a:buNone/>
            </a:pPr>
            <a:endParaRPr lang="en-US" sz="2000" b="1" i="1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14300" lvl="0" indent="0">
              <a:buClr>
                <a:srgbClr val="4F81BD"/>
              </a:buClr>
              <a:buNone/>
            </a:pPr>
            <a:r>
              <a:rPr lang="ro-RO" sz="20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O1</a:t>
            </a:r>
            <a:r>
              <a:rPr lang="en-US" sz="20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ro-RO" sz="2000" b="1" i="1" dirty="0" smtClean="0">
                <a:solidFill>
                  <a:prstClr val="black"/>
                </a:solidFill>
              </a:rPr>
              <a:t>Instituţionalizarea </a:t>
            </a:r>
            <a:r>
              <a:rPr lang="ro-RO" sz="2000" b="1" i="1" dirty="0">
                <a:solidFill>
                  <a:prstClr val="black"/>
                </a:solidFill>
              </a:rPr>
              <a:t>pe termen lung ale unor centre de foresight industrial/tehnologic/CD în regim colaborativ public-privat</a:t>
            </a:r>
            <a:endParaRPr lang="en-US" sz="2000" i="1" dirty="0">
              <a:solidFill>
                <a:prstClr val="black"/>
              </a:solidFill>
            </a:endParaRPr>
          </a:p>
          <a:p>
            <a:pPr marL="457200" lvl="0" indent="-342900">
              <a:buClr>
                <a:srgbClr val="4F81BD"/>
              </a:buClr>
              <a:buFont typeface="Wingdings" pitchFamily="2" charset="2"/>
              <a:buChar char="Ø"/>
            </a:pPr>
            <a:r>
              <a:rPr lang="ro-RO" sz="2000" dirty="0">
                <a:solidFill>
                  <a:prstClr val="black"/>
                </a:solidFill>
              </a:rPr>
              <a:t>Centre de competenţă regionale care să stabilească: politica sectorială, agenda CDI,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ro-RO" sz="2000" dirty="0">
                <a:solidFill>
                  <a:prstClr val="black"/>
                </a:solidFill>
              </a:rPr>
              <a:t>servicii suport pentru dezvoltarea sectorială</a:t>
            </a:r>
            <a:endParaRPr lang="en-US" sz="2000" dirty="0">
              <a:solidFill>
                <a:prstClr val="black"/>
              </a:solidFill>
            </a:endParaRPr>
          </a:p>
          <a:p>
            <a:pPr marL="457200" lvl="0" indent="-342900">
              <a:buClr>
                <a:srgbClr val="4F81BD"/>
              </a:buClr>
              <a:buNone/>
            </a:pPr>
            <a:endParaRPr lang="ro-RO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14300" lvl="0" indent="0">
              <a:buClr>
                <a:srgbClr val="4F81BD"/>
              </a:buClr>
              <a:buNone/>
            </a:pPr>
            <a:r>
              <a:rPr lang="ro-RO" sz="20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O2</a:t>
            </a:r>
            <a:r>
              <a:rPr lang="en-US" sz="20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ro-RO" sz="2000" b="1" i="1" dirty="0" smtClean="0">
                <a:solidFill>
                  <a:prstClr val="black"/>
                </a:solidFill>
              </a:rPr>
              <a:t>Parteneriat </a:t>
            </a:r>
            <a:r>
              <a:rPr lang="ro-RO" sz="2000" b="1" i="1" dirty="0">
                <a:solidFill>
                  <a:prstClr val="black"/>
                </a:solidFill>
              </a:rPr>
              <a:t>public- privat pentru îmbunătăţirea cadrului de reglementare</a:t>
            </a:r>
            <a:endParaRPr lang="en-US" sz="2000" b="1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14300" lvl="0" indent="0">
              <a:buClr>
                <a:srgbClr val="4F81BD"/>
              </a:buClr>
              <a:buFont typeface="Wingdings" pitchFamily="2" charset="2"/>
              <a:buChar char="Ø"/>
            </a:pPr>
            <a:r>
              <a:rPr lang="ro-RO" sz="2000" dirty="0">
                <a:solidFill>
                  <a:prstClr val="black"/>
                </a:solidFill>
              </a:rPr>
              <a:t>Grupuri de lucru prin care se asigură transparenţa, predictibilitatea, monitorizarea şi responsabilizarea</a:t>
            </a:r>
            <a:endParaRPr lang="en-US" sz="2000" dirty="0">
              <a:solidFill>
                <a:prstClr val="black"/>
              </a:solidFill>
            </a:endParaRPr>
          </a:p>
          <a:p>
            <a:pPr marL="114300" lvl="0" indent="0">
              <a:buClr>
                <a:srgbClr val="4F81BD"/>
              </a:buClr>
              <a:buFont typeface="Wingdings" pitchFamily="2" charset="2"/>
              <a:buChar char="Ø"/>
            </a:pPr>
            <a:endParaRPr lang="vi-VN" sz="2000" b="1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14300" lvl="0" indent="0">
              <a:buClr>
                <a:srgbClr val="4F81BD"/>
              </a:buClr>
              <a:buNone/>
            </a:pPr>
            <a:r>
              <a:rPr lang="ro-RO" sz="20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vi-VN" sz="20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0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ro-RO" sz="2000" b="1" i="1" dirty="0" smtClean="0">
                <a:solidFill>
                  <a:prstClr val="black"/>
                </a:solidFill>
              </a:rPr>
              <a:t>Consolidarea </a:t>
            </a:r>
            <a:r>
              <a:rPr lang="ro-RO" sz="2000" b="1" i="1" dirty="0">
                <a:solidFill>
                  <a:prstClr val="black"/>
                </a:solidFill>
              </a:rPr>
              <a:t>şi dezvoltarea clusterelor/polilor de competitivitate</a:t>
            </a:r>
            <a:endParaRPr lang="vi-VN" sz="2000" b="1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4F81BD"/>
              </a:buClr>
              <a:buFont typeface="Wingdings" pitchFamily="2" charset="2"/>
              <a:buChar char="Ø"/>
            </a:pPr>
            <a:r>
              <a:rPr lang="vi-VN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creşterea contribuţiei clusterelor la exporturile totale, de la 9%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(2012)</a:t>
            </a:r>
            <a:r>
              <a:rPr lang="vi-VN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la 20% în 202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ro-RO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3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35000"/>
            <a:ext cx="7924800" cy="508000"/>
          </a:xfrm>
        </p:spPr>
        <p:txBody>
          <a:bodyPr/>
          <a:lstStyle/>
          <a:p>
            <a:r>
              <a:rPr lang="en-US" sz="2800" dirty="0" err="1" smtClean="0"/>
              <a:t>Prioritatea</a:t>
            </a:r>
            <a:r>
              <a:rPr lang="en-US" sz="2800" dirty="0" smtClean="0"/>
              <a:t> 3- </a:t>
            </a:r>
            <a:r>
              <a:rPr lang="en-US" sz="2800" dirty="0" err="1" smtClean="0"/>
              <a:t>Factori</a:t>
            </a:r>
            <a:r>
              <a:rPr lang="en-US" sz="2800" dirty="0" smtClean="0"/>
              <a:t> </a:t>
            </a:r>
            <a:r>
              <a:rPr lang="en-US" sz="2800" dirty="0" err="1" smtClean="0"/>
              <a:t>suport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dirty="0" err="1" smtClean="0"/>
              <a:t>Resurse</a:t>
            </a:r>
            <a:r>
              <a:rPr lang="en-US" sz="2800" dirty="0" smtClean="0"/>
              <a:t> </a:t>
            </a:r>
            <a:r>
              <a:rPr lang="en-US" sz="2800" dirty="0" err="1" smtClean="0"/>
              <a:t>umane</a:t>
            </a:r>
            <a:r>
              <a:rPr lang="en-US" sz="2800" dirty="0" smtClean="0"/>
              <a:t> </a:t>
            </a:r>
            <a:r>
              <a:rPr lang="ro-RO" sz="2800" dirty="0" smtClean="0"/>
              <a:t>şi educaţie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5334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000" b="1" i="1" dirty="0" smtClean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ro-RO" sz="2000" b="1" i="1" dirty="0" smtClean="0">
                <a:latin typeface="Calibri" pitchFamily="34" charset="0"/>
                <a:cs typeface="Calibri" pitchFamily="34" charset="0"/>
              </a:rPr>
              <a:t>O1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vi-VN" sz="2000" b="1" i="1" dirty="0" smtClean="0">
                <a:latin typeface="Calibri" pitchFamily="34" charset="0"/>
                <a:cs typeface="Calibri" pitchFamily="34" charset="0"/>
              </a:rPr>
              <a:t>Îmbunătăţirea </a:t>
            </a:r>
            <a:r>
              <a:rPr lang="vi-VN" sz="2000" b="1" i="1" dirty="0">
                <a:latin typeface="Calibri" pitchFamily="34" charset="0"/>
                <a:cs typeface="Calibri" pitchFamily="34" charset="0"/>
              </a:rPr>
              <a:t>calităţii sistemului de educaţie şi formare astfel încât să asigure corelarea cu piaţa muncii. </a:t>
            </a:r>
            <a:endParaRPr lang="ro-RO" sz="2000" b="1" i="1" dirty="0">
              <a:latin typeface="Calibri" pitchFamily="34" charset="0"/>
              <a:cs typeface="Calibri" pitchFamily="34" charset="0"/>
            </a:endParaRPr>
          </a:p>
          <a:p>
            <a:pPr marL="1143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1800" dirty="0">
                <a:ea typeface="Times New Roman"/>
                <a:cs typeface="Times New Roman"/>
              </a:rPr>
              <a:t>Scăderea procentului de rezultate slabe la evaluările PISA,  la 20%, la </a:t>
            </a:r>
            <a:r>
              <a:rPr lang="ro-RO" sz="1800" dirty="0" smtClean="0">
                <a:ea typeface="Times New Roman"/>
                <a:cs typeface="Times New Roman"/>
              </a:rPr>
              <a:t>ştiinţă</a:t>
            </a:r>
            <a:r>
              <a:rPr lang="ro-RO" sz="1800" dirty="0">
                <a:ea typeface="Times New Roman"/>
                <a:cs typeface="Times New Roman"/>
              </a:rPr>
              <a:t>, matmatică şi citit. (faţă de 41%, 47%, respectiv 54% în prezent</a:t>
            </a:r>
            <a:r>
              <a:rPr lang="ro-RO" sz="1800" dirty="0" smtClean="0">
                <a:ea typeface="Times New Roman"/>
                <a:cs typeface="Times New Roman"/>
              </a:rPr>
              <a:t>)</a:t>
            </a:r>
          </a:p>
          <a:p>
            <a:pPr marL="1143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1800" dirty="0">
                <a:ea typeface="Times New Roman"/>
                <a:cs typeface="Times New Roman"/>
              </a:rPr>
              <a:t>Creşterea ponderii populaţiei în vârstă de 30-34 ani care a absolvit forme de învăţământ terţiar sau echivalent la 26,7% pentru </a:t>
            </a:r>
            <a:r>
              <a:rPr lang="ro-RO" sz="1800" dirty="0" smtClean="0">
                <a:ea typeface="Times New Roman"/>
                <a:cs typeface="Times New Roman"/>
              </a:rPr>
              <a:t>România</a:t>
            </a:r>
          </a:p>
          <a:p>
            <a:pPr marL="1143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1800" dirty="0">
                <a:ea typeface="Times New Roman"/>
                <a:cs typeface="Times New Roman"/>
              </a:rPr>
              <a:t>Creşterea participării populaţiei la IPL de la 1,6% la cel puţin 10% în </a:t>
            </a:r>
            <a:r>
              <a:rPr lang="ro-RO" sz="1800" dirty="0" smtClean="0">
                <a:ea typeface="Times New Roman"/>
                <a:cs typeface="Times New Roman"/>
              </a:rPr>
              <a:t>2020</a:t>
            </a:r>
          </a:p>
          <a:p>
            <a:pPr marL="1143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ro-RO" sz="1800" dirty="0">
                <a:ea typeface="Times New Roman"/>
                <a:cs typeface="Times New Roman"/>
              </a:rPr>
              <a:t>Scăderea ponderii NEET de la 16,8% la 12% până în 2020</a:t>
            </a:r>
            <a:endParaRPr lang="en-US" sz="1800" dirty="0">
              <a:ea typeface="Times New Roman"/>
              <a:cs typeface="Times New Roman"/>
            </a:endParaRPr>
          </a:p>
          <a:p>
            <a:pPr marL="1143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1800" dirty="0">
                <a:ea typeface="Times New Roman"/>
                <a:cs typeface="Times New Roman"/>
              </a:rPr>
              <a:t>Îndeplinirea ţintei naţionale privind părăsirea timpurie a şcolii. (11,3% de la 17,4% în 2012</a:t>
            </a:r>
            <a:r>
              <a:rPr lang="ro-RO" sz="1800" dirty="0" smtClean="0">
                <a:ea typeface="Times New Roman"/>
                <a:cs typeface="Times New Roman"/>
              </a:rPr>
              <a:t>)</a:t>
            </a:r>
          </a:p>
          <a:p>
            <a:pPr marL="1143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1800" dirty="0">
                <a:ea typeface="Times New Roman"/>
                <a:cs typeface="Times New Roman"/>
              </a:rPr>
              <a:t>Creşterea procentului de persoane cu vârste între 16-74 de ani, care au folosit internetul pentru a se aduca de la 17% la cel puţin 30% în 2020</a:t>
            </a:r>
            <a:r>
              <a:rPr lang="ro-RO" sz="1800" dirty="0" smtClean="0">
                <a:ea typeface="Times New Roman"/>
                <a:cs typeface="Times New Roman"/>
              </a:rPr>
              <a:t>.</a:t>
            </a:r>
          </a:p>
          <a:p>
            <a:pPr marL="1143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BR" sz="1800" dirty="0">
                <a:latin typeface="Calibri" pitchFamily="34" charset="0"/>
                <a:cs typeface="Calibri" pitchFamily="34" charset="0"/>
              </a:rPr>
              <a:t>Reducerea emigrării persoanelor cu înaltă calificare (18% în 2011)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8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457200"/>
          </a:xfrm>
        </p:spPr>
        <p:txBody>
          <a:bodyPr/>
          <a:lstStyle/>
          <a:p>
            <a:r>
              <a:rPr lang="ro-RO" sz="2800" dirty="0" smtClean="0"/>
              <a:t>Prioritatea 3 – </a:t>
            </a:r>
            <a:r>
              <a:rPr lang="ro-RO" sz="2800" dirty="0"/>
              <a:t>Factori suport</a:t>
            </a:r>
            <a:r>
              <a:rPr lang="ro-RO" sz="2800" dirty="0" smtClean="0"/>
              <a:t>:</a:t>
            </a:r>
            <a:br>
              <a:rPr lang="ro-RO" sz="2800" dirty="0" smtClean="0"/>
            </a:br>
            <a:r>
              <a:rPr lang="ro-RO" sz="2800" dirty="0" smtClean="0"/>
              <a:t>Cercetare </a:t>
            </a:r>
            <a:r>
              <a:rPr lang="ro-RO" sz="2800" dirty="0"/>
              <a:t>şi dezvoltare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638800"/>
          </a:xfrm>
        </p:spPr>
        <p:txBody>
          <a:bodyPr/>
          <a:lstStyle/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ro-RO" sz="2000" b="1" i="1" dirty="0" smtClean="0"/>
              <a:t>O1</a:t>
            </a:r>
            <a:r>
              <a:rPr lang="en-US" sz="2000" b="1" i="1" dirty="0" smtClean="0"/>
              <a:t>: </a:t>
            </a:r>
            <a:r>
              <a:rPr lang="ro-RO" sz="2000" b="1" i="1" dirty="0" smtClean="0">
                <a:ea typeface="Times New Roman"/>
                <a:cs typeface="Times New Roman"/>
              </a:rPr>
              <a:t>Asigurarea </a:t>
            </a:r>
            <a:r>
              <a:rPr lang="ro-RO" sz="2000" b="1" i="1" dirty="0">
                <a:ea typeface="Times New Roman"/>
                <a:cs typeface="Times New Roman"/>
              </a:rPr>
              <a:t>unei finanţări publice echivalente de 1% care să permită efectul de levier asupra cererii de CD/internalizării activităţilor de CD în sectorul </a:t>
            </a:r>
            <a:r>
              <a:rPr lang="ro-RO" sz="2000" b="1" i="1" dirty="0" smtClean="0">
                <a:ea typeface="Times New Roman"/>
                <a:cs typeface="Times New Roman"/>
              </a:rPr>
              <a:t>privat</a:t>
            </a:r>
          </a:p>
          <a:p>
            <a:pPr>
              <a:buFont typeface="Wingdings" pitchFamily="2" charset="2"/>
              <a:buChar char="Ø"/>
            </a:pPr>
            <a:r>
              <a:rPr lang="ro-RO" sz="2000" dirty="0">
                <a:ea typeface="Times New Roman"/>
                <a:cs typeface="Times New Roman"/>
              </a:rPr>
              <a:t>Creşterea cheltuielilor angajate de mediul privat pentru CDI pana la 1% din PIB până în 2020, de la 0,17 nivelul actual</a:t>
            </a:r>
            <a:r>
              <a:rPr lang="ro-RO" sz="2000" dirty="0" smtClean="0">
                <a:ea typeface="Times New Roman"/>
                <a:cs typeface="Times New Roman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o-RO" sz="2000" dirty="0" smtClean="0">
                <a:ea typeface="Times New Roman"/>
                <a:cs typeface="Times New Roman"/>
              </a:rPr>
              <a:t>Dublarea numărului de cercetători cu normă </a:t>
            </a:r>
            <a:r>
              <a:rPr lang="ro-RO" sz="2000" dirty="0">
                <a:ea typeface="Times New Roman"/>
                <a:cs typeface="Times New Roman"/>
              </a:rPr>
              <a:t>întreagă (32.000 public + privat</a:t>
            </a:r>
            <a:r>
              <a:rPr lang="ro-RO" sz="2000" dirty="0" smtClean="0">
                <a:ea typeface="Times New Roman"/>
                <a:cs typeface="Times New Roman"/>
              </a:rPr>
              <a:t>)</a:t>
            </a:r>
          </a:p>
          <a:p>
            <a:pPr marL="114300" indent="0">
              <a:buNone/>
            </a:pPr>
            <a:endParaRPr lang="ro-RO" sz="2000" dirty="0" smtClean="0">
              <a:ea typeface="Times New Roman"/>
              <a:cs typeface="Times New Roman"/>
            </a:endParaRPr>
          </a:p>
          <a:p>
            <a:pPr marL="114300" indent="0">
              <a:buNone/>
            </a:pPr>
            <a:r>
              <a:rPr lang="ro-RO" sz="2000" b="1" i="1" dirty="0" smtClean="0">
                <a:ea typeface="Times New Roman"/>
                <a:cs typeface="Times New Roman"/>
              </a:rPr>
              <a:t>O2</a:t>
            </a:r>
            <a:r>
              <a:rPr lang="en-US" sz="2000" b="1" i="1" dirty="0" smtClean="0">
                <a:ea typeface="Times New Roman"/>
                <a:cs typeface="Times New Roman"/>
              </a:rPr>
              <a:t>: </a:t>
            </a:r>
            <a:r>
              <a:rPr lang="ro-RO" sz="2000" b="1" i="1" dirty="0" smtClean="0">
                <a:ea typeface="Times New Roman"/>
                <a:cs typeface="Times New Roman"/>
              </a:rPr>
              <a:t>Sprijinirea </a:t>
            </a:r>
            <a:r>
              <a:rPr lang="ro-RO" sz="2000" b="1" i="1" dirty="0">
                <a:ea typeface="Times New Roman"/>
                <a:cs typeface="Times New Roman"/>
              </a:rPr>
              <a:t>IMM-urilor de a lansa produse sau servicii inovative prin fonduri de capital de risc, granturi, proiecte colaborative</a:t>
            </a:r>
            <a:r>
              <a:rPr lang="ro-RO" sz="2000" b="1" i="1" dirty="0" smtClean="0">
                <a:ea typeface="Times New Roman"/>
                <a:cs typeface="Times New Roman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o-RO" sz="2000" dirty="0">
                <a:ea typeface="Times New Roman"/>
                <a:cs typeface="Times New Roman"/>
              </a:rPr>
              <a:t>20% IMM-uri care introduc produse şi servicii inovative ( de la 13.17% în 2011)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59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533400"/>
          </a:xfrm>
        </p:spPr>
        <p:txBody>
          <a:bodyPr/>
          <a:lstStyle/>
          <a:p>
            <a:r>
              <a:rPr lang="ro-RO" sz="3200" dirty="0" smtClean="0"/>
              <a:t>Prioritatea 3 – Factori suport: </a:t>
            </a:r>
            <a:br>
              <a:rPr lang="ro-RO" sz="3200" dirty="0" smtClean="0"/>
            </a:br>
            <a:r>
              <a:rPr lang="ro-RO" sz="3200" dirty="0" smtClean="0"/>
              <a:t>Creativitate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10200"/>
          </a:xfrm>
        </p:spPr>
        <p:txBody>
          <a:bodyPr/>
          <a:lstStyle/>
          <a:p>
            <a:pPr marL="114300" indent="0">
              <a:buNone/>
            </a:pPr>
            <a:endParaRPr lang="en-US" b="1" i="1" dirty="0" smtClean="0"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114300" indent="0">
              <a:buNone/>
            </a:pPr>
            <a:r>
              <a:rPr lang="ro-RO" b="1" i="1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O1</a:t>
            </a:r>
            <a:r>
              <a:rPr lang="en-US" b="1" i="1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: </a:t>
            </a:r>
            <a:r>
              <a:rPr lang="vi-VN" b="1" i="1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Stimularea </a:t>
            </a:r>
            <a:r>
              <a:rPr lang="vi-VN" b="1" i="1" dirty="0">
                <a:latin typeface="Calibri" panose="020F0502020204030204" pitchFamily="34" charset="0"/>
                <a:ea typeface="Cambria Math" panose="02040503050406030204" pitchFamily="18" charset="0"/>
              </a:rPr>
              <a:t>antreprenoriatului în industrii creative prin crearea de incubatoare/hub-uri/ clustere/acceleratoare/ şi prin susţinerea dezvoltării şi înfiinţării de firme în domeniul cultural şi </a:t>
            </a:r>
            <a:r>
              <a:rPr lang="vi-VN" b="1" i="1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creativ</a:t>
            </a:r>
            <a:endParaRPr lang="ro-RO" b="1" i="1" dirty="0" smtClean="0"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114300" indent="0">
              <a:buNone/>
            </a:pPr>
            <a:endParaRPr lang="ro-RO" b="1" dirty="0" smtClean="0"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1143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ro-RO" sz="2400" dirty="0">
                <a:latin typeface="Calibri" panose="020F0502020204030204" pitchFamily="34" charset="0"/>
                <a:ea typeface="Cambria Math" panose="02040503050406030204" pitchFamily="18" charset="0"/>
                <a:cs typeface="Times New Roman"/>
              </a:rPr>
              <a:t>Creşterea ponderii în PIB a  industriilor creative la 10% (de la 7% nivelul actual)</a:t>
            </a:r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Times New Roman"/>
            </a:endParaRPr>
          </a:p>
          <a:p>
            <a:pPr marL="114300" indent="0">
              <a:buNone/>
            </a:pPr>
            <a:endParaRPr lang="en-US" b="1" dirty="0"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584200"/>
          </a:xfrm>
        </p:spPr>
        <p:txBody>
          <a:bodyPr/>
          <a:lstStyle/>
          <a:p>
            <a:r>
              <a:rPr lang="ro-RO" sz="3200" dirty="0" smtClean="0"/>
              <a:t>Prioritatea </a:t>
            </a:r>
            <a:r>
              <a:rPr lang="ro-RO" sz="3200" dirty="0"/>
              <a:t>3</a:t>
            </a:r>
            <a:r>
              <a:rPr lang="ro-RO" sz="3200" dirty="0" smtClean="0"/>
              <a:t>– Factori Suport:</a:t>
            </a:r>
            <a:br>
              <a:rPr lang="ro-RO" sz="3200" dirty="0" smtClean="0"/>
            </a:br>
            <a:r>
              <a:rPr lang="ro-RO" sz="3200" dirty="0" smtClean="0"/>
              <a:t>Infrastructură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o-RO" b="1" i="1" dirty="0" smtClean="0"/>
              <a:t>O1:</a:t>
            </a:r>
            <a:r>
              <a:rPr lang="en-US" b="1" i="1" dirty="0" smtClean="0"/>
              <a:t> </a:t>
            </a:r>
            <a:r>
              <a:rPr lang="ro-RO" b="1" i="1" dirty="0" smtClean="0"/>
              <a:t>RUTIERĂ – Îmbunătățirea </a:t>
            </a:r>
            <a:r>
              <a:rPr lang="ro-RO" b="1" i="1" dirty="0"/>
              <a:t>infrastructurii rutiere care leagă România de țările </a:t>
            </a:r>
            <a:r>
              <a:rPr lang="ro-RO" b="1" i="1" dirty="0" smtClean="0"/>
              <a:t>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/>
              <a:t>Construirea a 500 de km de autostrăzi (dintre care 250 de km din fonduri Europene și 250 de km din fonduri naționale), și a 600 de km de de infrastructură regională de conectare la TEN-T în </a:t>
            </a:r>
            <a:r>
              <a:rPr lang="ro-RO" dirty="0" smtClean="0"/>
              <a:t>2022</a:t>
            </a:r>
          </a:p>
          <a:p>
            <a:pPr marL="114300" indent="0">
              <a:buNone/>
            </a:pPr>
            <a:r>
              <a:rPr lang="ro-RO" b="1" i="1" dirty="0" smtClean="0"/>
              <a:t>O2:</a:t>
            </a:r>
            <a:r>
              <a:rPr lang="en-US" b="1" i="1" dirty="0" smtClean="0"/>
              <a:t> </a:t>
            </a:r>
            <a:r>
              <a:rPr lang="ro-RO" b="1" i="1" dirty="0" smtClean="0"/>
              <a:t>DIGITALĂ – Îmbunătățirea infrastructurii digitale de bandă largă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/>
              <a:t>Creșterea r</a:t>
            </a:r>
            <a:r>
              <a:rPr lang="vi-VN" dirty="0"/>
              <a:t>at</a:t>
            </a:r>
            <a:r>
              <a:rPr lang="ro-RO" dirty="0"/>
              <a:t>ei</a:t>
            </a:r>
            <a:r>
              <a:rPr lang="vi-VN" dirty="0"/>
              <a:t> de penetrare a </a:t>
            </a:r>
            <a:r>
              <a:rPr lang="ro-RO" dirty="0"/>
              <a:t>conexiunilor în bandă largă raportat la 100 de locuitori de la 13.7/100 de locuitori în 2010 la media UE27 de 25.6/100 de locuitori</a:t>
            </a:r>
            <a:endParaRPr lang="en-US" dirty="0"/>
          </a:p>
          <a:p>
            <a:pPr marL="114300" indent="0">
              <a:buNone/>
            </a:pPr>
            <a:r>
              <a:rPr lang="ro-RO" b="1" i="1" dirty="0" smtClean="0"/>
              <a:t>O3:</a:t>
            </a:r>
            <a:r>
              <a:rPr lang="en-US" b="1" i="1" dirty="0" smtClean="0"/>
              <a:t> </a:t>
            </a:r>
            <a:r>
              <a:rPr lang="ro-RO" b="1" i="1" dirty="0" smtClean="0"/>
              <a:t>ENERGIE – Reducerea </a:t>
            </a:r>
            <a:r>
              <a:rPr lang="ro-RO" b="1" i="1" dirty="0"/>
              <a:t>pierderilor în rețelele de distribuție a energiei </a:t>
            </a:r>
            <a:r>
              <a:rPr lang="ro-RO" b="1" i="1" dirty="0" smtClean="0"/>
              <a:t>electrice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/>
              <a:t>Reducerea pierderilor cu 94 GWh în 2020 față de 2010</a:t>
            </a:r>
            <a:endParaRPr lang="ro-RO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9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533400"/>
          </a:xfrm>
        </p:spPr>
        <p:txBody>
          <a:bodyPr/>
          <a:lstStyle/>
          <a:p>
            <a:r>
              <a:rPr lang="ro-RO" sz="3200" dirty="0"/>
              <a:t>Prioritatea 3– Factori Suport:</a:t>
            </a:r>
            <a:br>
              <a:rPr lang="ro-RO" sz="3200" dirty="0"/>
            </a:br>
            <a:r>
              <a:rPr lang="ro-RO" sz="3200" dirty="0" smtClean="0"/>
              <a:t>Infrastructură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334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o-RO" b="1" i="1" dirty="0" smtClean="0"/>
              <a:t>O4:</a:t>
            </a:r>
            <a:r>
              <a:rPr lang="en-US" b="1" i="1" dirty="0" smtClean="0"/>
              <a:t> </a:t>
            </a:r>
            <a:r>
              <a:rPr lang="ro-RO" b="1" i="1" dirty="0" smtClean="0"/>
              <a:t>MEDIU – Îmbunătățirea </a:t>
            </a:r>
            <a:r>
              <a:rPr lang="ro-RO" b="1" i="1" dirty="0"/>
              <a:t>infrastructurii de </a:t>
            </a:r>
            <a:r>
              <a:rPr lang="ro-RO" b="1" i="1" dirty="0" smtClean="0"/>
              <a:t>apă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/>
              <a:t>Creșterea g</a:t>
            </a:r>
            <a:r>
              <a:rPr lang="vi-VN" dirty="0"/>
              <a:t>radul</a:t>
            </a:r>
            <a:r>
              <a:rPr lang="ro-RO" dirty="0"/>
              <a:t>ui</a:t>
            </a:r>
            <a:r>
              <a:rPr lang="vi-VN" dirty="0"/>
              <a:t> de conectare a populaţiei din localităţi cu peste 2000 P.E. la staţii de epurare conforme </a:t>
            </a:r>
            <a:r>
              <a:rPr lang="ro-RO" dirty="0"/>
              <a:t>(de la 50% în 2013 la 90% în 2020</a:t>
            </a:r>
            <a:r>
              <a:rPr lang="ro-RO" dirty="0" smtClean="0"/>
              <a:t>)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ro-RO" dirty="0"/>
              <a:t>Creșterea gradului de conectare a populaţiei la sisteme centralizate de alimentare cu apă curată şi sanogenă (de la 63% în 2013 la 95% în 2020) </a:t>
            </a:r>
            <a:endParaRPr lang="ro-RO" dirty="0" smtClean="0"/>
          </a:p>
          <a:p>
            <a:pPr marL="114300" indent="0">
              <a:buNone/>
            </a:pPr>
            <a:r>
              <a:rPr lang="ro-RO" b="1" i="1" dirty="0" smtClean="0"/>
              <a:t>O5:</a:t>
            </a:r>
            <a:r>
              <a:rPr lang="en-US" b="1" i="1" dirty="0" smtClean="0"/>
              <a:t> </a:t>
            </a:r>
            <a:r>
              <a:rPr lang="ro-RO" b="1" i="1" dirty="0" smtClean="0"/>
              <a:t>MEDIU – </a:t>
            </a:r>
            <a:r>
              <a:rPr lang="en-US" b="1" i="1" dirty="0" err="1" smtClean="0"/>
              <a:t>Consolidarea</a:t>
            </a:r>
            <a:r>
              <a:rPr lang="en-US" b="1" i="1" dirty="0" smtClean="0"/>
              <a:t> </a:t>
            </a:r>
            <a:r>
              <a:rPr lang="en-US" b="1" i="1" dirty="0" err="1"/>
              <a:t>şi</a:t>
            </a:r>
            <a:r>
              <a:rPr lang="en-US" b="1" i="1" dirty="0"/>
              <a:t> </a:t>
            </a:r>
            <a:r>
              <a:rPr lang="en-US" b="1" i="1" dirty="0" err="1"/>
              <a:t>extinderea</a:t>
            </a:r>
            <a:r>
              <a:rPr lang="en-US" b="1" i="1" dirty="0"/>
              <a:t> </a:t>
            </a:r>
            <a:r>
              <a:rPr lang="en-US" b="1" i="1" dirty="0" err="1"/>
              <a:t>sistemelor</a:t>
            </a:r>
            <a:r>
              <a:rPr lang="en-US" b="1" i="1" dirty="0"/>
              <a:t> de management </a:t>
            </a:r>
            <a:r>
              <a:rPr lang="en-US" b="1" i="1" dirty="0" err="1"/>
              <a:t>integrat</a:t>
            </a:r>
            <a:r>
              <a:rPr lang="en-US" b="1" i="1" dirty="0"/>
              <a:t> al </a:t>
            </a:r>
            <a:r>
              <a:rPr lang="en-US" b="1" i="1" dirty="0" err="1"/>
              <a:t>deşeurilor</a:t>
            </a:r>
            <a:r>
              <a:rPr lang="en-US" b="1" i="1" dirty="0"/>
              <a:t>, </a:t>
            </a:r>
            <a:r>
              <a:rPr lang="en-US" b="1" i="1" dirty="0" err="1"/>
              <a:t>inclusiv</a:t>
            </a:r>
            <a:r>
              <a:rPr lang="en-US" b="1" i="1" dirty="0"/>
              <a:t> </a:t>
            </a:r>
            <a:r>
              <a:rPr lang="en-US" b="1" i="1" dirty="0" err="1"/>
              <a:t>recuperarea</a:t>
            </a:r>
            <a:r>
              <a:rPr lang="en-US" b="1" i="1" dirty="0"/>
              <a:t> </a:t>
            </a:r>
            <a:r>
              <a:rPr lang="en-US" b="1" i="1" dirty="0" err="1"/>
              <a:t>energiei</a:t>
            </a:r>
            <a:r>
              <a:rPr lang="en-US" b="1" i="1" dirty="0"/>
              <a:t> din </a:t>
            </a:r>
            <a:r>
              <a:rPr lang="en-US" b="1" i="1" dirty="0" err="1" smtClean="0"/>
              <a:t>deşeuri</a:t>
            </a:r>
            <a:endParaRPr lang="ro-RO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Populaţia suplimentară (faţă de cea acoperită în prezent) deservită de sistemele de management integrat al deşeurilor de 2.000.000 de locuitori în 2023</a:t>
            </a:r>
            <a:endParaRPr lang="ro-RO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5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20000" cy="1104900"/>
          </a:xfrm>
        </p:spPr>
        <p:txBody>
          <a:bodyPr/>
          <a:lstStyle/>
          <a:p>
            <a:r>
              <a:rPr lang="ro-RO" sz="3200" dirty="0" smtClean="0"/>
              <a:t>Prioritatea 3 – Factori Suport:</a:t>
            </a:r>
            <a:br>
              <a:rPr lang="ro-RO" sz="3200" dirty="0" smtClean="0"/>
            </a:br>
            <a:r>
              <a:rPr lang="ro-RO" sz="3200" dirty="0" smtClean="0"/>
              <a:t>Energie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o-RO" b="1" i="1" dirty="0" smtClean="0"/>
              <a:t>O1:</a:t>
            </a:r>
            <a:r>
              <a:rPr lang="en-US" b="1" i="1" dirty="0" smtClean="0"/>
              <a:t> </a:t>
            </a:r>
            <a:r>
              <a:rPr lang="ro-RO" b="1" i="1" dirty="0" smtClean="0"/>
              <a:t>Îmbunătățirea </a:t>
            </a:r>
            <a:r>
              <a:rPr lang="ro-RO" b="1" i="1" dirty="0"/>
              <a:t>capacității de a genera PIB raportat la consumul de energie </a:t>
            </a:r>
            <a:r>
              <a:rPr lang="ro-RO" b="1" i="1" dirty="0" smtClean="0"/>
              <a:t>primară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/>
              <a:t>Reducerea intensității energetice a economiei de la 0.37 tep/1000 EUR2005 (consum resurse primare) în 2012 la 0.26 tep/1000 EUR2005 (consum resurse primare)</a:t>
            </a:r>
            <a:endParaRPr lang="ro-RO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05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584200"/>
          </a:xfrm>
        </p:spPr>
        <p:txBody>
          <a:bodyPr/>
          <a:lstStyle/>
          <a:p>
            <a:r>
              <a:rPr lang="ro-RO" sz="3200" dirty="0" smtClean="0"/>
              <a:t>Prioritatea 3 – Factori Suport:</a:t>
            </a:r>
            <a:br>
              <a:rPr lang="ro-RO" sz="3200" dirty="0" smtClean="0"/>
            </a:br>
            <a:r>
              <a:rPr lang="ro-RO" sz="3200" dirty="0" smtClean="0"/>
              <a:t>Antreprenoriat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o-RO" b="1" i="1" dirty="0" smtClean="0"/>
              <a:t>O1:</a:t>
            </a:r>
            <a:r>
              <a:rPr lang="en-US" b="1" i="1" dirty="0" smtClean="0"/>
              <a:t> </a:t>
            </a:r>
            <a:r>
              <a:rPr lang="ro-RO" b="1" i="1" dirty="0" smtClean="0"/>
              <a:t>Îmbunatățirea </a:t>
            </a:r>
            <a:r>
              <a:rPr lang="ro-RO" b="1" i="1" dirty="0"/>
              <a:t>densității IMM-urilor raportată la </a:t>
            </a:r>
            <a:r>
              <a:rPr lang="ro-RO" b="1" i="1" dirty="0" smtClean="0"/>
              <a:t>populație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Dublarea numărului de IMM-uri la 1000 de locuitori în România (de la 23 IMM/1000 de locuitori in 2013) la 46 IMM/1000 locuitori </a:t>
            </a:r>
            <a:r>
              <a:rPr lang="ro-RO" dirty="0"/>
              <a:t>î</a:t>
            </a:r>
            <a:r>
              <a:rPr lang="it-IT" dirty="0"/>
              <a:t>n 2020 (media UE e 41) (nr de firme nou create cca 450,000</a:t>
            </a:r>
            <a:r>
              <a:rPr lang="it-IT" dirty="0" smtClean="0"/>
              <a:t>)</a:t>
            </a:r>
            <a:endParaRPr lang="ro-RO" dirty="0" smtClean="0"/>
          </a:p>
          <a:p>
            <a:pPr marL="114300" indent="0">
              <a:buNone/>
            </a:pPr>
            <a:r>
              <a:rPr lang="ro-RO" b="1" i="1" dirty="0" smtClean="0"/>
              <a:t>O2:</a:t>
            </a:r>
            <a:r>
              <a:rPr lang="en-US" b="1" i="1" dirty="0" smtClean="0"/>
              <a:t> </a:t>
            </a:r>
            <a:r>
              <a:rPr lang="ro-RO" b="1" i="1" dirty="0" smtClean="0"/>
              <a:t>Creșterea </a:t>
            </a:r>
            <a:r>
              <a:rPr lang="ro-RO" b="1" i="1" dirty="0"/>
              <a:t>contribuției unitare a IMM-urilor la valoarea adăugată </a:t>
            </a:r>
            <a:r>
              <a:rPr lang="ro-RO" b="1" i="1" dirty="0" smtClean="0"/>
              <a:t>brută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Dublarea </a:t>
            </a:r>
            <a:r>
              <a:rPr lang="ro-RO" dirty="0"/>
              <a:t>Valorii Adăugate Brute/IMM de la 56,500 EUR/IMM în 2014 la 113,000 EUR/IMM în </a:t>
            </a:r>
            <a:r>
              <a:rPr lang="ro-RO" dirty="0" smtClean="0"/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7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431800"/>
          </a:xfrm>
        </p:spPr>
        <p:txBody>
          <a:bodyPr/>
          <a:lstStyle/>
          <a:p>
            <a:r>
              <a:rPr lang="ro-RO" sz="3200" dirty="0" smtClean="0"/>
              <a:t>Prioritatea </a:t>
            </a:r>
            <a:r>
              <a:rPr lang="ro-RO" sz="3200" dirty="0"/>
              <a:t>4</a:t>
            </a:r>
            <a:r>
              <a:rPr lang="ro-RO" sz="3200" dirty="0" smtClean="0"/>
              <a:t> – 10 sectoare de viitor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81600"/>
          </a:xfrm>
        </p:spPr>
        <p:txBody>
          <a:bodyPr/>
          <a:lstStyle/>
          <a:p>
            <a:pPr marL="114300" indent="0">
              <a:buNone/>
            </a:pPr>
            <a:r>
              <a:rPr lang="ro-RO" b="1" i="1" dirty="0" smtClean="0">
                <a:latin typeface="Calibri" panose="020F0502020204030204" pitchFamily="34" charset="0"/>
              </a:rPr>
              <a:t>O1:</a:t>
            </a:r>
            <a:r>
              <a:rPr lang="en-US" b="1" i="1" dirty="0" smtClean="0">
                <a:latin typeface="Calibri" panose="020F0502020204030204" pitchFamily="34" charset="0"/>
              </a:rPr>
              <a:t> </a:t>
            </a:r>
            <a:r>
              <a:rPr lang="ro-RO" b="1" i="1" dirty="0" smtClean="0">
                <a:latin typeface="Calibri" panose="020F0502020204030204" pitchFamily="34" charset="0"/>
              </a:rPr>
              <a:t>Îmbunătățirea </a:t>
            </a:r>
            <a:r>
              <a:rPr lang="ro-RO" b="1" i="1" dirty="0">
                <a:latin typeface="Calibri" panose="020F0502020204030204" pitchFamily="34" charset="0"/>
              </a:rPr>
              <a:t>poziției de exportator a României</a:t>
            </a:r>
            <a:endParaRPr lang="en-US" b="1" i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latin typeface="Calibri" panose="020F0502020204030204" pitchFamily="34" charset="0"/>
              </a:rPr>
              <a:t>Creșterea</a:t>
            </a:r>
            <a:r>
              <a:rPr lang="en-US" dirty="0">
                <a:latin typeface="Calibri" panose="020F0502020204030204" pitchFamily="34" charset="0"/>
              </a:rPr>
              <a:t> c</a:t>
            </a:r>
            <a:r>
              <a:rPr lang="es-ES" dirty="0" err="1">
                <a:latin typeface="Calibri" panose="020F0502020204030204" pitchFamily="34" charset="0"/>
              </a:rPr>
              <a:t>otei</a:t>
            </a:r>
            <a:r>
              <a:rPr lang="es-ES" dirty="0">
                <a:latin typeface="Calibri" panose="020F0502020204030204" pitchFamily="34" charset="0"/>
              </a:rPr>
              <a:t> de </a:t>
            </a:r>
            <a:r>
              <a:rPr lang="es-ES" dirty="0" err="1">
                <a:latin typeface="Calibri" panose="020F0502020204030204" pitchFamily="34" charset="0"/>
              </a:rPr>
              <a:t>piață</a:t>
            </a:r>
            <a:r>
              <a:rPr lang="es-ES" dirty="0">
                <a:latin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</a:rPr>
              <a:t>mondială</a:t>
            </a:r>
            <a:r>
              <a:rPr lang="es-ES" dirty="0">
                <a:latin typeface="Calibri" panose="020F0502020204030204" pitchFamily="34" charset="0"/>
              </a:rPr>
              <a:t> de </a:t>
            </a:r>
            <a:r>
              <a:rPr lang="es-ES" dirty="0" err="1">
                <a:latin typeface="Calibri" panose="020F0502020204030204" pitchFamily="34" charset="0"/>
              </a:rPr>
              <a:t>exporturi</a:t>
            </a:r>
            <a:r>
              <a:rPr lang="es-ES" dirty="0">
                <a:latin typeface="Calibri" panose="020F0502020204030204" pitchFamily="34" charset="0"/>
              </a:rPr>
              <a:t> la 1% la </a:t>
            </a:r>
            <a:r>
              <a:rPr lang="es-ES" dirty="0" err="1">
                <a:latin typeface="Calibri" panose="020F0502020204030204" pitchFamily="34" charset="0"/>
              </a:rPr>
              <a:t>orizontul</a:t>
            </a:r>
            <a:r>
              <a:rPr lang="es-ES" dirty="0">
                <a:latin typeface="Calibri" panose="020F0502020204030204" pitchFamily="34" charset="0"/>
              </a:rPr>
              <a:t> 2020 </a:t>
            </a:r>
            <a:r>
              <a:rPr lang="es-ES" dirty="0" err="1">
                <a:latin typeface="Calibri" panose="020F0502020204030204" pitchFamily="34" charset="0"/>
              </a:rPr>
              <a:t>față</a:t>
            </a:r>
            <a:r>
              <a:rPr lang="es-ES" dirty="0">
                <a:latin typeface="Calibri" panose="020F0502020204030204" pitchFamily="34" charset="0"/>
              </a:rPr>
              <a:t> de </a:t>
            </a:r>
            <a:r>
              <a:rPr lang="es-ES" dirty="0" err="1">
                <a:latin typeface="Calibri" panose="020F0502020204030204" pitchFamily="34" charset="0"/>
              </a:rPr>
              <a:t>cca</a:t>
            </a:r>
            <a:r>
              <a:rPr lang="es-ES" dirty="0">
                <a:latin typeface="Calibri" panose="020F0502020204030204" pitchFamily="34" charset="0"/>
              </a:rPr>
              <a:t> 0,4% </a:t>
            </a:r>
            <a:r>
              <a:rPr lang="es-ES" dirty="0" err="1">
                <a:latin typeface="Calibri" panose="020F0502020204030204" pitchFamily="34" charset="0"/>
              </a:rPr>
              <a:t>în</a:t>
            </a:r>
            <a:r>
              <a:rPr lang="es-ES" dirty="0">
                <a:latin typeface="Calibri" panose="020F0502020204030204" pitchFamily="34" charset="0"/>
              </a:rPr>
              <a:t> 2013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Calibri" panose="020F0502020204030204" pitchFamily="34" charset="0"/>
              </a:rPr>
              <a:t>Creșterea volumului de exporturi cu </a:t>
            </a:r>
            <a:r>
              <a:rPr lang="ro-RO" dirty="0">
                <a:latin typeface="Calibri" panose="020F0502020204030204" pitchFamily="34" charset="0"/>
              </a:rPr>
              <a:t>5</a:t>
            </a:r>
            <a:r>
              <a:rPr lang="vi-VN" dirty="0">
                <a:latin typeface="Calibri" panose="020F0502020204030204" pitchFamily="34" charset="0"/>
              </a:rPr>
              <a:t> puncte procentuale </a:t>
            </a:r>
            <a:r>
              <a:rPr lang="ro-RO" dirty="0" smtClean="0">
                <a:latin typeface="Calibri" panose="020F0502020204030204" pitchFamily="34" charset="0"/>
              </a:rPr>
              <a:t>la nivel agregat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Calibri" panose="020F0502020204030204" pitchFamily="34" charset="0"/>
              </a:rPr>
              <a:t>Obţinerea unei cote de piaţă mondială de cel puţin 5% pentru sectoarele cele mai performante din industriile </a:t>
            </a:r>
            <a:r>
              <a:rPr lang="vi-VN" dirty="0" smtClean="0">
                <a:latin typeface="Calibri" panose="020F0502020204030204" pitchFamily="34" charset="0"/>
              </a:rPr>
              <a:t>tradiţionale</a:t>
            </a:r>
            <a:endParaRPr lang="ro-RO" dirty="0" smtClean="0">
              <a:latin typeface="Calibri" panose="020F0502020204030204" pitchFamily="34" charset="0"/>
            </a:endParaRPr>
          </a:p>
          <a:p>
            <a:pPr marL="114300" indent="0">
              <a:buNone/>
            </a:pPr>
            <a:r>
              <a:rPr lang="ro-RO" b="1" i="1" dirty="0" smtClean="0">
                <a:latin typeface="Calibri" panose="020F0502020204030204" pitchFamily="34" charset="0"/>
              </a:rPr>
              <a:t>O2:</a:t>
            </a:r>
            <a:r>
              <a:rPr lang="en-US" b="1" i="1" dirty="0" smtClean="0">
                <a:latin typeface="Calibri" panose="020F0502020204030204" pitchFamily="34" charset="0"/>
              </a:rPr>
              <a:t> </a:t>
            </a:r>
            <a:r>
              <a:rPr lang="es-ES" b="1" i="1" dirty="0" err="1" smtClean="0">
                <a:latin typeface="Calibri" panose="020F0502020204030204" pitchFamily="34" charset="0"/>
              </a:rPr>
              <a:t>Creșterea</a:t>
            </a:r>
            <a:r>
              <a:rPr lang="es-ES" b="1" i="1" dirty="0" smtClean="0">
                <a:latin typeface="Calibri" panose="020F0502020204030204" pitchFamily="34" charset="0"/>
              </a:rPr>
              <a:t> </a:t>
            </a:r>
            <a:r>
              <a:rPr lang="es-ES" b="1" i="1" dirty="0" err="1">
                <a:latin typeface="Calibri" panose="020F0502020204030204" pitchFamily="34" charset="0"/>
              </a:rPr>
              <a:t>atractivității</a:t>
            </a:r>
            <a:r>
              <a:rPr lang="es-ES" b="1" i="1" dirty="0">
                <a:latin typeface="Calibri" panose="020F0502020204030204" pitchFamily="34" charset="0"/>
              </a:rPr>
              <a:t> </a:t>
            </a:r>
            <a:r>
              <a:rPr lang="es-ES" b="1" i="1" dirty="0" err="1">
                <a:latin typeface="Calibri" panose="020F0502020204030204" pitchFamily="34" charset="0"/>
              </a:rPr>
              <a:t>investițiilor</a:t>
            </a:r>
            <a:r>
              <a:rPr lang="es-ES" b="1" i="1" dirty="0">
                <a:latin typeface="Calibri" panose="020F0502020204030204" pitchFamily="34" charset="0"/>
              </a:rPr>
              <a:t> </a:t>
            </a:r>
            <a:r>
              <a:rPr lang="es-ES" b="1" i="1" dirty="0" err="1">
                <a:latin typeface="Calibri" panose="020F0502020204030204" pitchFamily="34" charset="0"/>
              </a:rPr>
              <a:t>în</a:t>
            </a:r>
            <a:r>
              <a:rPr lang="es-ES" b="1" i="1" dirty="0">
                <a:latin typeface="Calibri" panose="020F0502020204030204" pitchFamily="34" charset="0"/>
              </a:rPr>
              <a:t> cele 10 </a:t>
            </a:r>
            <a:r>
              <a:rPr lang="es-ES" b="1" i="1" dirty="0" err="1">
                <a:latin typeface="Calibri" panose="020F0502020204030204" pitchFamily="34" charset="0"/>
              </a:rPr>
              <a:t>sectoare</a:t>
            </a:r>
            <a:r>
              <a:rPr lang="es-ES" b="1" i="1" dirty="0">
                <a:latin typeface="Calibri" panose="020F0502020204030204" pitchFamily="34" charset="0"/>
              </a:rPr>
              <a:t> </a:t>
            </a:r>
            <a:r>
              <a:rPr lang="es-ES" b="1" i="1" dirty="0" err="1">
                <a:latin typeface="Calibri" panose="020F0502020204030204" pitchFamily="34" charset="0"/>
              </a:rPr>
              <a:t>cu</a:t>
            </a:r>
            <a:r>
              <a:rPr lang="es-ES" b="1" i="1" dirty="0">
                <a:latin typeface="Calibri" panose="020F0502020204030204" pitchFamily="34" charset="0"/>
              </a:rPr>
              <a:t> </a:t>
            </a:r>
            <a:r>
              <a:rPr lang="es-ES" b="1" i="1" dirty="0" err="1">
                <a:latin typeface="Calibri" panose="020F0502020204030204" pitchFamily="34" charset="0"/>
              </a:rPr>
              <a:t>potențial</a:t>
            </a:r>
            <a:r>
              <a:rPr lang="es-ES" b="1" i="1" dirty="0">
                <a:latin typeface="Calibri" panose="020F0502020204030204" pitchFamily="34" charset="0"/>
              </a:rPr>
              <a:t> de </a:t>
            </a:r>
            <a:r>
              <a:rPr lang="es-ES" b="1" i="1" dirty="0" err="1">
                <a:latin typeface="Calibri" panose="020F0502020204030204" pitchFamily="34" charset="0"/>
              </a:rPr>
              <a:t>specializare</a:t>
            </a:r>
            <a:r>
              <a:rPr lang="es-ES" b="1" i="1" dirty="0">
                <a:latin typeface="Calibri" panose="020F0502020204030204" pitchFamily="34" charset="0"/>
              </a:rPr>
              <a:t> </a:t>
            </a:r>
            <a:r>
              <a:rPr lang="es-ES" b="1" i="1" dirty="0" err="1" smtClean="0">
                <a:latin typeface="Calibri" panose="020F0502020204030204" pitchFamily="34" charset="0"/>
              </a:rPr>
              <a:t>inteligentă</a:t>
            </a:r>
            <a:endParaRPr lang="ro-RO" b="1" i="1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Calibri" panose="020F0502020204030204" pitchFamily="34" charset="0"/>
              </a:rPr>
              <a:t>Creșterea</a:t>
            </a:r>
            <a:r>
              <a:rPr lang="ro-RO" dirty="0">
                <a:latin typeface="Calibri" panose="020F0502020204030204" pitchFamily="34" charset="0"/>
              </a:rPr>
              <a:t> nivelului de i</a:t>
            </a:r>
            <a:r>
              <a:rPr lang="vi-VN" dirty="0">
                <a:latin typeface="Calibri" panose="020F0502020204030204" pitchFamily="34" charset="0"/>
              </a:rPr>
              <a:t>nvestiții</a:t>
            </a:r>
            <a:r>
              <a:rPr lang="ro-RO" dirty="0">
                <a:latin typeface="Calibri" panose="020F0502020204030204" pitchFamily="34" charset="0"/>
              </a:rPr>
              <a:t> străine directe a acestor industrii cu câte 5 puncte procentuale </a:t>
            </a:r>
            <a:r>
              <a:rPr lang="ro-RO" dirty="0" smtClean="0">
                <a:latin typeface="Calibri" panose="020F0502020204030204" pitchFamily="34" charset="0"/>
              </a:rPr>
              <a:t>la nivel agregat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2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736600"/>
          </a:xfrm>
        </p:spPr>
        <p:txBody>
          <a:bodyPr>
            <a:normAutofit/>
          </a:bodyPr>
          <a:lstStyle/>
          <a:p>
            <a:pPr algn="ctr"/>
            <a:r>
              <a:rPr lang="ro-RO" sz="3600" dirty="0"/>
              <a:t>Capcana “ţării cu venituri medii</a:t>
            </a:r>
            <a:r>
              <a:rPr lang="ro-RO" sz="3600" dirty="0" smtClean="0"/>
              <a:t>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o-RO" sz="3200" dirty="0" smtClean="0"/>
              <a:t>Care este calea de ieșire?</a:t>
            </a:r>
            <a:r>
              <a:rPr lang="ro-RO" sz="3200" dirty="0" smtClean="0"/>
              <a:t/>
            </a:r>
            <a:br>
              <a:rPr lang="ro-RO" sz="3200" dirty="0" smtClean="0"/>
            </a:br>
            <a:r>
              <a:rPr lang="ro-RO" sz="3200" i="1" dirty="0" smtClean="0"/>
              <a:t>(1) Consolidarea </a:t>
            </a:r>
            <a:r>
              <a:rPr lang="ro-RO" sz="3200" i="1" dirty="0" smtClean="0"/>
              <a:t>competențelor înalte în cadrul forței de muncă</a:t>
            </a:r>
          </a:p>
          <a:p>
            <a:pPr>
              <a:lnSpc>
                <a:spcPct val="150000"/>
              </a:lnSpc>
            </a:pPr>
            <a:r>
              <a:rPr lang="ro-RO" sz="3200" i="1" dirty="0" smtClean="0"/>
              <a:t>(2) Sprijin public avansat pentru a genera inovare</a:t>
            </a:r>
            <a:endParaRPr lang="ro-RO" sz="3200" i="1" dirty="0" smtClean="0"/>
          </a:p>
          <a:p>
            <a:pPr>
              <a:lnSpc>
                <a:spcPct val="150000"/>
              </a:lnSpc>
            </a:pPr>
            <a:r>
              <a:rPr lang="ro-RO" sz="3200" i="1" dirty="0" smtClean="0"/>
              <a:t>(</a:t>
            </a:r>
            <a:r>
              <a:rPr lang="ro-RO" sz="3200" i="1" dirty="0"/>
              <a:t>3</a:t>
            </a:r>
            <a:r>
              <a:rPr lang="ro-RO" sz="3200" i="1" dirty="0" smtClean="0"/>
              <a:t>) Investiții în infrastructura avansată care să genereze rețele și difuzare de cunoaștere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ro-RO" sz="3200" i="1" dirty="0" smtClean="0"/>
              <a:t>(Agenor</a:t>
            </a:r>
            <a:r>
              <a:rPr lang="ro-RO" sz="3200" i="1" dirty="0"/>
              <a:t>&amp; Canuto, </a:t>
            </a:r>
            <a:r>
              <a:rPr lang="ro-RO" sz="3200" i="1" dirty="0" smtClean="0"/>
              <a:t>2012)</a:t>
            </a:r>
            <a:endParaRPr lang="ro-RO" sz="3200" dirty="0" smtClean="0"/>
          </a:p>
          <a:p>
            <a:pPr>
              <a:lnSpc>
                <a:spcPct val="150000"/>
              </a:lnSpc>
            </a:pPr>
            <a:endParaRPr lang="ro-RO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6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660400"/>
          </a:xfrm>
        </p:spPr>
        <p:txBody>
          <a:bodyPr/>
          <a:lstStyle/>
          <a:p>
            <a:r>
              <a:rPr lang="ro-RO" sz="2800" dirty="0" smtClean="0"/>
              <a:t>Prioritatea 5: </a:t>
            </a:r>
            <a:r>
              <a:rPr lang="it-IT" sz="2800" dirty="0"/>
              <a:t>Pregătirea Generaţiei 2050 – Provocări societale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81600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1000"/>
              </a:spcAft>
              <a:buNone/>
            </a:pPr>
            <a:endParaRPr lang="en-US" b="1" i="1" dirty="0" smtClean="0">
              <a:latin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ro-RO" b="1" i="1" dirty="0" smtClean="0">
                <a:latin typeface="Calibri" panose="020F0502020204030204" pitchFamily="34" charset="0"/>
              </a:rPr>
              <a:t>O1</a:t>
            </a:r>
            <a:r>
              <a:rPr lang="en-US" b="1" i="1" dirty="0" smtClean="0">
                <a:latin typeface="Calibri" panose="020F0502020204030204" pitchFamily="34" charset="0"/>
              </a:rPr>
              <a:t>: </a:t>
            </a:r>
            <a:r>
              <a:rPr lang="ro-RO" b="1" i="1" dirty="0" smtClean="0">
                <a:latin typeface="Calibri" panose="020F0502020204030204" pitchFamily="34" charset="0"/>
                <a:ea typeface="Times New Roman"/>
                <a:cs typeface="Times New Roman"/>
              </a:rPr>
              <a:t>Asigurarea </a:t>
            </a:r>
            <a:r>
              <a:rPr lang="ro-RO" b="1" i="1" dirty="0">
                <a:latin typeface="Calibri" panose="020F0502020204030204" pitchFamily="34" charset="0"/>
                <a:ea typeface="Times New Roman"/>
                <a:cs typeface="Times New Roman"/>
              </a:rPr>
              <a:t>unui echilibru sustenabil economic şi social, cu o rată mai bună de participare şi ocupare a forţei de muncă </a:t>
            </a:r>
            <a:endParaRPr lang="ro-RO" b="1" i="1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R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1800" dirty="0">
                <a:latin typeface="Calibri" panose="020F0502020204030204" pitchFamily="34" charset="0"/>
                <a:ea typeface="Times New Roman"/>
                <a:cs typeface="Times New Roman"/>
              </a:rPr>
              <a:t>Creşterea vârstei de pensionare de la 60 la 64 de ani</a:t>
            </a:r>
            <a:endParaRPr lang="en-US" sz="1800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R="0" indent="-34290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ro-RO" sz="1800" dirty="0">
                <a:latin typeface="Calibri" panose="020F0502020204030204" pitchFamily="34" charset="0"/>
                <a:ea typeface="Times New Roman"/>
                <a:cs typeface="Times New Roman"/>
              </a:rPr>
              <a:t>Creşterea ratei natalităţii (9,4 în 2012</a:t>
            </a:r>
            <a:r>
              <a:rPr lang="ro-RO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)</a:t>
            </a:r>
          </a:p>
          <a:p>
            <a:pPr marR="0" indent="-34290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ro-RO" sz="1800" dirty="0">
                <a:latin typeface="Calibri" panose="020F0502020204030204" pitchFamily="34" charset="0"/>
                <a:ea typeface="Times New Roman"/>
                <a:cs typeface="Times New Roman"/>
              </a:rPr>
              <a:t>Reducerea raportului dintre persoanele inactive de peste 65 de ani și totalul populației ocupate de vârstă 20-64 de ani prognozat să crească la 109% în 2060. </a:t>
            </a:r>
            <a:endParaRPr lang="ro-RO" dirty="0">
              <a:latin typeface="Calibri" panose="020F0502020204030204" pitchFamily="34" charset="0"/>
            </a:endParaRPr>
          </a:p>
          <a:p>
            <a:pPr marR="0" indent="-34290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ro-RO" sz="1800" dirty="0">
                <a:latin typeface="Calibri" panose="020F0502020204030204" pitchFamily="34" charset="0"/>
                <a:ea typeface="Times New Roman"/>
                <a:cs typeface="Times New Roman"/>
              </a:rPr>
              <a:t>Ocuparea forţei de muncă de 70 % în rândul populaţiei cu vârste cuprinse între 20 şi 64 de ani (63,8%  în 2012</a:t>
            </a:r>
            <a:r>
              <a:rPr lang="ro-RO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)</a:t>
            </a:r>
          </a:p>
          <a:p>
            <a:pPr marR="0" indent="-34290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ro-RO" sz="1800" dirty="0">
                <a:latin typeface="Calibri" panose="020F0502020204030204" pitchFamily="34" charset="0"/>
                <a:ea typeface="Times New Roman"/>
                <a:cs typeface="Times New Roman"/>
              </a:rPr>
              <a:t>Stoparea pierderii nete de forţă de </a:t>
            </a:r>
            <a:r>
              <a:rPr lang="ro-RO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muncă</a:t>
            </a:r>
          </a:p>
          <a:p>
            <a:pPr marR="0" indent="-34290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ro-RO" sz="1800" dirty="0">
                <a:latin typeface="Calibri" panose="020F0502020204030204" pitchFamily="34" charset="0"/>
                <a:ea typeface="Times New Roman"/>
                <a:cs typeface="Times New Roman"/>
              </a:rPr>
              <a:t>Reducerea emigratiei şi repatrierea </a:t>
            </a:r>
            <a:r>
              <a:rPr lang="ro-RO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Diasporei</a:t>
            </a:r>
          </a:p>
          <a:p>
            <a:pPr marR="0" indent="-34290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endParaRPr lang="ro-RO" sz="1800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52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762000"/>
          </a:xfrm>
        </p:spPr>
        <p:txBody>
          <a:bodyPr/>
          <a:lstStyle/>
          <a:p>
            <a:r>
              <a:rPr lang="ro-RO" sz="2800" dirty="0">
                <a:solidFill>
                  <a:srgbClr val="1F497D"/>
                </a:solidFill>
              </a:rPr>
              <a:t>Prioritatea 5: </a:t>
            </a:r>
            <a:r>
              <a:rPr lang="it-IT" sz="2800" dirty="0">
                <a:solidFill>
                  <a:srgbClr val="1F497D"/>
                </a:solidFill>
              </a:rPr>
              <a:t>Pregătirea Generaţiei 2050 – Provocări societale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b="1" i="1" dirty="0" smtClean="0"/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o-RO" b="1" i="1" dirty="0" smtClean="0"/>
              <a:t>O2</a:t>
            </a:r>
            <a:r>
              <a:rPr lang="en-US" b="1" i="1" dirty="0" smtClean="0"/>
              <a:t>: </a:t>
            </a:r>
            <a:r>
              <a:rPr lang="ro-RO" b="1" i="1" dirty="0" smtClean="0">
                <a:ea typeface="Times New Roman"/>
                <a:cs typeface="Times New Roman"/>
              </a:rPr>
              <a:t>Dezvoltarea </a:t>
            </a:r>
            <a:r>
              <a:rPr lang="ro-RO" b="1" i="1" dirty="0">
                <a:ea typeface="Times New Roman"/>
                <a:cs typeface="Times New Roman"/>
              </a:rPr>
              <a:t>competitivă a agriculturiii şi spaţiului rural</a:t>
            </a:r>
            <a:endParaRPr lang="en-US" b="1" i="1" dirty="0"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o-RO" sz="2000" dirty="0">
                <a:ea typeface="Times New Roman"/>
                <a:cs typeface="Times New Roman"/>
              </a:rPr>
              <a:t>Reducerea suprafeţei cultivate în regim de susbzistenţă </a:t>
            </a:r>
            <a:endParaRPr lang="ro-RO" sz="2000" dirty="0" smtClean="0"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o-RO" sz="2000" dirty="0">
                <a:ea typeface="Times New Roman"/>
                <a:cs typeface="Times New Roman"/>
              </a:rPr>
              <a:t>Reducerea numărului de persoane din mediul rural care se află în regim </a:t>
            </a:r>
            <a:r>
              <a:rPr lang="ro-RO" sz="2000">
                <a:ea typeface="Times New Roman"/>
                <a:cs typeface="Times New Roman"/>
              </a:rPr>
              <a:t>de </a:t>
            </a:r>
            <a:r>
              <a:rPr lang="ro-RO" sz="2000" smtClean="0">
                <a:ea typeface="Times New Roman"/>
                <a:cs typeface="Times New Roman"/>
              </a:rPr>
              <a:t>subzistenţă</a:t>
            </a:r>
            <a:endParaRPr lang="ro-RO" sz="2000" dirty="0" smtClean="0"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o-RO" sz="2000" dirty="0">
                <a:ea typeface="Times New Roman"/>
                <a:cs typeface="Times New Roman"/>
              </a:rPr>
              <a:t>Creşterea </a:t>
            </a:r>
            <a:r>
              <a:rPr lang="ro-RO" sz="2000" dirty="0" smtClean="0">
                <a:ea typeface="Times New Roman"/>
                <a:cs typeface="Times New Roman"/>
              </a:rPr>
              <a:t>exporturilor </a:t>
            </a:r>
            <a:r>
              <a:rPr lang="ro-RO" sz="2000" dirty="0">
                <a:ea typeface="Times New Roman"/>
                <a:cs typeface="Times New Roman"/>
              </a:rPr>
              <a:t>de produse </a:t>
            </a:r>
            <a:r>
              <a:rPr lang="ro-RO" sz="2000" dirty="0" smtClean="0">
                <a:ea typeface="Times New Roman"/>
                <a:cs typeface="Times New Roman"/>
              </a:rPr>
              <a:t>agroalimentare</a:t>
            </a:r>
          </a:p>
          <a:p>
            <a:pPr marL="114300" indent="0">
              <a:buNone/>
            </a:pPr>
            <a:endParaRPr lang="ro-RO" sz="2400" dirty="0">
              <a:cs typeface="Times New Roman"/>
            </a:endParaRPr>
          </a:p>
          <a:p>
            <a:pPr marL="114300" indent="0">
              <a:buNone/>
            </a:pPr>
            <a:r>
              <a:rPr lang="ro-RO" b="1" i="1" dirty="0" smtClean="0">
                <a:cs typeface="Times New Roman"/>
              </a:rPr>
              <a:t>O3</a:t>
            </a:r>
            <a:r>
              <a:rPr lang="en-US" b="1" i="1" dirty="0" smtClean="0">
                <a:cs typeface="Times New Roman"/>
              </a:rPr>
              <a:t>: </a:t>
            </a:r>
            <a:r>
              <a:rPr lang="ro-RO" b="1" i="1" dirty="0" smtClean="0">
                <a:ea typeface="Times New Roman"/>
                <a:cs typeface="Times New Roman"/>
              </a:rPr>
              <a:t>Creşterea </a:t>
            </a:r>
            <a:r>
              <a:rPr lang="ro-RO" b="1" i="1" dirty="0">
                <a:ea typeface="Times New Roman"/>
                <a:cs typeface="Times New Roman"/>
              </a:rPr>
              <a:t>coeziunii sociale ca baza a dezvoltării </a:t>
            </a:r>
            <a:r>
              <a:rPr lang="ro-RO" b="1" i="1" dirty="0" smtClean="0">
                <a:ea typeface="Times New Roman"/>
                <a:cs typeface="Times New Roman"/>
              </a:rPr>
              <a:t>competitive</a:t>
            </a:r>
          </a:p>
          <a:p>
            <a:pPr>
              <a:buFont typeface="Wingdings" pitchFamily="2" charset="2"/>
              <a:buChar char="Ø"/>
            </a:pPr>
            <a:r>
              <a:rPr lang="ro-RO" sz="2000" dirty="0">
                <a:ea typeface="Times New Roman"/>
                <a:cs typeface="Times New Roman"/>
              </a:rPr>
              <a:t>Ponderea populaţiei aflate la risc de sărăcie sau excluziune socială să scadă la un nivel între 25% şi 35% la orizontul </a:t>
            </a:r>
            <a:r>
              <a:rPr lang="ro-RO" sz="2000" dirty="0" smtClean="0">
                <a:ea typeface="Times New Roman"/>
                <a:cs typeface="Times New Roman"/>
              </a:rPr>
              <a:t>2020</a:t>
            </a:r>
            <a:endParaRPr lang="ro-RO" sz="2000" b="1" dirty="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1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812800"/>
          </a:xfrm>
        </p:spPr>
        <p:txBody>
          <a:bodyPr/>
          <a:lstStyle/>
          <a:p>
            <a:r>
              <a:rPr lang="ro-RO" sz="2800" dirty="0">
                <a:solidFill>
                  <a:srgbClr val="1F497D"/>
                </a:solidFill>
              </a:rPr>
              <a:t>Prioritatea 5: </a:t>
            </a:r>
            <a:r>
              <a:rPr lang="it-IT" sz="2800" dirty="0">
                <a:solidFill>
                  <a:srgbClr val="1F497D"/>
                </a:solidFill>
              </a:rPr>
              <a:t>Pregătirea Generaţiei 2050 – Provocări societale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1" i="1" dirty="0" smtClean="0"/>
          </a:p>
          <a:p>
            <a:pPr marL="114300" indent="0">
              <a:buNone/>
            </a:pPr>
            <a:r>
              <a:rPr lang="ro-RO" b="1" i="1" dirty="0" smtClean="0"/>
              <a:t>O4</a:t>
            </a:r>
            <a:r>
              <a:rPr lang="en-US" b="1" i="1" dirty="0" smtClean="0"/>
              <a:t> :</a:t>
            </a:r>
            <a:r>
              <a:rPr lang="ro-RO" b="1" i="1" dirty="0" smtClean="0">
                <a:ea typeface="Times New Roman"/>
                <a:cs typeface="Times New Roman"/>
              </a:rPr>
              <a:t>Reechilibrarea </a:t>
            </a:r>
            <a:r>
              <a:rPr lang="ro-RO" b="1" i="1" dirty="0">
                <a:ea typeface="Times New Roman"/>
                <a:cs typeface="Times New Roman"/>
              </a:rPr>
              <a:t>relaţiei funcţionale dintre economie, natură şi societate prin gestionarea eficientă a consumului de resurse, care să asigure sustenabilitatea </a:t>
            </a:r>
            <a:r>
              <a:rPr lang="ro-RO" b="1" i="1" dirty="0" smtClean="0">
                <a:ea typeface="Times New Roman"/>
                <a:cs typeface="Times New Roman"/>
              </a:rPr>
              <a:t>economică</a:t>
            </a:r>
            <a:endParaRPr lang="en-US" b="1" i="1" dirty="0" smtClean="0">
              <a:ea typeface="Times New Roman"/>
              <a:cs typeface="Times New Roman"/>
            </a:endParaRPr>
          </a:p>
          <a:p>
            <a:pPr marL="114300" indent="0">
              <a:buNone/>
            </a:pPr>
            <a:endParaRPr lang="ro-RO" b="1" i="1" dirty="0" smtClean="0">
              <a:ea typeface="Times New Roman"/>
              <a:cs typeface="Times New Roman"/>
            </a:endParaRPr>
          </a:p>
          <a:p>
            <a:pPr marL="1143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ro-RO" sz="2000" dirty="0">
                <a:ea typeface="Times New Roman"/>
                <a:cs typeface="Times New Roman"/>
              </a:rPr>
              <a:t>Reducerea cu 20 % a emisiilor de gaze cu efect de seră până în 2020 </a:t>
            </a:r>
            <a:endParaRPr lang="en-US" sz="2000" dirty="0">
              <a:ea typeface="Times New Roman"/>
              <a:cs typeface="Times New Roman"/>
            </a:endParaRPr>
          </a:p>
          <a:p>
            <a:pPr marL="1143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ro-RO" sz="2000" dirty="0">
                <a:ea typeface="Times New Roman"/>
                <a:cs typeface="Times New Roman"/>
              </a:rPr>
              <a:t>Reducerea Amprentei Ecologice a României la sub 2,5 hectare pe cap de locuitor.</a:t>
            </a:r>
            <a:endParaRPr lang="en-US" sz="2000" dirty="0">
              <a:ea typeface="Times New Roman"/>
              <a:cs typeface="Times New Roman"/>
            </a:endParaRPr>
          </a:p>
          <a:p>
            <a:pPr marL="11430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6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7620000" cy="1104900"/>
          </a:xfrm>
        </p:spPr>
        <p:txBody>
          <a:bodyPr/>
          <a:lstStyle/>
          <a:p>
            <a:r>
              <a:rPr lang="ro-RO" dirty="0" smtClean="0"/>
              <a:t>Vă mulțumesc pentru atenție!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endParaRPr lang="ro-RO" dirty="0"/>
          </a:p>
          <a:p>
            <a:pPr algn="ctr"/>
            <a:endParaRPr lang="ro-RO" dirty="0" smtClean="0"/>
          </a:p>
          <a:p>
            <a:pPr algn="ctr"/>
            <a:endParaRPr lang="ro-RO" dirty="0"/>
          </a:p>
          <a:p>
            <a:pPr marL="114300" indent="0" algn="ctr">
              <a:buNone/>
            </a:pPr>
            <a:r>
              <a:rPr lang="ro-RO" dirty="0">
                <a:hlinkClick r:id="rId2"/>
              </a:rPr>
              <a:t>d</a:t>
            </a:r>
            <a:r>
              <a:rPr lang="ro-RO" dirty="0" smtClean="0">
                <a:hlinkClick r:id="rId2"/>
              </a:rPr>
              <a:t>ragos.pislaru</a:t>
            </a:r>
            <a:r>
              <a:rPr lang="ro-RO" dirty="0" smtClean="0">
                <a:hlinkClick r:id="rId2"/>
              </a:rPr>
              <a:t>@geaconsulting.ro</a:t>
            </a:r>
            <a:endParaRPr lang="ro-RO" dirty="0" smtClean="0"/>
          </a:p>
          <a:p>
            <a:pPr marL="114300" indent="0" algn="ctr">
              <a:buNone/>
            </a:pPr>
            <a:r>
              <a:rPr lang="ro-RO" dirty="0" smtClean="0">
                <a:hlinkClick r:id="rId3"/>
              </a:rPr>
              <a:t>www.geaconsulting.ro</a:t>
            </a:r>
            <a:endParaRPr lang="ro-RO" dirty="0" smtClean="0"/>
          </a:p>
          <a:p>
            <a:pPr marL="11430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96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736600"/>
          </a:xfrm>
        </p:spPr>
        <p:txBody>
          <a:bodyPr>
            <a:normAutofit/>
          </a:bodyPr>
          <a:lstStyle/>
          <a:p>
            <a:pPr algn="ctr"/>
            <a:r>
              <a:rPr lang="ro-RO" sz="3600" dirty="0"/>
              <a:t>Capcana “ţării cu venituri medii</a:t>
            </a:r>
            <a:r>
              <a:rPr lang="ro-RO" sz="3600" dirty="0" smtClean="0"/>
              <a:t>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ro-RO" sz="3200" dirty="0" smtClean="0"/>
              <a:t>Modele de avut în vedere:</a:t>
            </a:r>
            <a:r>
              <a:rPr lang="ro-RO" sz="3200" dirty="0" smtClean="0"/>
              <a:t/>
            </a:r>
            <a:br>
              <a:rPr lang="ro-RO" sz="3200" dirty="0" smtClean="0"/>
            </a:br>
            <a:r>
              <a:rPr lang="ro-RO" sz="3200" i="1" dirty="0" smtClean="0"/>
              <a:t>(1) </a:t>
            </a:r>
            <a:r>
              <a:rPr lang="ro-RO" sz="3200" i="1" dirty="0" smtClean="0"/>
              <a:t>Irlanda (investiție masivă în educație, dereglementare, fiscalitate redusă, flexibilitate a pieței forței de muncă, demografie pozitivă, atragere ISD în special în domenii de tehnologie înaltă, parteneriat/pact social puternic ce a asigurat stabilitatea dezvoltării industriale)</a:t>
            </a:r>
          </a:p>
          <a:p>
            <a:pPr>
              <a:lnSpc>
                <a:spcPct val="150000"/>
              </a:lnSpc>
            </a:pPr>
            <a:r>
              <a:rPr lang="ro-RO" sz="3200" i="1" dirty="0" smtClean="0"/>
              <a:t>(</a:t>
            </a:r>
            <a:r>
              <a:rPr lang="ro-RO" sz="3200" i="1" dirty="0" smtClean="0"/>
              <a:t>2) </a:t>
            </a:r>
            <a:r>
              <a:rPr lang="ro-RO" sz="3200" i="1" dirty="0" smtClean="0"/>
              <a:t>Finlanda (investiție în educație, risk asumat colectiv bazat pe un nivel ridicat de coeziune socială, sistem de guvernanță performant, prioritizarea investițiilor publice în cercetare-dezvoltare-inovare, încurajarea antreprenoriatului și investițiilor în tehnologie înaltă)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5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381000"/>
          </a:xfrm>
        </p:spPr>
        <p:txBody>
          <a:bodyPr/>
          <a:lstStyle/>
          <a:p>
            <a:pPr algn="ctr"/>
            <a:r>
              <a:rPr lang="ro-RO" sz="2800" dirty="0" smtClean="0"/>
              <a:t>Context competitiv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7543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990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Puncte de forţă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886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Condiţii favorabile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914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Puncte vulnerabile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3733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Condiţii nefavorabile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2743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Ponderea în PIB UE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2954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sz="1600" dirty="0" smtClean="0"/>
              <a:t> Trend general ascendent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 Sectoare cu potenţial competitiv: sectorul  auto, sectorul TIC, sectoare tradiţionale, </a:t>
            </a:r>
            <a:r>
              <a:rPr lang="ro-RO" sz="1600" dirty="0" err="1" smtClean="0"/>
              <a:t>bio-economia</a:t>
            </a:r>
            <a:r>
              <a:rPr lang="ro-RO" sz="1600" dirty="0" smtClean="0"/>
              <a:t>, </a:t>
            </a:r>
            <a:r>
              <a:rPr lang="ro-RO" sz="1600" dirty="0" err="1" smtClean="0"/>
              <a:t>eco-tehnologiile</a:t>
            </a:r>
            <a:r>
              <a:rPr lang="ro-RO" sz="1600" dirty="0" smtClean="0"/>
              <a:t>.</a:t>
            </a:r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ro-RO" sz="1600" dirty="0" smtClean="0"/>
          </a:p>
          <a:p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1219201"/>
            <a:ext cx="3962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sz="1600" dirty="0" smtClean="0"/>
              <a:t> Administrarea afacerilor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 Transformări relativ lente</a:t>
            </a:r>
          </a:p>
          <a:p>
            <a:pPr>
              <a:buFont typeface="Arial" pitchFamily="34" charset="0"/>
              <a:buChar char="•"/>
            </a:pPr>
            <a:r>
              <a:rPr lang="ro-RO" sz="1600" i="1" dirty="0" smtClean="0"/>
              <a:t> Inovare, investiţiile internaţionale</a:t>
            </a:r>
            <a:r>
              <a:rPr lang="ro-RO" sz="1600" dirty="0" smtClean="0"/>
              <a:t>, </a:t>
            </a:r>
            <a:r>
              <a:rPr lang="ro-RO" sz="1600" i="1" dirty="0" smtClean="0"/>
              <a:t>productivitatea,</a:t>
            </a:r>
            <a:r>
              <a:rPr lang="ro-RO" sz="1600" dirty="0" smtClean="0"/>
              <a:t> </a:t>
            </a:r>
            <a:r>
              <a:rPr lang="ro-RO" sz="1600" i="1" dirty="0" smtClean="0"/>
              <a:t>eficienţa energetică</a:t>
            </a:r>
            <a:r>
              <a:rPr lang="ro-RO" sz="1600" dirty="0" smtClean="0"/>
              <a:t> şi </a:t>
            </a:r>
            <a:r>
              <a:rPr lang="ro-RO" sz="1600" i="1" dirty="0" smtClean="0"/>
              <a:t>economii locale consolidate, servicii</a:t>
            </a:r>
            <a:endParaRPr lang="ro-RO" sz="1600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49530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sz="1600" dirty="0" smtClean="0"/>
              <a:t> „Lecţiile trecutului”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 Schimbări structurale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 Structură economică diversificată în profil teritorial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51054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1600" dirty="0" smtClean="0"/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 Infrastructura </a:t>
            </a:r>
            <a:r>
              <a:rPr lang="ro-RO" sz="1600" dirty="0" smtClean="0"/>
              <a:t>fizică și de </a:t>
            </a:r>
            <a:r>
              <a:rPr lang="ro-RO" sz="1600" dirty="0" smtClean="0"/>
              <a:t>afaceri</a:t>
            </a:r>
          </a:p>
          <a:p>
            <a:pPr>
              <a:buFont typeface="Arial" pitchFamily="34" charset="0"/>
              <a:buChar char="•"/>
            </a:pPr>
            <a:r>
              <a:rPr lang="ro-RO" sz="1600" dirty="0" smtClean="0"/>
              <a:t> Probleme </a:t>
            </a:r>
            <a:r>
              <a:rPr lang="ro-RO" sz="1600" dirty="0" smtClean="0"/>
              <a:t>sociale/societale </a:t>
            </a:r>
            <a:r>
              <a:rPr lang="ro-RO" sz="1600" dirty="0" smtClean="0"/>
              <a:t>deosebite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3124200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dirty="0" smtClean="0"/>
              <a:t> România 1.1%: Poziţia 17 (Cehia, Ungaria)</a:t>
            </a:r>
          </a:p>
          <a:p>
            <a:pPr>
              <a:buFont typeface="Arial" pitchFamily="34" charset="0"/>
              <a:buChar char="•"/>
            </a:pPr>
            <a:endParaRPr lang="ro-RO" dirty="0" smtClean="0"/>
          </a:p>
          <a:p>
            <a:pPr>
              <a:buFont typeface="Arial" pitchFamily="34" charset="0"/>
              <a:buChar char="•"/>
            </a:pPr>
            <a:r>
              <a:rPr lang="ro-RO" dirty="0" smtClean="0"/>
              <a:t>Austria 2.4%: </a:t>
            </a:r>
            <a:r>
              <a:rPr lang="ro-RO" dirty="0" smtClean="0">
                <a:solidFill>
                  <a:srgbClr val="FF0000"/>
                </a:solidFill>
              </a:rPr>
              <a:t>Poziţia 10 </a:t>
            </a:r>
            <a:r>
              <a:rPr lang="ro-RO" dirty="0" smtClean="0"/>
              <a:t>(Danemarca, Belgia)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6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57290" y="1214422"/>
            <a:ext cx="192882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Reglementare deficitară a mediului de afaceri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14744" y="1214422"/>
            <a:ext cx="1928826" cy="12858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Încredere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29322" y="1214422"/>
            <a:ext cx="1928826" cy="12858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Inovare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285852" y="4357694"/>
            <a:ext cx="192882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err="1" smtClean="0">
                <a:solidFill>
                  <a:schemeClr val="tx1"/>
                </a:solidFill>
              </a:rPr>
              <a:t>Antreprenoriat</a:t>
            </a:r>
            <a:endParaRPr lang="ro-RO" b="1" dirty="0" smtClean="0">
              <a:solidFill>
                <a:schemeClr val="tx1"/>
              </a:solidFill>
            </a:endParaRPr>
          </a:p>
          <a:p>
            <a:pPr algn="ctr"/>
            <a:endParaRPr lang="ro-RO" b="1" dirty="0">
              <a:solidFill>
                <a:schemeClr val="tx1"/>
              </a:solidFill>
            </a:endParaRPr>
          </a:p>
          <a:p>
            <a:pPr algn="ctr"/>
            <a:r>
              <a:rPr lang="ro-RO" dirty="0" smtClean="0">
                <a:solidFill>
                  <a:schemeClr val="tx1"/>
                </a:solidFill>
              </a:rPr>
              <a:t> </a:t>
            </a:r>
            <a:r>
              <a:rPr lang="ro-RO" sz="1400" dirty="0" smtClean="0">
                <a:solidFill>
                  <a:schemeClr val="tx1"/>
                </a:solidFill>
              </a:rPr>
              <a:t>(număr, dimensiune, structură, rezilienţă)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43306" y="4357694"/>
            <a:ext cx="1928826" cy="12858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Colaborare public-privat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29322" y="4357694"/>
            <a:ext cx="1928826" cy="12858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Resurse umane şi educaţie</a:t>
            </a:r>
          </a:p>
          <a:p>
            <a:pPr algn="ctr"/>
            <a:r>
              <a:rPr lang="ro-RO" b="1" dirty="0" smtClean="0">
                <a:solidFill>
                  <a:schemeClr val="tx1"/>
                </a:solidFill>
              </a:rPr>
              <a:t>  </a:t>
            </a:r>
            <a:r>
              <a:rPr lang="ro-RO" sz="1400" dirty="0" smtClean="0">
                <a:solidFill>
                  <a:schemeClr val="tx1"/>
                </a:solidFill>
              </a:rPr>
              <a:t>(masă critică, calitate)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30480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Provoc</a:t>
            </a:r>
            <a:r>
              <a:rPr lang="ro-RO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ări</a:t>
            </a:r>
            <a:endParaRPr lang="ro-RO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5391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73660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dirty="0" smtClean="0"/>
              <a:t>Premize cheie de transformare economică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/>
          </a:bodyPr>
          <a:lstStyle/>
          <a:p>
            <a:r>
              <a:rPr lang="ro-RO" sz="2400" i="1" dirty="0"/>
              <a:t>#</a:t>
            </a:r>
            <a:r>
              <a:rPr lang="ro-RO" sz="2400" dirty="0"/>
              <a:t>1 Restructurarea sectoarelor economice în direcţia unor poziţii competitive superioare</a:t>
            </a:r>
            <a:r>
              <a:rPr lang="ro-RO" sz="2400" dirty="0" smtClean="0"/>
              <a:t>.</a:t>
            </a:r>
          </a:p>
          <a:p>
            <a:endParaRPr lang="en-US" sz="2400" dirty="0"/>
          </a:p>
          <a:p>
            <a:r>
              <a:rPr lang="ro-RO" sz="2400" i="1" dirty="0"/>
              <a:t>#</a:t>
            </a:r>
            <a:r>
              <a:rPr lang="ro-RO" sz="2400" dirty="0"/>
              <a:t>2 Formarea masei critice de firme competitive prin crearea unui mediu atractiv, transparent şi inovativ. </a:t>
            </a:r>
            <a:endParaRPr lang="ro-RO" sz="2400" dirty="0" smtClean="0"/>
          </a:p>
          <a:p>
            <a:endParaRPr lang="en-US" sz="2400" dirty="0"/>
          </a:p>
          <a:p>
            <a:r>
              <a:rPr lang="ro-RO" sz="2400" i="1" dirty="0"/>
              <a:t>#</a:t>
            </a:r>
            <a:r>
              <a:rPr lang="ro-RO" sz="2400" dirty="0"/>
              <a:t>3 Integrarea marilor jucători într-un proiect coerent de dezvoltare a economiei</a:t>
            </a:r>
            <a:r>
              <a:rPr lang="ro-RO" sz="2400" dirty="0" smtClean="0"/>
              <a:t>.</a:t>
            </a:r>
          </a:p>
          <a:p>
            <a:endParaRPr lang="en-US" sz="2400" dirty="0"/>
          </a:p>
          <a:p>
            <a:r>
              <a:rPr lang="ro-RO" sz="2400" i="1" dirty="0"/>
              <a:t>#</a:t>
            </a:r>
            <a:r>
              <a:rPr lang="ro-RO" sz="2400" dirty="0"/>
              <a:t>4 Integrarea societăţii într-un proiect coerent de dezvoltare a economiei.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9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7620000" cy="73660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dirty="0" smtClean="0"/>
              <a:t>Premize cheie de transformare economică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/>
          </a:bodyPr>
          <a:lstStyle/>
          <a:p>
            <a:r>
              <a:rPr lang="ro-RO" sz="2400" i="1" dirty="0"/>
              <a:t>#</a:t>
            </a:r>
            <a:r>
              <a:rPr lang="ro-RO" sz="2400" dirty="0"/>
              <a:t>1 Restructurarea sectoarelor economice în direcţia unor poziţii competitive superioare</a:t>
            </a:r>
            <a:r>
              <a:rPr lang="ro-RO" sz="2400" dirty="0" smtClean="0"/>
              <a:t>.</a:t>
            </a:r>
            <a:endParaRPr lang="en-US" sz="2400" dirty="0"/>
          </a:p>
          <a:p>
            <a:pPr lvl="1"/>
            <a:r>
              <a:rPr lang="ro-RO" dirty="0"/>
              <a:t>Valorificarea celor mai bune avantaje de care dispune România, a specializărilor de vârf în producţie şi cercetare, precum şi a resurselor locale de calificare, iniţiativă antreprenorială şi factori </a:t>
            </a:r>
            <a:r>
              <a:rPr lang="ro-RO" dirty="0" smtClean="0"/>
              <a:t>naturali</a:t>
            </a:r>
            <a:endParaRPr lang="ro-RO" dirty="0"/>
          </a:p>
          <a:p>
            <a:pPr lvl="1"/>
            <a:r>
              <a:rPr lang="ro-RO" dirty="0" smtClean="0"/>
              <a:t>Concret – stabilirea și formarea </a:t>
            </a:r>
            <a:r>
              <a:rPr lang="ro-RO" i="1" dirty="0" smtClean="0"/>
              <a:t>centrelor de greutate</a:t>
            </a:r>
            <a:r>
              <a:rPr lang="ro-RO" dirty="0" smtClean="0"/>
              <a:t> al principalelor lanțuri valorice</a:t>
            </a:r>
          </a:p>
          <a:p>
            <a:pPr lvl="1"/>
            <a:endParaRPr lang="ro-R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FEB3-BB5D-4696-B043-C9E80390E6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1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9021</TotalTime>
  <Words>3547</Words>
  <Application>Microsoft Macintosh PowerPoint</Application>
  <PresentationFormat>On-screen Show (4:3)</PresentationFormat>
  <Paragraphs>444</Paragraphs>
  <Slides>43</Slides>
  <Notes>3</Notes>
  <HiddenSlides>19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Adjacency</vt:lpstr>
      <vt:lpstr>think-cell Slide</vt:lpstr>
      <vt:lpstr>Capcana veniturilor medii și competitivitatea economiei românești</vt:lpstr>
      <vt:lpstr>Capcana “ţării cu venituri medii”</vt:lpstr>
      <vt:lpstr>PowerPoint Presentation</vt:lpstr>
      <vt:lpstr>Capcana “ţării cu venituri medii”</vt:lpstr>
      <vt:lpstr>Capcana “ţării cu venituri medii”</vt:lpstr>
      <vt:lpstr>Context competitiv</vt:lpstr>
      <vt:lpstr>PowerPoint Presentation</vt:lpstr>
      <vt:lpstr>Premize cheie de transformare economică</vt:lpstr>
      <vt:lpstr>Premize cheie de transformare economică</vt:lpstr>
      <vt:lpstr>Premize cheie de transformare economică</vt:lpstr>
      <vt:lpstr>Premize cheie de transformare economică</vt:lpstr>
      <vt:lpstr>Premize cheie de transformare economică</vt:lpstr>
      <vt:lpstr>Viziune</vt:lpstr>
      <vt:lpstr>Priorităţi</vt:lpstr>
      <vt:lpstr>10 sectoare de viitor</vt:lpstr>
      <vt:lpstr>PowerPoint Presentation</vt:lpstr>
      <vt:lpstr>Prioritatea 1 Mediul de reglementare</vt:lpstr>
      <vt:lpstr>Prioritatea 2 Parteneriat între mediul privat şi mediul public pentru dezvoltarea economică</vt:lpstr>
      <vt:lpstr>Prioritatea 3 - Factori suport</vt:lpstr>
      <vt:lpstr>Prioritatea 3  - Factori suport (cont.)</vt:lpstr>
      <vt:lpstr>Prioritatea 4 - 10 sectoare de viitor</vt:lpstr>
      <vt:lpstr>Prioritatea 5 -  Pregătirea Generaţiei 2050 – Provocări societale</vt:lpstr>
      <vt:lpstr>11 ținte pentru o economie competitivă</vt:lpstr>
      <vt:lpstr>11 ținte pentru o economie competitivă</vt:lpstr>
      <vt:lpstr>Recomandări</vt:lpstr>
      <vt:lpstr>Recomandări</vt:lpstr>
      <vt:lpstr>Provocări</vt:lpstr>
      <vt:lpstr>Prioritatea 1 – Mediul de reglementare</vt:lpstr>
      <vt:lpstr>Prioritatea 1 – Mediul de reglementare</vt:lpstr>
      <vt:lpstr>Prioritatea 1 – Mediul de reglementare</vt:lpstr>
      <vt:lpstr>Prioritatea 2: Parteneriat între mediul privat şi mediul public pentru dezvoltarea economică</vt:lpstr>
      <vt:lpstr>Prioritatea 3- Factori suport:  Resurse umane şi educaţie</vt:lpstr>
      <vt:lpstr>Prioritatea 3 – Factori suport: Cercetare şi dezvoltare</vt:lpstr>
      <vt:lpstr>Prioritatea 3 – Factori suport:  Creativitate</vt:lpstr>
      <vt:lpstr>Prioritatea 3– Factori Suport: Infrastructură</vt:lpstr>
      <vt:lpstr>Prioritatea 3– Factori Suport: Infrastructură</vt:lpstr>
      <vt:lpstr>Prioritatea 3 – Factori Suport: Energie</vt:lpstr>
      <vt:lpstr>Prioritatea 3 – Factori Suport: Antreprenoriat</vt:lpstr>
      <vt:lpstr>Prioritatea 4 – 10 sectoare de viitor</vt:lpstr>
      <vt:lpstr>Prioritatea 5: Pregătirea Generaţiei 2050 – Provocări societale</vt:lpstr>
      <vt:lpstr>Prioritatea 5: Pregătirea Generaţiei 2050 – Provocări societale</vt:lpstr>
      <vt:lpstr>Prioritatea 5: Pregătirea Generaţiei 2050 – Provocări societale</vt:lpstr>
      <vt:lpstr>Vă mulțumesc pentru atenție!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Victor1</dc:creator>
  <cp:lastModifiedBy>Dragos</cp:lastModifiedBy>
  <cp:revision>264</cp:revision>
  <dcterms:created xsi:type="dcterms:W3CDTF">2014-01-23T12:10:07Z</dcterms:created>
  <dcterms:modified xsi:type="dcterms:W3CDTF">2014-06-03T06:17:53Z</dcterms:modified>
</cp:coreProperties>
</file>