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1" r:id="rId2"/>
    <p:sldId id="550" r:id="rId3"/>
    <p:sldId id="513" r:id="rId4"/>
    <p:sldId id="545" r:id="rId5"/>
    <p:sldId id="546" r:id="rId6"/>
    <p:sldId id="547" r:id="rId7"/>
    <p:sldId id="548" r:id="rId8"/>
    <p:sldId id="549" r:id="rId9"/>
    <p:sldId id="539" r:id="rId10"/>
    <p:sldId id="518" r:id="rId11"/>
  </p:sldIdLst>
  <p:sldSz cx="9144000" cy="6858000" type="screen4x3"/>
  <p:notesSz cx="7099300" cy="102346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41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1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FF"/>
    <a:srgbClr val="660033"/>
    <a:srgbClr val="990033"/>
    <a:srgbClr val="FFCC99"/>
    <a:srgbClr val="339966"/>
    <a:srgbClr val="99CCFF"/>
    <a:srgbClr val="FFFFFF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1" autoAdjust="0"/>
    <p:restoredTop sz="99084" autoAdjust="0"/>
  </p:normalViewPr>
  <p:slideViewPr>
    <p:cSldViewPr snapToGrid="0">
      <p:cViewPr>
        <p:scale>
          <a:sx n="100" d="100"/>
          <a:sy n="100" d="100"/>
        </p:scale>
        <p:origin x="-72" y="876"/>
      </p:cViewPr>
      <p:guideLst>
        <p:guide orient="horz" pos="541"/>
        <p:guide pos="289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34"/>
    </p:cViewPr>
  </p:sorterViewPr>
  <p:notesViewPr>
    <p:cSldViewPr snapToGrid="0">
      <p:cViewPr varScale="1">
        <p:scale>
          <a:sx n="79" d="100"/>
          <a:sy n="79" d="100"/>
        </p:scale>
        <p:origin x="-2160" y="-102"/>
      </p:cViewPr>
      <p:guideLst>
        <p:guide orient="horz" pos="3221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\Desktop\Grafic%20GDP-Cons-FD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\Desktop\Grafic%20GDP-Cons-FD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PIB (variatie anuala, %)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Sheet1!$C$1:$M$1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Sheet1!$C$2:$M$2</c:f>
              <c:numCache>
                <c:formatCode>0.00%</c:formatCode>
                <c:ptCount val="11"/>
                <c:pt idx="0">
                  <c:v>5.2000000000000005E-2</c:v>
                </c:pt>
                <c:pt idx="1">
                  <c:v>8.500000000000002E-2</c:v>
                </c:pt>
                <c:pt idx="2">
                  <c:v>4.1000000000000002E-2</c:v>
                </c:pt>
                <c:pt idx="3">
                  <c:v>7.7000000000000013E-2</c:v>
                </c:pt>
                <c:pt idx="4">
                  <c:v>6.3000000000000014E-2</c:v>
                </c:pt>
                <c:pt idx="5">
                  <c:v>7.3000000000000009E-2</c:v>
                </c:pt>
                <c:pt idx="6">
                  <c:v>-7.1000000000000008E-2</c:v>
                </c:pt>
                <c:pt idx="7" formatCode="0.0%">
                  <c:v>-1.0999999999999999E-2</c:v>
                </c:pt>
                <c:pt idx="8" formatCode="0.0%">
                  <c:v>2.2000000000000002E-2</c:v>
                </c:pt>
                <c:pt idx="9" formatCode="0.0%">
                  <c:v>7.0000000000000019E-3</c:v>
                </c:pt>
                <c:pt idx="10" formatCode="0.0%">
                  <c:v>3.500000000000001E-2</c:v>
                </c:pt>
              </c:numCache>
            </c:numRef>
          </c:val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Consum privat (variatie anuala, %)</c:v>
                </c:pt>
              </c:strCache>
            </c:strRef>
          </c:tx>
          <c:marker>
            <c:symbol val="none"/>
          </c:marker>
          <c:cat>
            <c:numRef>
              <c:f>Sheet1!$C$1:$M$1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Sheet1!$C$3:$M$3</c:f>
              <c:numCache>
                <c:formatCode>0.00%</c:formatCode>
                <c:ptCount val="11"/>
                <c:pt idx="0">
                  <c:v>8.4000000000000019E-2</c:v>
                </c:pt>
                <c:pt idx="1">
                  <c:v>0.14600000000000002</c:v>
                </c:pt>
                <c:pt idx="2">
                  <c:v>9.6000000000000016E-2</c:v>
                </c:pt>
                <c:pt idx="3">
                  <c:v>0.13900000000000001</c:v>
                </c:pt>
                <c:pt idx="4">
                  <c:v>0.11899999999999999</c:v>
                </c:pt>
                <c:pt idx="5" formatCode="0%">
                  <c:v>9.0000000000000024E-2</c:v>
                </c:pt>
                <c:pt idx="6">
                  <c:v>-0.10600000000000001</c:v>
                </c:pt>
                <c:pt idx="7" formatCode="0.0%">
                  <c:v>-3.0000000000000009E-3</c:v>
                </c:pt>
                <c:pt idx="8" formatCode="0.0%">
                  <c:v>1.0999999999999999E-2</c:v>
                </c:pt>
                <c:pt idx="9" formatCode="0.0%">
                  <c:v>1.0999999999999999E-2</c:v>
                </c:pt>
                <c:pt idx="10" formatCode="0.0%">
                  <c:v>9.0000000000000045E-3</c:v>
                </c:pt>
              </c:numCache>
            </c:numRef>
          </c:val>
        </c:ser>
        <c:marker val="1"/>
        <c:axId val="50995200"/>
        <c:axId val="50997504"/>
      </c:lineChart>
      <c:catAx>
        <c:axId val="50995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0997504"/>
        <c:crosses val="autoZero"/>
        <c:auto val="1"/>
        <c:lblAlgn val="ctr"/>
        <c:lblOffset val="100"/>
      </c:catAx>
      <c:valAx>
        <c:axId val="50997504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09952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 sz="12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'[Grafic GDP-Cons-FDI.xlsx]Sheet1'!$B$4</c:f>
              <c:strCache>
                <c:ptCount val="1"/>
                <c:pt idx="0">
                  <c:v>Investitii straine directe (EURm)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'[Grafic GDP-Cons-FDI.xlsx]Sheet1'!$C$1:$M$1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'[Grafic GDP-Cons-FDI.xlsx]Sheet1'!$C$4:$M$4</c:f>
              <c:numCache>
                <c:formatCode>General</c:formatCode>
                <c:ptCount val="11"/>
                <c:pt idx="0">
                  <c:v>1946</c:v>
                </c:pt>
                <c:pt idx="1">
                  <c:v>5183</c:v>
                </c:pt>
                <c:pt idx="2">
                  <c:v>5213</c:v>
                </c:pt>
                <c:pt idx="3">
                  <c:v>9059</c:v>
                </c:pt>
                <c:pt idx="4">
                  <c:v>7250</c:v>
                </c:pt>
                <c:pt idx="5">
                  <c:v>9496</c:v>
                </c:pt>
                <c:pt idx="6">
                  <c:v>3357</c:v>
                </c:pt>
                <c:pt idx="7">
                  <c:v>2263</c:v>
                </c:pt>
                <c:pt idx="8">
                  <c:v>1700</c:v>
                </c:pt>
                <c:pt idx="9">
                  <c:v>2489</c:v>
                </c:pt>
                <c:pt idx="10">
                  <c:v>2712</c:v>
                </c:pt>
              </c:numCache>
            </c:numRef>
          </c:val>
        </c:ser>
        <c:marker val="1"/>
        <c:axId val="51526272"/>
        <c:axId val="51536256"/>
      </c:lineChart>
      <c:catAx>
        <c:axId val="51526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1536256"/>
        <c:crosses val="autoZero"/>
        <c:auto val="1"/>
        <c:lblAlgn val="ctr"/>
        <c:lblOffset val="100"/>
      </c:catAx>
      <c:valAx>
        <c:axId val="5153625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1526272"/>
        <c:crosses val="autoZero"/>
        <c:crossBetween val="between"/>
        <c:majorUnit val="2000"/>
      </c:valAx>
    </c:plotArea>
    <c:legend>
      <c:legendPos val="b"/>
      <c:layout/>
      <c:txPr>
        <a:bodyPr/>
        <a:lstStyle/>
        <a:p>
          <a:pPr>
            <a:defRPr lang="en-US" sz="1200"/>
          </a:pPr>
          <a:endParaRPr lang="en-US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486" rIns="91001" bIns="45486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486" rIns="91001" bIns="4548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486" rIns="91001" bIns="45486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486" rIns="91001" bIns="4548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i="0"/>
            </a:lvl1pPr>
          </a:lstStyle>
          <a:p>
            <a:pPr>
              <a:defRPr/>
            </a:pPr>
            <a:fld id="{8C7B0F90-7A23-4E5F-9F7D-EDCE32A1B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8658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486" rIns="91001" bIns="45486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486" rIns="91001" bIns="4548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486" rIns="91001" bIns="454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486" rIns="91001" bIns="45486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486" rIns="91001" bIns="4548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i="0"/>
            </a:lvl1pPr>
          </a:lstStyle>
          <a:p>
            <a:pPr>
              <a:defRPr/>
            </a:pPr>
            <a:fld id="{446F0C9B-56EA-4260-8CAC-FEBA221E6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5506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09447-004B-4B49-9390-0E1AE507879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1603561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9CA8D5-D0D1-403F-88F2-22F81FD7E7C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4100"/>
            <a:ext cx="5203825" cy="4602163"/>
          </a:xfrm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25123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CE09A-6264-4534-8A62-2F1D85A8A31E}" type="slidenum">
              <a:rPr lang="ro-RO" smtClean="0"/>
              <a:pPr/>
              <a:t>2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071739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5D14A-3D5E-40E4-AAA5-DD3C79FF35F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167324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</a:defRPr>
            </a:lvl1pPr>
            <a:lvl2pPr marL="770753" indent="-296444" eaLnBrk="0" hangingPunct="0">
              <a:defRPr b="1">
                <a:solidFill>
                  <a:schemeClr val="tx1"/>
                </a:solidFill>
                <a:latin typeface="Century Gothic" pitchFamily="34" charset="0"/>
              </a:defRPr>
            </a:lvl2pPr>
            <a:lvl3pPr marL="1185774" indent="-237155" eaLnBrk="0" hangingPunct="0">
              <a:defRPr b="1">
                <a:solidFill>
                  <a:schemeClr val="tx1"/>
                </a:solidFill>
                <a:latin typeface="Century Gothic" pitchFamily="34" charset="0"/>
              </a:defRPr>
            </a:lvl3pPr>
            <a:lvl4pPr marL="1660082" indent="-237155" eaLnBrk="0" hangingPunct="0"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134391" indent="-237155" eaLnBrk="0" hangingPunct="0">
              <a:defRPr b="1">
                <a:solidFill>
                  <a:schemeClr val="tx1"/>
                </a:solidFill>
                <a:latin typeface="Century Gothic" pitchFamily="34" charset="0"/>
              </a:defRPr>
            </a:lvl5pPr>
            <a:lvl6pPr marL="2608701" indent="-23715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</a:defRPr>
            </a:lvl6pPr>
            <a:lvl7pPr marL="3083009" indent="-23715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</a:defRPr>
            </a:lvl7pPr>
            <a:lvl8pPr marL="3557319" indent="-23715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</a:defRPr>
            </a:lvl8pPr>
            <a:lvl9pPr marL="4031628" indent="-23715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29E14B7A-C9B3-4FFF-87B3-6C26C135BC56}" type="slidenum">
              <a:rPr lang="en-US" b="0" smtClean="0">
                <a:latin typeface="Arial" charset="0"/>
              </a:rPr>
              <a:pPr eaLnBrk="1" hangingPunct="1"/>
              <a:t>4</a:t>
            </a:fld>
            <a:endParaRPr lang="en-US" b="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8350"/>
            <a:ext cx="5122863" cy="38417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274" y="4864725"/>
            <a:ext cx="5682757" cy="460229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160789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76383" indent="-298609" eaLnBrk="0" hangingPunct="0"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94435" indent="-238887" eaLnBrk="0" hangingPunct="0"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72209" indent="-238887" eaLnBrk="0" hangingPunct="0"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149983" indent="-238887" eaLnBrk="0" hangingPunct="0"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627757" indent="-238887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3105531" indent="-238887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583305" indent="-238887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4061079" indent="-238887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1A4A2D0-39A5-944E-890E-05767FCAF1A1}" type="slidenum">
              <a:rPr lang="en-US" sz="1300" b="0">
                <a:latin typeface="Arial" charset="0"/>
              </a:rPr>
              <a:pPr eaLnBrk="1" hangingPunct="1"/>
              <a:t>5</a:t>
            </a:fld>
            <a:endParaRPr lang="en-US" sz="1300" b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5469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76383" indent="-298609" eaLnBrk="0" hangingPunct="0"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94435" indent="-238887" eaLnBrk="0" hangingPunct="0"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72209" indent="-238887" eaLnBrk="0" hangingPunct="0"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149983" indent="-238887" eaLnBrk="0" hangingPunct="0"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627757" indent="-238887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3105531" indent="-238887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583305" indent="-238887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4061079" indent="-238887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5A8415F-8525-DA4B-8CC7-77281D22241D}" type="slidenum">
              <a:rPr lang="en-US" sz="1300" b="0">
                <a:latin typeface="Arial" charset="0"/>
              </a:rPr>
              <a:pPr eaLnBrk="1" hangingPunct="1"/>
              <a:t>6</a:t>
            </a:fld>
            <a:endParaRPr lang="en-US" sz="1300" b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124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76383" indent="-298609" eaLnBrk="0" hangingPunct="0"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94435" indent="-238887" eaLnBrk="0" hangingPunct="0"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72209" indent="-238887" eaLnBrk="0" hangingPunct="0"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149983" indent="-238887" eaLnBrk="0" hangingPunct="0"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627757" indent="-238887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3105531" indent="-238887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583305" indent="-238887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4061079" indent="-238887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03F8039-AF0C-964C-B7D9-8B4E0917A284}" type="slidenum">
              <a:rPr lang="en-US" sz="1300" b="0">
                <a:latin typeface="Arial" charset="0"/>
              </a:rPr>
              <a:pPr eaLnBrk="1" hangingPunct="1"/>
              <a:t>7</a:t>
            </a:fld>
            <a:endParaRPr lang="en-US" sz="1300" b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777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6F0C9B-56EA-4260-8CAC-FEBA221E67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6BCE2-182D-4D6F-96AB-6F8A7893F7D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9" tIns="45405" rIns="90809" bIns="45405" anchor="b"/>
          <a:lstStyle/>
          <a:p>
            <a:pPr algn="r" defTabSz="908050" eaLnBrk="1" hangingPunct="1"/>
            <a:fld id="{87A946B7-F5FC-477E-9FC9-B511DB3F1531}" type="slidenum">
              <a:rPr lang="en-US" sz="1200" i="0">
                <a:latin typeface="Arial" charset="0"/>
              </a:rPr>
              <a:pPr algn="r" defTabSz="908050" eaLnBrk="1" hangingPunct="1"/>
              <a:t>9</a:t>
            </a:fld>
            <a:endParaRPr lang="en-US" sz="1200" i="0">
              <a:latin typeface="Arial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 lIns="90809" tIns="45405" rIns="90809" bIns="45405"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131846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Click to edit Master title style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95263" y="6200775"/>
            <a:ext cx="349250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7A636D7-477B-4FB5-AC2E-6505F7147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6D69A-0494-48F8-8D84-09E53D8E4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400050"/>
            <a:ext cx="2043112" cy="5695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400050"/>
            <a:ext cx="5976938" cy="5695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7062A-9450-4604-8CF1-1995929AB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400050"/>
            <a:ext cx="7334250" cy="819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4825" y="1514475"/>
            <a:ext cx="8172450" cy="45815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B5D13-CF5E-4DF4-B93D-DD2A1748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B52E-E01B-4358-9190-4A491D2F6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BC358-8236-44DA-97A6-8358A99DB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514475"/>
            <a:ext cx="4010025" cy="458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514475"/>
            <a:ext cx="4010025" cy="458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8E0A-8120-4F09-AC87-94283219E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2959-694D-4AFB-8A00-06CB3AA4E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6AEA1-36C1-4B91-A9E4-AFD2D7CE3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2D8DA-23BF-438F-9862-7A4337C30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3191F-6F17-4BE5-903D-E129EAB3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6A6B8-88C7-4679-B7FD-FE56CEB48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5875" y="400050"/>
            <a:ext cx="73342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514475"/>
            <a:ext cx="81724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272213"/>
            <a:ext cx="5111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0"/>
            </a:lvl1pPr>
          </a:lstStyle>
          <a:p>
            <a:pPr>
              <a:defRPr/>
            </a:pPr>
            <a:fld id="{A314E638-FED8-4DA1-A2A5-31C30B676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457200" y="1085850"/>
            <a:ext cx="8305800" cy="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457200" y="6115050"/>
            <a:ext cx="8305800" cy="0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7894638" y="6216650"/>
          <a:ext cx="877887" cy="603250"/>
        </p:xfrm>
        <a:graphic>
          <a:graphicData uri="http://schemas.openxmlformats.org/presentationml/2006/ole">
            <p:oleObj spid="_x0000_s1036" name="Photo Editor Photo" r:id="rId15" imgW="5638095" imgH="3943901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med">
    <p:wipe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1557338" y="2559050"/>
            <a:ext cx="5715000" cy="1588"/>
          </a:xfrm>
          <a:prstGeom prst="line">
            <a:avLst/>
          </a:prstGeom>
          <a:noFill/>
          <a:ln w="31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Object 156"/>
          <p:cNvGraphicFramePr>
            <a:graphicFrameLocks noChangeAspect="1"/>
          </p:cNvGraphicFramePr>
          <p:nvPr/>
        </p:nvGraphicFramePr>
        <p:xfrm>
          <a:off x="3663950" y="1292225"/>
          <a:ext cx="1755775" cy="1204913"/>
        </p:xfrm>
        <a:graphic>
          <a:graphicData uri="http://schemas.openxmlformats.org/presentationml/2006/ole">
            <p:oleObj spid="_x0000_s2061" name="Photo Editor Photo" r:id="rId4" imgW="5638095" imgH="3943901" progId="">
              <p:embed/>
            </p:oleObj>
          </a:graphicData>
        </a:graphic>
      </p:graphicFrame>
      <p:sp>
        <p:nvSpPr>
          <p:cNvPr id="2053" name="Text Box 1031"/>
          <p:cNvSpPr txBox="1">
            <a:spLocks noChangeArrowheads="1"/>
          </p:cNvSpPr>
          <p:nvPr/>
        </p:nvSpPr>
        <p:spPr bwMode="auto">
          <a:xfrm>
            <a:off x="4492625" y="37607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sz="2000" i="0"/>
          </a:p>
        </p:txBody>
      </p:sp>
      <p:sp>
        <p:nvSpPr>
          <p:cNvPr id="2054" name="Text Box 1055"/>
          <p:cNvSpPr txBox="1">
            <a:spLocks noChangeArrowheads="1"/>
          </p:cNvSpPr>
          <p:nvPr/>
        </p:nvSpPr>
        <p:spPr bwMode="auto">
          <a:xfrm>
            <a:off x="2651125" y="5927725"/>
            <a:ext cx="378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 smtClean="0"/>
              <a:t>Octombrie</a:t>
            </a:r>
            <a:r>
              <a:rPr lang="en-US" sz="1400" b="1" dirty="0" smtClean="0"/>
              <a:t> 2014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62454" y="5240938"/>
            <a:ext cx="2329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dirty="0" smtClean="0"/>
              <a:t>Cristian Nacu</a:t>
            </a:r>
            <a:endParaRPr lang="en-US" sz="2800" b="1" i="0" dirty="0"/>
          </a:p>
        </p:txBody>
      </p:sp>
      <p:sp>
        <p:nvSpPr>
          <p:cNvPr id="4" name="TextBox 3"/>
          <p:cNvSpPr txBox="1"/>
          <p:nvPr/>
        </p:nvSpPr>
        <p:spPr>
          <a:xfrm>
            <a:off x="1114334" y="3790914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Perspective </a:t>
            </a:r>
            <a:r>
              <a:rPr lang="en-US" i="0" dirty="0" err="1" smtClean="0"/>
              <a:t>si</a:t>
            </a:r>
            <a:r>
              <a:rPr lang="en-US" i="0" dirty="0" smtClean="0"/>
              <a:t> </a:t>
            </a:r>
            <a:r>
              <a:rPr lang="en-US" i="0" dirty="0" err="1" smtClean="0"/>
              <a:t>oportunitati</a:t>
            </a:r>
            <a:r>
              <a:rPr lang="en-US" i="0" dirty="0" smtClean="0"/>
              <a:t> in Romania</a:t>
            </a:r>
            <a:endParaRPr lang="en-US" i="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4925" y="1814513"/>
            <a:ext cx="6543675" cy="4076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Cristian Nacu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Partner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E-mail: </a:t>
            </a:r>
            <a:r>
              <a:rPr lang="en-US" sz="2000" dirty="0" err="1" smtClean="0"/>
              <a:t>cristian.nacu@ei.com.ro</a:t>
            </a: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b="1" dirty="0" smtClean="0"/>
          </a:p>
          <a:p>
            <a:pPr>
              <a:lnSpc>
                <a:spcPct val="80000"/>
              </a:lnSpc>
            </a:pPr>
            <a:endParaRPr lang="en-US" sz="2000" b="1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Str. </a:t>
            </a:r>
            <a:r>
              <a:rPr lang="en-US" sz="1600" dirty="0" err="1" smtClean="0"/>
              <a:t>Stirbei</a:t>
            </a:r>
            <a:r>
              <a:rPr lang="en-US" sz="1600" dirty="0" smtClean="0"/>
              <a:t> </a:t>
            </a:r>
            <a:r>
              <a:rPr lang="en-US" sz="1600" dirty="0" err="1" smtClean="0"/>
              <a:t>Voda</a:t>
            </a:r>
            <a:r>
              <a:rPr lang="en-US" sz="1600" dirty="0" smtClean="0"/>
              <a:t> nr. 36, </a:t>
            </a:r>
            <a:r>
              <a:rPr lang="en-US" sz="1600" dirty="0" err="1" smtClean="0"/>
              <a:t>Domus</a:t>
            </a:r>
            <a:r>
              <a:rPr lang="en-US" sz="1600" dirty="0" smtClean="0"/>
              <a:t> Center et. 5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Bucuresti, Romania</a:t>
            </a:r>
            <a:endParaRPr lang="pl-PL" sz="1600" dirty="0" smtClean="0"/>
          </a:p>
          <a:p>
            <a:pPr>
              <a:lnSpc>
                <a:spcPct val="80000"/>
              </a:lnSpc>
            </a:pPr>
            <a:r>
              <a:rPr lang="pl-PL" sz="1600" dirty="0" smtClean="0">
                <a:solidFill>
                  <a:srgbClr val="000000"/>
                </a:solidFill>
              </a:rPr>
              <a:t>Tel: +40 21 314 66 85 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pl-PL" sz="1600" dirty="0" smtClean="0">
                <a:solidFill>
                  <a:srgbClr val="000000"/>
                </a:solidFill>
              </a:rPr>
              <a:t>Fax +40 21 314 81 91</a:t>
            </a:r>
            <a:r>
              <a:rPr lang="pl-PL" sz="1600" dirty="0" smtClean="0"/>
              <a:t> 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Mobil: +40 722 56 99 77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www.ei.com.pl/</a:t>
            </a:r>
            <a:r>
              <a:rPr lang="en-US" sz="1600" dirty="0" err="1" smtClean="0"/>
              <a:t>ro</a:t>
            </a:r>
            <a:endParaRPr lang="en-US" sz="1600" dirty="0" smtClean="0"/>
          </a:p>
          <a:p>
            <a:pPr>
              <a:lnSpc>
                <a:spcPct val="80000"/>
              </a:lnSpc>
            </a:pPr>
            <a:endParaRPr lang="pl-PL" sz="1600" dirty="0" smtClean="0"/>
          </a:p>
          <a:p>
            <a:pPr>
              <a:lnSpc>
                <a:spcPct val="80000"/>
              </a:lnSpc>
            </a:pPr>
            <a:endParaRPr lang="pl-PL" sz="16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938588" y="776288"/>
          <a:ext cx="1284287" cy="882650"/>
        </p:xfrm>
        <a:graphic>
          <a:graphicData uri="http://schemas.openxmlformats.org/presentationml/2006/ole">
            <p:oleObj spid="_x0000_s3085" name="Photo Editor Photo" r:id="rId4" imgW="5638095" imgH="3943901" progId="">
              <p:embed/>
            </p:oleObj>
          </a:graphicData>
        </a:graphic>
      </p:graphicFrame>
      <p:sp>
        <p:nvSpPr>
          <p:cNvPr id="3076" name="Line 6"/>
          <p:cNvSpPr>
            <a:spLocks noChangeShapeType="1"/>
          </p:cNvSpPr>
          <p:nvPr/>
        </p:nvSpPr>
        <p:spPr bwMode="auto">
          <a:xfrm flipV="1">
            <a:off x="2675467" y="3202515"/>
            <a:ext cx="3639608" cy="14817"/>
          </a:xfrm>
          <a:prstGeom prst="line">
            <a:avLst/>
          </a:prstGeom>
          <a:noFill/>
          <a:ln w="31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278429738"/>
              </p:ext>
            </p:extLst>
          </p:nvPr>
        </p:nvGraphicFramePr>
        <p:xfrm>
          <a:off x="729533" y="965500"/>
          <a:ext cx="79152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710482" y="3842050"/>
          <a:ext cx="79724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4763" y="428604"/>
            <a:ext cx="716544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ro-RO" sz="2200" b="1" u="sng" dirty="0" smtClean="0">
                <a:solidFill>
                  <a:srgbClr val="800000"/>
                </a:solidFill>
                <a:latin typeface="+mj-lt"/>
                <a:cs typeface="Calibri" pitchFamily="34" charset="0"/>
              </a:rPr>
              <a:t>Investitii, consum, crestere</a:t>
            </a:r>
            <a:endParaRPr lang="ro-RO" sz="2200" b="1" u="sng" dirty="0">
              <a:solidFill>
                <a:srgbClr val="800000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198429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63A569B-D06F-437D-8F02-1A16AF9FE31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28625" y="400050"/>
            <a:ext cx="7334250" cy="819150"/>
          </a:xfrm>
          <a:noFill/>
        </p:spPr>
        <p:txBody>
          <a:bodyPr/>
          <a:lstStyle/>
          <a:p>
            <a:r>
              <a:rPr lang="en-US" sz="2200" b="1" i="1" kern="1200" dirty="0" err="1" smtClean="0">
                <a:solidFill>
                  <a:srgbClr val="800000"/>
                </a:solidFill>
                <a:ea typeface="+mn-ea"/>
                <a:cs typeface="Calibri" pitchFamily="34" charset="0"/>
              </a:rPr>
              <a:t>Fondurile</a:t>
            </a:r>
            <a:r>
              <a:rPr lang="en-US" sz="2200" b="1" i="1" kern="1200" dirty="0" smtClean="0">
                <a:solidFill>
                  <a:srgbClr val="800000"/>
                </a:solidFill>
                <a:ea typeface="+mn-ea"/>
                <a:cs typeface="Calibri" pitchFamily="34" charset="0"/>
              </a:rPr>
              <a:t> Enterprise Investors in CEE</a:t>
            </a:r>
            <a:endParaRPr lang="en-US" sz="2200" b="1" i="1" kern="1200" dirty="0">
              <a:solidFill>
                <a:srgbClr val="800000"/>
              </a:solidFill>
              <a:ea typeface="+mn-ea"/>
              <a:cs typeface="Calibri" pitchFamily="34" charset="0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660259" y="1359724"/>
            <a:ext cx="46164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533400" indent="-533400" algn="l" defTabSz="1363663">
              <a:lnSpc>
                <a:spcPct val="170000"/>
              </a:lnSpc>
              <a:spcBef>
                <a:spcPct val="5000"/>
              </a:spcBef>
            </a:pPr>
            <a:r>
              <a:rPr lang="en-US" sz="1600" b="1" i="0" u="sng" dirty="0" err="1">
                <a:solidFill>
                  <a:srgbClr val="A50021"/>
                </a:solidFill>
              </a:rPr>
              <a:t>Fonduri</a:t>
            </a:r>
            <a:r>
              <a:rPr lang="en-US" sz="1600" b="1" i="0" u="sng" dirty="0">
                <a:solidFill>
                  <a:srgbClr val="A50021"/>
                </a:solidFill>
              </a:rPr>
              <a:t> administrate de EI </a:t>
            </a:r>
            <a:r>
              <a:rPr lang="en-US" sz="1600" b="1" i="0" u="sng" dirty="0" err="1">
                <a:solidFill>
                  <a:srgbClr val="A50021"/>
                </a:solidFill>
              </a:rPr>
              <a:t>pana</a:t>
            </a:r>
            <a:r>
              <a:rPr lang="en-US" sz="1600" b="1" i="0" u="sng" dirty="0">
                <a:solidFill>
                  <a:srgbClr val="A50021"/>
                </a:solidFill>
              </a:rPr>
              <a:t> in </a:t>
            </a:r>
            <a:r>
              <a:rPr lang="en-US" sz="1600" b="1" i="0" u="sng" dirty="0" err="1">
                <a:solidFill>
                  <a:srgbClr val="A50021"/>
                </a:solidFill>
              </a:rPr>
              <a:t>prezent</a:t>
            </a:r>
            <a:endParaRPr lang="en-US" sz="1600" b="1" i="0" u="sng" dirty="0">
              <a:solidFill>
                <a:srgbClr val="A50021"/>
              </a:solidFill>
            </a:endParaRPr>
          </a:p>
          <a:p>
            <a:pPr marL="533400" indent="-533400" algn="l" defTabSz="1363663">
              <a:lnSpc>
                <a:spcPct val="170000"/>
              </a:lnSpc>
              <a:spcBef>
                <a:spcPct val="5000"/>
              </a:spcBef>
            </a:pPr>
            <a:r>
              <a:rPr lang="en-US" sz="1600" i="0" dirty="0"/>
              <a:t>1990    Polish-American Enterprise Fund: $240 </a:t>
            </a:r>
            <a:r>
              <a:rPr lang="en-US" sz="1600" i="0" dirty="0" err="1"/>
              <a:t>mn</a:t>
            </a:r>
            <a:endParaRPr lang="en-US" sz="1600" i="0" dirty="0"/>
          </a:p>
          <a:p>
            <a:pPr marL="533400" indent="-533400" algn="l" defTabSz="1363663">
              <a:lnSpc>
                <a:spcPct val="170000"/>
              </a:lnSpc>
              <a:spcBef>
                <a:spcPct val="5000"/>
              </a:spcBef>
            </a:pPr>
            <a:r>
              <a:rPr lang="en-US" sz="1600" i="0" dirty="0"/>
              <a:t>1992    Polish Private Equity Fund</a:t>
            </a:r>
            <a:r>
              <a:rPr lang="pl-PL" sz="1600" i="0" dirty="0"/>
              <a:t>s</a:t>
            </a:r>
            <a:r>
              <a:rPr lang="en-US" sz="1600" i="0" dirty="0"/>
              <a:t> I &amp; II: $151 </a:t>
            </a:r>
            <a:r>
              <a:rPr lang="en-US" sz="1600" i="0" dirty="0" err="1"/>
              <a:t>mn</a:t>
            </a:r>
            <a:endParaRPr lang="en-US" sz="1600" i="0" dirty="0"/>
          </a:p>
          <a:p>
            <a:pPr marL="533400" indent="-533400" algn="l" defTabSz="1363663">
              <a:lnSpc>
                <a:spcPct val="170000"/>
              </a:lnSpc>
              <a:spcBef>
                <a:spcPct val="5000"/>
              </a:spcBef>
            </a:pPr>
            <a:r>
              <a:rPr lang="en-US" sz="1600" i="0" dirty="0"/>
              <a:t>1997    Polish Enterprise Fund: $164 </a:t>
            </a:r>
            <a:r>
              <a:rPr lang="en-US" sz="1600" i="0" dirty="0" err="1"/>
              <a:t>mn</a:t>
            </a:r>
            <a:endParaRPr lang="en-US" sz="1600" i="0" dirty="0"/>
          </a:p>
          <a:p>
            <a:pPr marL="533400" indent="-533400" algn="l" defTabSz="1363663">
              <a:lnSpc>
                <a:spcPct val="170000"/>
              </a:lnSpc>
              <a:spcBef>
                <a:spcPct val="5000"/>
              </a:spcBef>
            </a:pPr>
            <a:r>
              <a:rPr lang="en-US" sz="1600" i="0" dirty="0"/>
              <a:t>2000    Polish Enterprise Fund IV: $217 </a:t>
            </a:r>
            <a:r>
              <a:rPr lang="en-US" sz="1600" i="0" dirty="0" err="1"/>
              <a:t>mn</a:t>
            </a:r>
            <a:endParaRPr lang="en-US" sz="1600" i="0" dirty="0"/>
          </a:p>
          <a:p>
            <a:pPr marL="533400" indent="-533400" algn="l" defTabSz="1363663">
              <a:lnSpc>
                <a:spcPct val="170000"/>
              </a:lnSpc>
              <a:spcBef>
                <a:spcPct val="5000"/>
              </a:spcBef>
            </a:pPr>
            <a:r>
              <a:rPr lang="en-US" sz="1600" i="0" dirty="0"/>
              <a:t>2004	  Polish Enterprise Fund V: </a:t>
            </a:r>
            <a:r>
              <a:rPr lang="en-US" sz="1600" i="0" dirty="0">
                <a:cs typeface="Times New Roman" pitchFamily="18" charset="0"/>
              </a:rPr>
              <a:t>€</a:t>
            </a:r>
            <a:r>
              <a:rPr lang="en-US" sz="1600" i="0" dirty="0"/>
              <a:t>300 </a:t>
            </a:r>
            <a:r>
              <a:rPr lang="en-US" sz="1600" i="0" dirty="0" err="1"/>
              <a:t>mn</a:t>
            </a:r>
            <a:endParaRPr lang="pl-PL" sz="1600" i="0" dirty="0"/>
          </a:p>
          <a:p>
            <a:pPr marL="533400" indent="-533400" algn="l" defTabSz="1363663">
              <a:lnSpc>
                <a:spcPct val="170000"/>
              </a:lnSpc>
              <a:spcBef>
                <a:spcPct val="5000"/>
              </a:spcBef>
            </a:pPr>
            <a:r>
              <a:rPr lang="en-US" sz="1600" i="0" dirty="0"/>
              <a:t>2006	  </a:t>
            </a:r>
            <a:r>
              <a:rPr lang="pl-PL" sz="1600" i="0" dirty="0"/>
              <a:t>Polish Enterprise Fund VI</a:t>
            </a:r>
            <a:r>
              <a:rPr lang="en-US" sz="1600" i="0" dirty="0"/>
              <a:t>: </a:t>
            </a:r>
            <a:r>
              <a:rPr lang="en-US" sz="1600" i="0" dirty="0">
                <a:cs typeface="Times New Roman" pitchFamily="18" charset="0"/>
              </a:rPr>
              <a:t>€</a:t>
            </a:r>
            <a:r>
              <a:rPr lang="pl-PL" sz="1600" i="0" dirty="0"/>
              <a:t>65</a:t>
            </a:r>
            <a:r>
              <a:rPr lang="en-US" sz="1600" i="0" dirty="0"/>
              <a:t>8 </a:t>
            </a:r>
            <a:r>
              <a:rPr lang="en-US" sz="1600" i="0" dirty="0" err="1"/>
              <a:t>mn</a:t>
            </a:r>
            <a:endParaRPr lang="en-US" sz="1600" i="0" dirty="0"/>
          </a:p>
          <a:p>
            <a:pPr marL="533400" indent="-533400" algn="l" defTabSz="1363663">
              <a:lnSpc>
                <a:spcPct val="170000"/>
              </a:lnSpc>
              <a:spcBef>
                <a:spcPct val="5000"/>
              </a:spcBef>
              <a:buFontTx/>
              <a:buAutoNum type="arabicPlain" startAt="2008"/>
            </a:pPr>
            <a:r>
              <a:rPr lang="en-US" sz="1600" i="0" dirty="0"/>
              <a:t>  Enterprise Venture Fund I: </a:t>
            </a:r>
            <a:r>
              <a:rPr lang="en-US" sz="1600" i="0" dirty="0">
                <a:cs typeface="Times New Roman" pitchFamily="18" charset="0"/>
              </a:rPr>
              <a:t>€</a:t>
            </a:r>
            <a:r>
              <a:rPr lang="en-US" sz="1600" i="0" dirty="0"/>
              <a:t>100 </a:t>
            </a:r>
            <a:r>
              <a:rPr lang="en-US" sz="1600" i="0" dirty="0" err="1"/>
              <a:t>mn</a:t>
            </a:r>
            <a:endParaRPr lang="en-US" sz="1600" i="0" dirty="0"/>
          </a:p>
          <a:p>
            <a:pPr marL="533400" indent="-533400" algn="l" defTabSz="1363663">
              <a:lnSpc>
                <a:spcPct val="170000"/>
              </a:lnSpc>
              <a:spcBef>
                <a:spcPct val="5000"/>
              </a:spcBef>
            </a:pPr>
            <a:r>
              <a:rPr lang="en-US" sz="1600" b="1" i="0" dirty="0"/>
              <a:t>2012     </a:t>
            </a:r>
            <a:r>
              <a:rPr lang="pl-PL" sz="1600" b="1" i="0" dirty="0"/>
              <a:t>Polish Enterprise Fund VI</a:t>
            </a:r>
            <a:r>
              <a:rPr lang="en-US" sz="1600" b="1" i="0" dirty="0" smtClean="0"/>
              <a:t>I: </a:t>
            </a:r>
            <a:r>
              <a:rPr lang="en-US" sz="1600" b="1" i="0" dirty="0" smtClean="0">
                <a:cs typeface="Times New Roman" pitchFamily="18" charset="0"/>
              </a:rPr>
              <a:t>€</a:t>
            </a:r>
            <a:r>
              <a:rPr lang="en-US" sz="1600" b="1" i="0" dirty="0" smtClean="0"/>
              <a:t>314 </a:t>
            </a:r>
            <a:r>
              <a:rPr lang="en-US" sz="1600" b="1" i="0" dirty="0" err="1" smtClean="0"/>
              <a:t>mn</a:t>
            </a:r>
            <a:endParaRPr lang="en-US" sz="1600" b="1" i="0" dirty="0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3343275" y="1095375"/>
            <a:ext cx="0" cy="5027613"/>
          </a:xfrm>
          <a:prstGeom prst="line">
            <a:avLst/>
          </a:prstGeom>
          <a:noFill/>
          <a:ln w="31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35939" name="Group 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89120955"/>
              </p:ext>
            </p:extLst>
          </p:nvPr>
        </p:nvGraphicFramePr>
        <p:xfrm>
          <a:off x="495300" y="1752600"/>
          <a:ext cx="2743200" cy="4090989"/>
        </p:xfrm>
        <a:graphic>
          <a:graphicData uri="http://schemas.openxmlformats.org/drawingml/2006/table">
            <a:tbl>
              <a:tblPr/>
              <a:tblGrid>
                <a:gridCol w="1793875"/>
                <a:gridCol w="949325"/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Capital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investit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€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bln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Achizitii companii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Vanzari companii din portofoliu (exit-uri)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Listari la Bursa de Valori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Venituri din vanzarea companiilor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€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+mn-cs"/>
                        </a:rPr>
                        <a:t>2,2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mld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94" name="Rectangle 36"/>
          <p:cNvSpPr>
            <a:spLocks noChangeArrowheads="1"/>
          </p:cNvSpPr>
          <p:nvPr/>
        </p:nvSpPr>
        <p:spPr bwMode="auto">
          <a:xfrm>
            <a:off x="500063" y="1304925"/>
            <a:ext cx="1473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33400" indent="-533400" algn="l" defTabSz="1363663">
              <a:lnSpc>
                <a:spcPct val="170000"/>
              </a:lnSpc>
              <a:spcBef>
                <a:spcPct val="5000"/>
              </a:spcBef>
            </a:pPr>
            <a:r>
              <a:rPr lang="en-US" sz="1600" b="1" i="0" u="sng" dirty="0">
                <a:solidFill>
                  <a:srgbClr val="A50021"/>
                </a:solidFill>
              </a:rPr>
              <a:t>EI in </a:t>
            </a:r>
            <a:r>
              <a:rPr lang="en-US" sz="1600" b="1" i="0" u="sng" dirty="0" err="1">
                <a:solidFill>
                  <a:srgbClr val="A50021"/>
                </a:solidFill>
              </a:rPr>
              <a:t>cifre</a:t>
            </a:r>
            <a:endParaRPr lang="en-US" sz="1600" b="1" i="0" u="sng" dirty="0">
              <a:solidFill>
                <a:srgbClr val="A50021"/>
              </a:solidFill>
            </a:endParaRPr>
          </a:p>
        </p:txBody>
      </p:sp>
      <p:sp>
        <p:nvSpPr>
          <p:cNvPr id="7195" name="Rectangle 37"/>
          <p:cNvSpPr>
            <a:spLocks noChangeArrowheads="1"/>
          </p:cNvSpPr>
          <p:nvPr/>
        </p:nvSpPr>
        <p:spPr bwMode="auto">
          <a:xfrm>
            <a:off x="325438" y="60325"/>
            <a:ext cx="6372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en-US" sz="1800" b="1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46913" y="6524625"/>
            <a:ext cx="2133600" cy="268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A24F0A57-E3CD-4B3E-9B77-43531276D157}" type="slidenum">
              <a:rPr lang="en-US" b="0" smtClean="0">
                <a:latin typeface="+mj-lt"/>
                <a:cs typeface="Calibri" pitchFamily="34" charset="0"/>
              </a:rPr>
              <a:pPr eaLnBrk="1" hangingPunct="1"/>
              <a:t>4</a:t>
            </a:fld>
            <a:endParaRPr lang="en-US" b="0" dirty="0" smtClean="0">
              <a:latin typeface="+mj-lt"/>
              <a:cs typeface="Calibri" pitchFamily="34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568687" y="506413"/>
            <a:ext cx="8324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200" b="1" dirty="0" err="1" smtClean="0">
                <a:solidFill>
                  <a:srgbClr val="800000"/>
                </a:solidFill>
                <a:latin typeface="+mj-lt"/>
                <a:cs typeface="Calibri" pitchFamily="34" charset="0"/>
              </a:rPr>
              <a:t>Experienta</a:t>
            </a:r>
            <a:r>
              <a:rPr lang="en-US" sz="2200" b="1" dirty="0" smtClean="0">
                <a:solidFill>
                  <a:srgbClr val="800000"/>
                </a:solidFill>
                <a:latin typeface="+mj-lt"/>
                <a:cs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800000"/>
                </a:solidFill>
                <a:latin typeface="+mj-lt"/>
                <a:cs typeface="Calibri" pitchFamily="34" charset="0"/>
              </a:rPr>
              <a:t>semnificativa</a:t>
            </a:r>
            <a:r>
              <a:rPr lang="en-US" sz="2200" b="1" dirty="0" smtClean="0">
                <a:solidFill>
                  <a:srgbClr val="800000"/>
                </a:solidFill>
                <a:latin typeface="+mj-lt"/>
                <a:cs typeface="Calibri" pitchFamily="34" charset="0"/>
              </a:rPr>
              <a:t> in multiple </a:t>
            </a:r>
            <a:r>
              <a:rPr lang="en-US" sz="2200" b="1" dirty="0" err="1" smtClean="0">
                <a:solidFill>
                  <a:srgbClr val="800000"/>
                </a:solidFill>
                <a:latin typeface="+mj-lt"/>
                <a:cs typeface="Calibri" pitchFamily="34" charset="0"/>
              </a:rPr>
              <a:t>sectoare</a:t>
            </a:r>
            <a:endParaRPr lang="en-US" sz="2200" b="1" dirty="0">
              <a:solidFill>
                <a:srgbClr val="800000"/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8358" name="Group 16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5176921"/>
              </p:ext>
            </p:extLst>
          </p:nvPr>
        </p:nvGraphicFramePr>
        <p:xfrm>
          <a:off x="414338" y="1501775"/>
          <a:ext cx="8261350" cy="4548191"/>
        </p:xfrm>
        <a:graphic>
          <a:graphicData uri="http://schemas.openxmlformats.org/drawingml/2006/table">
            <a:tbl>
              <a:tblPr/>
              <a:tblGrid>
                <a:gridCol w="4103687"/>
                <a:gridCol w="1512888"/>
                <a:gridCol w="1439862"/>
                <a:gridCol w="1204913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Sector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Companies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Investment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Consumer Products/Services/Retail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38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€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61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4 m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Industrial Products/Services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2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€2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8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 m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Financial Services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€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267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m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IT/Telecom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21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€1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70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m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Pharmaceuticals &amp; Healthcare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€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113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m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Construction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€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93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m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Media, Printing &amp; Publishing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€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55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 m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TOTAL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1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€1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,5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itchFamily="34" charset="0"/>
                        </a:rPr>
                        <a:t>93 m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5438" y="60325"/>
            <a:ext cx="6372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en-US" sz="1800" b="1" dirty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45012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2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4968875" cy="3182937"/>
          </a:xfrm>
        </p:spPr>
        <p:txBody>
          <a:bodyPr/>
          <a:lstStyle/>
          <a:p>
            <a:pPr>
              <a:defRPr/>
            </a:pPr>
            <a:endParaRPr lang="en-US" sz="2800" dirty="0">
              <a:ea typeface="MS PGothic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 err="1" smtClean="0">
                <a:ea typeface="MS PGothic" charset="0"/>
              </a:rPr>
              <a:t>Crestere</a:t>
            </a:r>
            <a:r>
              <a:rPr lang="en-US" sz="2400" dirty="0" smtClean="0">
                <a:ea typeface="MS PGothic" charset="0"/>
              </a:rPr>
              <a:t> </a:t>
            </a:r>
            <a:r>
              <a:rPr lang="en-US" sz="2400" dirty="0" err="1" smtClean="0">
                <a:ea typeface="MS PGothic" charset="0"/>
              </a:rPr>
              <a:t>sustenabila</a:t>
            </a:r>
            <a:r>
              <a:rPr lang="en-US" sz="2400" dirty="0" smtClean="0">
                <a:ea typeface="MS PGothic" charset="0"/>
              </a:rPr>
              <a:t>;</a:t>
            </a:r>
          </a:p>
          <a:p>
            <a:pPr>
              <a:defRPr/>
            </a:pPr>
            <a:endParaRPr lang="en-US" sz="2400" dirty="0" smtClean="0">
              <a:ea typeface="MS PGothic" charset="0"/>
            </a:endParaRPr>
          </a:p>
          <a:p>
            <a:pPr>
              <a:defRPr/>
            </a:pPr>
            <a:endParaRPr lang="en-US" sz="2400" dirty="0" smtClean="0">
              <a:ea typeface="MS PGothic" charset="0"/>
            </a:endParaRPr>
          </a:p>
          <a:p>
            <a:pPr>
              <a:defRPr/>
            </a:pPr>
            <a:endParaRPr lang="en-US" sz="2400" dirty="0">
              <a:ea typeface="MS PGothic" charset="0"/>
            </a:endParaRPr>
          </a:p>
          <a:p>
            <a:pPr>
              <a:defRPr/>
            </a:pPr>
            <a:endParaRPr lang="en-US" sz="2400" dirty="0">
              <a:ea typeface="MS PGothic" charset="0"/>
            </a:endParaRPr>
          </a:p>
          <a:p>
            <a:pPr marL="457200" indent="-457200">
              <a:buFontTx/>
              <a:buChar char="•"/>
              <a:defRPr/>
            </a:pPr>
            <a:endParaRPr lang="en-US" sz="2400" dirty="0">
              <a:solidFill>
                <a:srgbClr val="FF0000"/>
              </a:solidFill>
              <a:ea typeface="MS PGothic" charset="0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sz="2400" dirty="0" err="1" smtClean="0">
                <a:solidFill>
                  <a:srgbClr val="000000"/>
                </a:solidFill>
                <a:ea typeface="MS PGothic" charset="0"/>
              </a:rPr>
              <a:t>Avantaj</a:t>
            </a:r>
            <a:r>
              <a:rPr lang="en-US" sz="2400" dirty="0" smtClean="0">
                <a:solidFill>
                  <a:srgbClr val="000000"/>
                </a:solidFill>
                <a:ea typeface="MS PGothic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MS PGothic" charset="0"/>
              </a:rPr>
              <a:t>c</a:t>
            </a:r>
            <a:r>
              <a:rPr lang="en-US" sz="2400" dirty="0" err="1" smtClean="0">
                <a:solidFill>
                  <a:srgbClr val="000000"/>
                </a:solidFill>
                <a:ea typeface="MS PGothic" charset="0"/>
              </a:rPr>
              <a:t>ompetitiv</a:t>
            </a:r>
            <a:endParaRPr lang="en-US" sz="2400" dirty="0">
              <a:solidFill>
                <a:srgbClr val="000000"/>
              </a:solidFill>
              <a:ea typeface="MS PGothic" charset="0"/>
            </a:endParaRP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59C7CB2-1FC1-B34D-B99F-11107BEE772D}" type="slidenum">
              <a:rPr lang="en-US" sz="1400" b="0"/>
              <a:pPr eaLnBrk="1" hangingPunct="1"/>
              <a:t>5</a:t>
            </a:fld>
            <a:endParaRPr lang="en-US" sz="1400" b="0"/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900113" y="518540"/>
            <a:ext cx="7199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algn="l"/>
            <a:r>
              <a:rPr lang="en-US" sz="2200" dirty="0" err="1">
                <a:solidFill>
                  <a:srgbClr val="800000"/>
                </a:solidFill>
                <a:latin typeface="+mj-lt"/>
                <a:ea typeface="+mn-ea"/>
                <a:cs typeface="Calibri" pitchFamily="34" charset="0"/>
              </a:rPr>
              <a:t>Ce</a:t>
            </a:r>
            <a:r>
              <a:rPr lang="en-US" sz="2200" dirty="0">
                <a:solidFill>
                  <a:srgbClr val="800000"/>
                </a:solidFill>
                <a:latin typeface="+mj-lt"/>
                <a:ea typeface="+mn-ea"/>
                <a:cs typeface="Calibri" pitchFamily="34" charset="0"/>
              </a:rPr>
              <a:t> </a:t>
            </a:r>
            <a:r>
              <a:rPr lang="en-US" sz="2200" dirty="0" err="1">
                <a:solidFill>
                  <a:srgbClr val="800000"/>
                </a:solidFill>
                <a:latin typeface="+mj-lt"/>
                <a:ea typeface="+mn-ea"/>
                <a:cs typeface="Calibri" pitchFamily="34" charset="0"/>
              </a:rPr>
              <a:t>cauta</a:t>
            </a:r>
            <a:r>
              <a:rPr lang="en-US" sz="2200" dirty="0">
                <a:solidFill>
                  <a:srgbClr val="800000"/>
                </a:solidFill>
                <a:latin typeface="+mj-lt"/>
                <a:ea typeface="+mn-ea"/>
                <a:cs typeface="Calibri" pitchFamily="34" charset="0"/>
              </a:rPr>
              <a:t> un fond de PE?</a:t>
            </a:r>
          </a:p>
        </p:txBody>
      </p:sp>
      <p:pic>
        <p:nvPicPr>
          <p:cNvPr id="20484" name="Picture 1" descr="growth-chart-resized-600.jp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25538"/>
            <a:ext cx="26273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" descr="red ap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25" y="3623868"/>
            <a:ext cx="2992021" cy="22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10110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Placeholder 2"/>
          <p:cNvSpPr>
            <a:spLocks noGrp="1"/>
          </p:cNvSpPr>
          <p:nvPr>
            <p:ph type="body" idx="1"/>
          </p:nvPr>
        </p:nvSpPr>
        <p:spPr>
          <a:xfrm>
            <a:off x="757942" y="1402638"/>
            <a:ext cx="4967287" cy="5305699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z="2800" smtClean="0">
                <a:latin typeface="Century Gothic" charset="0"/>
                <a:ea typeface="MS PGothic" charset="0"/>
              </a:rPr>
              <a:t>Situatii financiare solide</a:t>
            </a:r>
            <a:r>
              <a:rPr lang="en-US" sz="2800" smtClean="0">
                <a:latin typeface="Century Gothic" charset="0"/>
                <a:ea typeface="MS PGothic" charset="0"/>
              </a:rPr>
              <a:t>;</a:t>
            </a:r>
            <a:endParaRPr lang="en-US" sz="2800" dirty="0">
              <a:latin typeface="Century Gothic" charset="0"/>
              <a:ea typeface="MS PGothic" charset="0"/>
            </a:endParaRPr>
          </a:p>
          <a:p>
            <a:pPr marL="457200" indent="-457200">
              <a:buFontTx/>
              <a:buChar char="•"/>
            </a:pPr>
            <a:endParaRPr lang="en-US" sz="2800" dirty="0" smtClean="0">
              <a:latin typeface="Century Gothic" charset="0"/>
              <a:ea typeface="MS PGothic" charset="0"/>
            </a:endParaRPr>
          </a:p>
          <a:p>
            <a:pPr marL="457200" indent="-457200">
              <a:buFontTx/>
              <a:buChar char="•"/>
            </a:pPr>
            <a:endParaRPr lang="en-US" sz="2800" dirty="0">
              <a:latin typeface="Century Gothic" charset="0"/>
              <a:ea typeface="MS PGothic" charset="0"/>
            </a:endParaRPr>
          </a:p>
          <a:p>
            <a:pPr marL="457200" indent="-457200">
              <a:buFontTx/>
              <a:buChar char="•"/>
            </a:pPr>
            <a:endParaRPr lang="en-US" sz="2800" dirty="0" smtClean="0">
              <a:latin typeface="Century Gothic" charset="0"/>
              <a:ea typeface="MS PGothic" charset="0"/>
            </a:endParaRPr>
          </a:p>
          <a:p>
            <a:pPr marL="457200" indent="-457200">
              <a:buFontTx/>
              <a:buChar char="•"/>
            </a:pPr>
            <a:r>
              <a:rPr lang="en-US" sz="2800" dirty="0" err="1" smtClean="0">
                <a:latin typeface="Century Gothic" charset="0"/>
                <a:ea typeface="MS PGothic" charset="0"/>
              </a:rPr>
              <a:t>Situatii</a:t>
            </a:r>
            <a:r>
              <a:rPr lang="en-US" sz="2800" dirty="0" smtClean="0">
                <a:latin typeface="Century Gothic" charset="0"/>
                <a:ea typeface="MS PGothic" charset="0"/>
              </a:rPr>
              <a:t> </a:t>
            </a:r>
            <a:r>
              <a:rPr lang="en-US" sz="2800" dirty="0" err="1">
                <a:latin typeface="Century Gothic" charset="0"/>
                <a:ea typeface="MS PGothic" charset="0"/>
              </a:rPr>
              <a:t>financiare</a:t>
            </a:r>
            <a:r>
              <a:rPr lang="en-US" sz="2800" dirty="0">
                <a:latin typeface="Century Gothic" charset="0"/>
                <a:ea typeface="MS PGothic" charset="0"/>
              </a:rPr>
              <a:t> </a:t>
            </a:r>
            <a:r>
              <a:rPr lang="en-US" sz="2800" dirty="0" err="1">
                <a:latin typeface="Century Gothic" charset="0"/>
                <a:ea typeface="MS PGothic" charset="0"/>
              </a:rPr>
              <a:t>clare</a:t>
            </a:r>
            <a:r>
              <a:rPr lang="en-US" sz="2800" dirty="0">
                <a:latin typeface="Century Gothic" charset="0"/>
                <a:ea typeface="MS PGothic" charset="0"/>
              </a:rPr>
              <a:t> (</a:t>
            </a:r>
            <a:r>
              <a:rPr lang="en-US" sz="2800" dirty="0" err="1">
                <a:latin typeface="Century Gothic" charset="0"/>
                <a:ea typeface="MS PGothic" charset="0"/>
              </a:rPr>
              <a:t>auditate</a:t>
            </a:r>
            <a:r>
              <a:rPr lang="en-US" sz="2800" dirty="0">
                <a:latin typeface="Century Gothic" charset="0"/>
                <a:ea typeface="MS PGothic" charset="0"/>
              </a:rPr>
              <a:t> </a:t>
            </a:r>
            <a:r>
              <a:rPr lang="en-US" sz="2800" dirty="0" err="1">
                <a:latin typeface="Century Gothic" charset="0"/>
                <a:ea typeface="MS PGothic" charset="0"/>
              </a:rPr>
              <a:t>si</a:t>
            </a:r>
            <a:r>
              <a:rPr lang="en-US" sz="2800" dirty="0">
                <a:latin typeface="Century Gothic" charset="0"/>
                <a:ea typeface="MS PGothic" charset="0"/>
              </a:rPr>
              <a:t> </a:t>
            </a:r>
            <a:r>
              <a:rPr lang="en-US" sz="2800" dirty="0" err="1">
                <a:latin typeface="Century Gothic" charset="0"/>
                <a:ea typeface="MS PGothic" charset="0"/>
              </a:rPr>
              <a:t>daca</a:t>
            </a:r>
            <a:r>
              <a:rPr lang="en-US" sz="2800" dirty="0">
                <a:latin typeface="Century Gothic" charset="0"/>
                <a:ea typeface="MS PGothic" charset="0"/>
              </a:rPr>
              <a:t> se </a:t>
            </a:r>
            <a:r>
              <a:rPr lang="en-US" sz="2800" dirty="0" err="1">
                <a:latin typeface="Century Gothic" charset="0"/>
                <a:ea typeface="MS PGothic" charset="0"/>
              </a:rPr>
              <a:t>poate</a:t>
            </a:r>
            <a:r>
              <a:rPr lang="en-US" sz="2800" dirty="0">
                <a:latin typeface="Century Gothic" charset="0"/>
                <a:ea typeface="MS PGothic" charset="0"/>
              </a:rPr>
              <a:t> de </a:t>
            </a:r>
            <a:r>
              <a:rPr lang="en-US" sz="2800" dirty="0" err="1">
                <a:latin typeface="Century Gothic" charset="0"/>
                <a:ea typeface="MS PGothic" charset="0"/>
              </a:rPr>
              <a:t>auditori</a:t>
            </a:r>
            <a:r>
              <a:rPr lang="en-US" sz="2800" dirty="0">
                <a:latin typeface="Century Gothic" charset="0"/>
                <a:ea typeface="MS PGothic" charset="0"/>
              </a:rPr>
              <a:t> </a:t>
            </a:r>
            <a:r>
              <a:rPr lang="en-US" sz="2800" dirty="0" err="1">
                <a:latin typeface="Century Gothic" charset="0"/>
                <a:ea typeface="MS PGothic" charset="0"/>
              </a:rPr>
              <a:t>recunoscuti</a:t>
            </a:r>
            <a:r>
              <a:rPr lang="en-US" sz="2800" dirty="0">
                <a:latin typeface="Century Gothic" charset="0"/>
                <a:ea typeface="MS PGothic" charset="0"/>
              </a:rPr>
              <a:t>);</a:t>
            </a:r>
          </a:p>
          <a:p>
            <a:endParaRPr lang="en-US" sz="2800" dirty="0">
              <a:latin typeface="Century Gothic" charset="0"/>
              <a:ea typeface="MS PGothic" charset="0"/>
            </a:endParaRPr>
          </a:p>
          <a:p>
            <a:endParaRPr lang="en-US" sz="2800" dirty="0">
              <a:latin typeface="Century Gothic" charset="0"/>
              <a:ea typeface="MS PGothic" charset="0"/>
            </a:endParaRPr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96420D8-BBFC-CB48-9978-394260226EC1}" type="slidenum">
              <a:rPr lang="en-US" sz="1400" b="0"/>
              <a:pPr eaLnBrk="1" hangingPunct="1"/>
              <a:t>6</a:t>
            </a:fld>
            <a:endParaRPr lang="en-US" sz="1400" b="0"/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713351" y="452200"/>
            <a:ext cx="7199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algn="l"/>
            <a:r>
              <a:rPr lang="en-US" sz="2200" dirty="0">
                <a:solidFill>
                  <a:srgbClr val="800000"/>
                </a:solidFill>
                <a:latin typeface="+mj-lt"/>
                <a:ea typeface="+mn-ea"/>
                <a:cs typeface="Calibri" pitchFamily="34" charset="0"/>
              </a:rPr>
              <a:t>Model de business </a:t>
            </a:r>
            <a:r>
              <a:rPr lang="en-US" sz="2200" dirty="0" err="1" smtClean="0">
                <a:solidFill>
                  <a:srgbClr val="800000"/>
                </a:solidFill>
                <a:latin typeface="+mj-lt"/>
                <a:ea typeface="+mn-ea"/>
                <a:cs typeface="Calibri" pitchFamily="34" charset="0"/>
              </a:rPr>
              <a:t>sustenabil</a:t>
            </a:r>
            <a:endParaRPr lang="en-US" sz="2200" dirty="0">
              <a:solidFill>
                <a:srgbClr val="800000"/>
              </a:solidFill>
              <a:latin typeface="+mj-lt"/>
              <a:ea typeface="+mn-ea"/>
              <a:cs typeface="Calibri" pitchFamily="34" charset="0"/>
            </a:endParaRPr>
          </a:p>
        </p:txBody>
      </p:sp>
      <p:pic>
        <p:nvPicPr>
          <p:cNvPr id="35844" name="Picture 1" descr="i_love_being_audited_mug-p168586197655327498enw9p_4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21" y="3345382"/>
            <a:ext cx="2666571" cy="260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cas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38" y="1221019"/>
            <a:ext cx="3383189" cy="204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0320589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idx="1"/>
          </p:nvPr>
        </p:nvSpPr>
        <p:spPr>
          <a:xfrm>
            <a:off x="881157" y="2018662"/>
            <a:ext cx="4535487" cy="2987919"/>
          </a:xfrm>
        </p:spPr>
        <p:txBody>
          <a:bodyPr/>
          <a:lstStyle/>
          <a:p>
            <a:pPr>
              <a:defRPr/>
            </a:pPr>
            <a:endParaRPr lang="en-US" sz="2400" dirty="0">
              <a:ea typeface="MS PGothic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2400" dirty="0" err="1" smtClean="0">
                <a:ea typeface="MS PGothic" charset="0"/>
              </a:rPr>
              <a:t>Sisteme</a:t>
            </a:r>
            <a:r>
              <a:rPr lang="en-US" sz="2400" dirty="0" smtClean="0">
                <a:ea typeface="MS PGothic" charset="0"/>
              </a:rPr>
              <a:t> </a:t>
            </a:r>
            <a:r>
              <a:rPr lang="en-US" sz="2400" dirty="0" err="1" smtClean="0">
                <a:ea typeface="MS PGothic" charset="0"/>
              </a:rPr>
              <a:t>si</a:t>
            </a:r>
            <a:r>
              <a:rPr lang="en-US" sz="2400" dirty="0" smtClean="0">
                <a:ea typeface="MS PGothic" charset="0"/>
              </a:rPr>
              <a:t> </a:t>
            </a:r>
            <a:r>
              <a:rPr lang="en-US" sz="2400" dirty="0" err="1" smtClean="0">
                <a:ea typeface="MS PGothic" charset="0"/>
              </a:rPr>
              <a:t>proceduri</a:t>
            </a:r>
            <a:r>
              <a:rPr lang="en-US" sz="2400" dirty="0" smtClean="0">
                <a:ea typeface="MS PGothic" charset="0"/>
              </a:rPr>
              <a:t> </a:t>
            </a:r>
            <a:r>
              <a:rPr lang="en-US" sz="2400" dirty="0" err="1" smtClean="0">
                <a:ea typeface="MS PGothic" charset="0"/>
              </a:rPr>
              <a:t>clare</a:t>
            </a:r>
            <a:endParaRPr lang="en-US" sz="2400" dirty="0">
              <a:ea typeface="MS PGothic" charset="0"/>
            </a:endParaRPr>
          </a:p>
          <a:p>
            <a:pPr marL="342900" indent="-342900">
              <a:buFontTx/>
              <a:buChar char="•"/>
              <a:defRPr/>
            </a:pPr>
            <a:endParaRPr lang="en-US" sz="2400" dirty="0" smtClean="0">
              <a:ea typeface="MS PGothic" charset="0"/>
            </a:endParaRPr>
          </a:p>
          <a:p>
            <a:pPr marL="342900" indent="-342900">
              <a:buFontTx/>
              <a:buChar char="•"/>
              <a:defRPr/>
            </a:pPr>
            <a:endParaRPr lang="en-US" sz="2400" dirty="0">
              <a:ea typeface="MS PGothic" charset="0"/>
            </a:endParaRPr>
          </a:p>
          <a:p>
            <a:pPr marL="342900" indent="-342900">
              <a:buFontTx/>
              <a:buChar char="•"/>
              <a:defRPr/>
            </a:pPr>
            <a:endParaRPr lang="en-US" sz="2400" dirty="0" smtClean="0">
              <a:ea typeface="MS PGothic" charset="0"/>
            </a:endParaRPr>
          </a:p>
          <a:p>
            <a:pPr marL="342900" indent="-342900">
              <a:buFontTx/>
              <a:buChar char="•"/>
              <a:defRPr/>
            </a:pPr>
            <a:endParaRPr lang="en-US" sz="2400" dirty="0">
              <a:ea typeface="MS PGothic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2400" dirty="0" smtClean="0">
                <a:ea typeface="MS PGothic" charset="0"/>
              </a:rPr>
              <a:t>Nu </a:t>
            </a:r>
            <a:r>
              <a:rPr lang="en-US" sz="2400" dirty="0" err="1" smtClean="0">
                <a:ea typeface="MS PGothic" charset="0"/>
              </a:rPr>
              <a:t>exista</a:t>
            </a:r>
            <a:r>
              <a:rPr lang="en-US" sz="2400" dirty="0" smtClean="0">
                <a:ea typeface="MS PGothic" charset="0"/>
              </a:rPr>
              <a:t> </a:t>
            </a:r>
            <a:r>
              <a:rPr lang="en-US" sz="2400" dirty="0" err="1" smtClean="0">
                <a:ea typeface="MS PGothic" charset="0"/>
              </a:rPr>
              <a:t>probleme</a:t>
            </a:r>
            <a:r>
              <a:rPr lang="en-US" sz="2400" dirty="0" smtClean="0">
                <a:ea typeface="MS PGothic" charset="0"/>
              </a:rPr>
              <a:t> </a:t>
            </a:r>
            <a:r>
              <a:rPr lang="en-US" sz="2400" dirty="0" err="1" smtClean="0">
                <a:ea typeface="MS PGothic" charset="0"/>
              </a:rPr>
              <a:t>patrimoniale</a:t>
            </a:r>
            <a:r>
              <a:rPr lang="en-US" sz="2400" dirty="0" smtClean="0">
                <a:ea typeface="MS PGothic" charset="0"/>
              </a:rPr>
              <a:t> </a:t>
            </a:r>
            <a:r>
              <a:rPr lang="en-US" sz="2400" dirty="0" err="1" smtClean="0">
                <a:ea typeface="MS PGothic" charset="0"/>
              </a:rPr>
              <a:t>sau</a:t>
            </a:r>
            <a:r>
              <a:rPr lang="en-US" sz="2400" dirty="0" smtClean="0">
                <a:ea typeface="MS PGothic" charset="0"/>
              </a:rPr>
              <a:t> de </a:t>
            </a:r>
            <a:r>
              <a:rPr lang="en-US" sz="2400" dirty="0" err="1" smtClean="0">
                <a:ea typeface="MS PGothic" charset="0"/>
              </a:rPr>
              <a:t>mediu</a:t>
            </a:r>
            <a:r>
              <a:rPr lang="en-US" sz="2400" dirty="0" smtClean="0">
                <a:ea typeface="MS PGothic" charset="0"/>
              </a:rPr>
              <a:t> </a:t>
            </a:r>
            <a:r>
              <a:rPr lang="en-US" sz="2400" dirty="0" err="1" smtClean="0">
                <a:ea typeface="MS PGothic" charset="0"/>
              </a:rPr>
              <a:t>neglijate</a:t>
            </a:r>
            <a:r>
              <a:rPr lang="en-US" sz="2400" dirty="0" smtClean="0">
                <a:ea typeface="MS PGothic" charset="0"/>
              </a:rPr>
              <a:t>;</a:t>
            </a:r>
            <a:endParaRPr lang="en-US" sz="2400" dirty="0">
              <a:ea typeface="MS PGothic" charset="0"/>
            </a:endParaRPr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F47D4CA-69A6-1442-8E0D-717051BF067B}" type="slidenum">
              <a:rPr lang="en-US" sz="1400" b="0"/>
              <a:pPr eaLnBrk="1" hangingPunct="1"/>
              <a:t>7</a:t>
            </a:fld>
            <a:endParaRPr lang="en-US" sz="1400" b="0"/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900113" y="480631"/>
            <a:ext cx="7199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algn="l"/>
            <a:r>
              <a:rPr lang="en-US" sz="2200" dirty="0">
                <a:solidFill>
                  <a:srgbClr val="800000"/>
                </a:solidFill>
                <a:latin typeface="+mj-lt"/>
                <a:ea typeface="+mn-ea"/>
                <a:cs typeface="Calibri" pitchFamily="34" charset="0"/>
              </a:rPr>
              <a:t>Model de business </a:t>
            </a:r>
            <a:r>
              <a:rPr lang="en-US" sz="2200" dirty="0" err="1">
                <a:solidFill>
                  <a:srgbClr val="800000"/>
                </a:solidFill>
                <a:latin typeface="+mj-lt"/>
                <a:ea typeface="+mn-ea"/>
                <a:cs typeface="Calibri" pitchFamily="34" charset="0"/>
              </a:rPr>
              <a:t>sustenabil</a:t>
            </a:r>
            <a:endParaRPr lang="en-US" sz="2200" dirty="0">
              <a:solidFill>
                <a:srgbClr val="800000"/>
              </a:solidFill>
              <a:latin typeface="+mj-lt"/>
              <a:ea typeface="+mn-ea"/>
              <a:cs typeface="Calibri" pitchFamily="34" charset="0"/>
            </a:endParaRPr>
          </a:p>
        </p:txBody>
      </p:sp>
      <p:pic>
        <p:nvPicPr>
          <p:cNvPr id="37892" name="Picture 2" descr="clean-doodle-earth-funny-earth-haha-Favim.com-34706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3789363"/>
            <a:ext cx="373221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1196975"/>
            <a:ext cx="3552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261890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Placeholder 2"/>
          <p:cNvSpPr>
            <a:spLocks noGrp="1"/>
          </p:cNvSpPr>
          <p:nvPr>
            <p:ph type="body" idx="1"/>
          </p:nvPr>
        </p:nvSpPr>
        <p:spPr>
          <a:xfrm>
            <a:off x="755650" y="1125538"/>
            <a:ext cx="7772400" cy="1498600"/>
          </a:xfrm>
        </p:spPr>
        <p:txBody>
          <a:bodyPr/>
          <a:lstStyle/>
          <a:p>
            <a:r>
              <a:rPr lang="en-US" dirty="0" err="1" smtClean="0">
                <a:latin typeface="Century Gothic" charset="0"/>
                <a:ea typeface="MS PGothic" charset="0"/>
              </a:rPr>
              <a:t>Antreprenori</a:t>
            </a:r>
            <a:r>
              <a:rPr lang="en-US" dirty="0" smtClean="0">
                <a:latin typeface="Century Gothic" charset="0"/>
                <a:ea typeface="MS PGothic" charset="0"/>
              </a:rPr>
              <a:t> care </a:t>
            </a:r>
            <a:r>
              <a:rPr lang="en-US" dirty="0" err="1" smtClean="0">
                <a:latin typeface="Century Gothic" charset="0"/>
                <a:ea typeface="MS PGothic" charset="0"/>
              </a:rPr>
              <a:t>sa</a:t>
            </a:r>
            <a:r>
              <a:rPr lang="en-US" dirty="0" smtClean="0">
                <a:latin typeface="Century Gothic" charset="0"/>
                <a:ea typeface="MS PGothic" charset="0"/>
              </a:rPr>
              <a:t> </a:t>
            </a:r>
            <a:r>
              <a:rPr lang="en-US" dirty="0">
                <a:latin typeface="Century Gothic" charset="0"/>
                <a:ea typeface="MS PGothic" charset="0"/>
              </a:rPr>
              <a:t>fie </a:t>
            </a:r>
            <a:r>
              <a:rPr lang="en-US" dirty="0" err="1" smtClean="0">
                <a:latin typeface="Century Gothic" charset="0"/>
                <a:ea typeface="MS PGothic" charset="0"/>
              </a:rPr>
              <a:t>dispusi</a:t>
            </a:r>
            <a:r>
              <a:rPr lang="en-US" dirty="0" smtClean="0">
                <a:latin typeface="Century Gothic" charset="0"/>
                <a:ea typeface="MS PGothic" charset="0"/>
              </a:rPr>
              <a:t> </a:t>
            </a:r>
            <a:r>
              <a:rPr lang="en-US" dirty="0" err="1">
                <a:latin typeface="Century Gothic" charset="0"/>
                <a:ea typeface="MS PGothic" charset="0"/>
              </a:rPr>
              <a:t>sa</a:t>
            </a:r>
            <a:r>
              <a:rPr lang="en-US" dirty="0">
                <a:latin typeface="Century Gothic" charset="0"/>
                <a:ea typeface="MS PGothic" charset="0"/>
              </a:rPr>
              <a:t> </a:t>
            </a:r>
            <a:r>
              <a:rPr lang="en-US" dirty="0" err="1">
                <a:latin typeface="Century Gothic" charset="0"/>
                <a:ea typeface="MS PGothic" charset="0"/>
              </a:rPr>
              <a:t>vanda</a:t>
            </a:r>
            <a:r>
              <a:rPr lang="en-US" dirty="0">
                <a:latin typeface="Century Gothic" charset="0"/>
                <a:ea typeface="MS PGothic" charset="0"/>
              </a:rPr>
              <a:t> o parte din </a:t>
            </a:r>
            <a:r>
              <a:rPr lang="en-US" dirty="0" err="1">
                <a:latin typeface="Century Gothic" charset="0"/>
                <a:ea typeface="MS PGothic" charset="0"/>
              </a:rPr>
              <a:t>acţiuni</a:t>
            </a:r>
            <a:r>
              <a:rPr lang="en-US" dirty="0">
                <a:latin typeface="Century Gothic" charset="0"/>
                <a:ea typeface="MS PGothic" charset="0"/>
              </a:rPr>
              <a:t> </a:t>
            </a:r>
            <a:r>
              <a:rPr lang="en-US" dirty="0" err="1">
                <a:latin typeface="Century Gothic" charset="0"/>
                <a:ea typeface="MS PGothic" charset="0"/>
              </a:rPr>
              <a:t>sau</a:t>
            </a:r>
            <a:r>
              <a:rPr lang="en-US" dirty="0">
                <a:latin typeface="Century Gothic" charset="0"/>
                <a:ea typeface="MS PGothic" charset="0"/>
              </a:rPr>
              <a:t> </a:t>
            </a:r>
            <a:r>
              <a:rPr lang="en-US" dirty="0" err="1">
                <a:latin typeface="Century Gothic" charset="0"/>
                <a:ea typeface="MS PGothic" charset="0"/>
              </a:rPr>
              <a:t>sa</a:t>
            </a:r>
            <a:r>
              <a:rPr lang="en-US" dirty="0">
                <a:latin typeface="Century Gothic" charset="0"/>
                <a:ea typeface="MS PGothic" charset="0"/>
              </a:rPr>
              <a:t> </a:t>
            </a:r>
            <a:r>
              <a:rPr lang="en-US" dirty="0" err="1">
                <a:latin typeface="Century Gothic" charset="0"/>
                <a:ea typeface="MS PGothic" charset="0"/>
              </a:rPr>
              <a:t>acepte</a:t>
            </a:r>
            <a:r>
              <a:rPr lang="en-US" dirty="0">
                <a:latin typeface="Century Gothic" charset="0"/>
                <a:ea typeface="MS PGothic" charset="0"/>
              </a:rPr>
              <a:t> un </a:t>
            </a:r>
            <a:r>
              <a:rPr lang="en-US" dirty="0" err="1">
                <a:latin typeface="Century Gothic" charset="0"/>
                <a:ea typeface="MS PGothic" charset="0"/>
              </a:rPr>
              <a:t>partener</a:t>
            </a:r>
            <a:r>
              <a:rPr lang="en-US" dirty="0">
                <a:latin typeface="Century Gothic" charset="0"/>
                <a:ea typeface="MS PGothic" charset="0"/>
              </a:rPr>
              <a:t> in </a:t>
            </a:r>
            <a:r>
              <a:rPr lang="en-US" dirty="0" err="1">
                <a:latin typeface="Century Gothic" charset="0"/>
                <a:ea typeface="MS PGothic" charset="0"/>
              </a:rPr>
              <a:t>luarea</a:t>
            </a:r>
            <a:r>
              <a:rPr lang="en-US" dirty="0">
                <a:latin typeface="Century Gothic" charset="0"/>
                <a:ea typeface="MS PGothic" charset="0"/>
              </a:rPr>
              <a:t> </a:t>
            </a:r>
            <a:r>
              <a:rPr lang="en-US" dirty="0" err="1" smtClean="0">
                <a:latin typeface="Century Gothic" charset="0"/>
                <a:ea typeface="MS PGothic" charset="0"/>
              </a:rPr>
              <a:t>deciziilor</a:t>
            </a:r>
            <a:r>
              <a:rPr lang="en-US" dirty="0" smtClean="0">
                <a:latin typeface="Century Gothic" charset="0"/>
                <a:ea typeface="MS PGothic" charset="0"/>
              </a:rPr>
              <a:t> </a:t>
            </a:r>
            <a:r>
              <a:rPr lang="en-US" dirty="0" err="1" smtClean="0">
                <a:latin typeface="Century Gothic" charset="0"/>
                <a:ea typeface="MS PGothic" charset="0"/>
              </a:rPr>
              <a:t>strategice</a:t>
            </a:r>
            <a:r>
              <a:rPr lang="en-US" dirty="0" smtClean="0">
                <a:latin typeface="Century Gothic" charset="0"/>
                <a:ea typeface="MS PGothic" charset="0"/>
              </a:rPr>
              <a:t>.</a:t>
            </a:r>
            <a:endParaRPr lang="en-US" dirty="0">
              <a:latin typeface="Century Gothic" charset="0"/>
              <a:ea typeface="MS PGothic" charset="0"/>
            </a:endParaRPr>
          </a:p>
          <a:p>
            <a:endParaRPr lang="en-US" dirty="0">
              <a:latin typeface="Century Gothic" charset="0"/>
              <a:ea typeface="MS PGothic" charset="0"/>
            </a:endParaRP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E0CA4A-EB2A-904A-AE6F-E5D09F57989C}" type="slidenum">
              <a:rPr lang="en-US" sz="1400" b="0"/>
              <a:pPr eaLnBrk="1" hangingPunct="1"/>
              <a:t>8</a:t>
            </a:fld>
            <a:endParaRPr lang="en-US" sz="1400" b="0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715423" y="476250"/>
            <a:ext cx="2767208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90513" indent="-290513" algn="l">
              <a:lnSpc>
                <a:spcPct val="120000"/>
              </a:lnSpc>
            </a:pPr>
            <a:r>
              <a:rPr lang="en-US" sz="2200" b="1" dirty="0">
                <a:solidFill>
                  <a:srgbClr val="800000"/>
                </a:solidFill>
                <a:latin typeface="+mj-lt"/>
                <a:cs typeface="Calibri" pitchFamily="34" charset="0"/>
              </a:rPr>
              <a:t>Nu in </a:t>
            </a:r>
            <a:r>
              <a:rPr lang="en-US" sz="2200" b="1" dirty="0" err="1">
                <a:solidFill>
                  <a:srgbClr val="800000"/>
                </a:solidFill>
                <a:latin typeface="+mj-lt"/>
                <a:cs typeface="Calibri" pitchFamily="34" charset="0"/>
              </a:rPr>
              <a:t>ultimul</a:t>
            </a:r>
            <a:r>
              <a:rPr lang="en-US" sz="2200" b="1" dirty="0">
                <a:solidFill>
                  <a:srgbClr val="800000"/>
                </a:solidFill>
                <a:latin typeface="+mj-lt"/>
                <a:cs typeface="Calibri" pitchFamily="34" charset="0"/>
              </a:rPr>
              <a:t> rand…</a:t>
            </a: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40" y="2285953"/>
            <a:ext cx="5907443" cy="38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4133999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769CEFE-6FDB-4EAA-B87A-FA24DBA557F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288" y="1484313"/>
            <a:ext cx="2447925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sz="1600" b="1" i="0">
                <a:latin typeface="Century Gothic" pitchFamily="34" charset="0"/>
              </a:rPr>
              <a:t>Cresterea valorii companiei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987675" y="1484313"/>
            <a:ext cx="5976938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1400" i="0">
                <a:latin typeface="Century Gothic" pitchFamily="34" charset="0"/>
              </a:rPr>
              <a:t>Cooperare pentru dezvoltarea strategiei si concentrarea pe elementele cheie generatoare de valoare</a:t>
            </a:r>
          </a:p>
          <a:p>
            <a:pPr marL="342900" indent="-342900" algn="l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1400" i="0">
                <a:latin typeface="Century Gothic" pitchFamily="34" charset="0"/>
              </a:rPr>
              <a:t>Suport in expansiunea geografica si dezvoltarea companiei </a:t>
            </a:r>
          </a:p>
          <a:p>
            <a:pPr marL="342900" indent="-342900" algn="l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1400" i="0">
                <a:latin typeface="Century Gothic" pitchFamily="34" charset="0"/>
              </a:rPr>
              <a:t>Contributie in identificarea problemelor de management si in recrutare </a:t>
            </a:r>
          </a:p>
          <a:p>
            <a:pPr marL="342900" indent="-342900" algn="l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1400" i="0">
                <a:latin typeface="Century Gothic" pitchFamily="34" charset="0"/>
              </a:rPr>
              <a:t>Dezvoltarea guvernantei corporative</a:t>
            </a:r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396875" y="4795838"/>
            <a:ext cx="2519363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sz="1600" b="1" i="0">
                <a:latin typeface="Arial" charset="0"/>
              </a:rPr>
              <a:t>Cooperare corecta cu managementul si restul actionariilor </a:t>
            </a: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395288" y="3355975"/>
            <a:ext cx="2449512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sz="1600" b="1" i="0">
                <a:latin typeface="Century Gothic" pitchFamily="34" charset="0"/>
              </a:rPr>
              <a:t>Experienta bogata in corporate finance</a:t>
            </a:r>
          </a:p>
        </p:txBody>
      </p:sp>
      <p:sp>
        <p:nvSpPr>
          <p:cNvPr id="57" name="Zástupný symbol čísla snímky 5"/>
          <p:cNvSpPr txBox="1">
            <a:spLocks noGrp="1"/>
          </p:cNvSpPr>
          <p:nvPr/>
        </p:nvSpPr>
        <p:spPr bwMode="auto">
          <a:xfrm>
            <a:off x="8604250" y="6481763"/>
            <a:ext cx="504825" cy="331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C2BA2FD3-D96E-43AB-902D-58C783DA469D}" type="slidenum">
              <a:rPr lang="en-US" sz="1400" i="0">
                <a:latin typeface="+mn-lt"/>
              </a:rPr>
              <a:pPr algn="r" eaLnBrk="1" hangingPunct="1">
                <a:defRPr/>
              </a:pPr>
              <a:t>9</a:t>
            </a:fld>
            <a:endParaRPr lang="en-US" sz="1400" i="0" dirty="0">
              <a:latin typeface="+mn-lt"/>
            </a:endParaRPr>
          </a:p>
        </p:txBody>
      </p:sp>
      <p:sp>
        <p:nvSpPr>
          <p:cNvPr id="14345" name="Rectangle 3"/>
          <p:cNvSpPr>
            <a:spLocks noChangeArrowheads="1"/>
          </p:cNvSpPr>
          <p:nvPr/>
        </p:nvSpPr>
        <p:spPr bwMode="auto">
          <a:xfrm>
            <a:off x="2989263" y="4795838"/>
            <a:ext cx="5829300" cy="1081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1400" i="0" dirty="0" err="1">
                <a:latin typeface="Century Gothic" pitchFamily="34" charset="0"/>
              </a:rPr>
              <a:t>Drept</a:t>
            </a:r>
            <a:r>
              <a:rPr lang="en-US" sz="1400" i="0" dirty="0">
                <a:latin typeface="Century Gothic" pitchFamily="34" charset="0"/>
              </a:rPr>
              <a:t> de </a:t>
            </a:r>
            <a:r>
              <a:rPr lang="en-US" sz="1400" i="0" dirty="0" err="1">
                <a:latin typeface="Century Gothic" pitchFamily="34" charset="0"/>
              </a:rPr>
              <a:t>preferinta</a:t>
            </a:r>
            <a:r>
              <a:rPr lang="en-US" sz="1400" i="0" dirty="0">
                <a:latin typeface="Century Gothic" pitchFamily="34" charset="0"/>
              </a:rPr>
              <a:t>, </a:t>
            </a:r>
            <a:r>
              <a:rPr lang="en-US" sz="1400" i="0" dirty="0" err="1">
                <a:latin typeface="Century Gothic" pitchFamily="34" charset="0"/>
              </a:rPr>
              <a:t>participarea</a:t>
            </a:r>
            <a:r>
              <a:rPr lang="en-US" sz="1400" i="0" dirty="0">
                <a:latin typeface="Century Gothic" pitchFamily="34" charset="0"/>
              </a:rPr>
              <a:t> </a:t>
            </a:r>
            <a:r>
              <a:rPr lang="en-US" sz="1400" i="0" dirty="0" err="1">
                <a:latin typeface="Century Gothic" pitchFamily="34" charset="0"/>
              </a:rPr>
              <a:t>impreuna</a:t>
            </a:r>
            <a:r>
              <a:rPr lang="en-US" sz="1400" i="0" dirty="0">
                <a:latin typeface="Century Gothic" pitchFamily="34" charset="0"/>
              </a:rPr>
              <a:t> in </a:t>
            </a:r>
            <a:r>
              <a:rPr lang="en-US" sz="1400" i="0" dirty="0" err="1">
                <a:latin typeface="Century Gothic" pitchFamily="34" charset="0"/>
              </a:rPr>
              <a:t>tranzactii</a:t>
            </a:r>
            <a:r>
              <a:rPr lang="en-US" sz="1400" i="0" dirty="0">
                <a:latin typeface="Century Gothic" pitchFamily="34" charset="0"/>
              </a:rPr>
              <a:t> (tag along </a:t>
            </a:r>
            <a:r>
              <a:rPr lang="en-US" sz="1400" i="0" dirty="0" err="1">
                <a:latin typeface="Century Gothic" pitchFamily="34" charset="0"/>
              </a:rPr>
              <a:t>si</a:t>
            </a:r>
            <a:r>
              <a:rPr lang="en-US" sz="1400" i="0" dirty="0">
                <a:latin typeface="Century Gothic" pitchFamily="34" charset="0"/>
              </a:rPr>
              <a:t> drag along)</a:t>
            </a:r>
          </a:p>
          <a:p>
            <a:pPr marL="342900" indent="-342900" algn="l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1400" b="1" i="0" dirty="0">
                <a:latin typeface="Century Gothic" pitchFamily="34" charset="0"/>
              </a:rPr>
              <a:t> </a:t>
            </a:r>
            <a:r>
              <a:rPr lang="en-US" sz="1400" i="0" dirty="0">
                <a:latin typeface="Century Gothic" pitchFamily="34" charset="0"/>
              </a:rPr>
              <a:t>Program de </a:t>
            </a:r>
            <a:r>
              <a:rPr lang="en-US" sz="1400" i="0" dirty="0" err="1">
                <a:latin typeface="Century Gothic" pitchFamily="34" charset="0"/>
              </a:rPr>
              <a:t>stimulare</a:t>
            </a:r>
            <a:r>
              <a:rPr lang="en-US" sz="1400" i="0" dirty="0">
                <a:latin typeface="Century Gothic" pitchFamily="34" charset="0"/>
              </a:rPr>
              <a:t> </a:t>
            </a:r>
            <a:r>
              <a:rPr lang="en-US" sz="1400" i="0" dirty="0" err="1">
                <a:latin typeface="Century Gothic" pitchFamily="34" charset="0"/>
              </a:rPr>
              <a:t>pentru</a:t>
            </a:r>
            <a:r>
              <a:rPr lang="en-US" sz="1400" i="0" dirty="0">
                <a:latin typeface="Century Gothic" pitchFamily="34" charset="0"/>
              </a:rPr>
              <a:t> management</a:t>
            </a:r>
          </a:p>
        </p:txBody>
      </p:sp>
      <p:sp>
        <p:nvSpPr>
          <p:cNvPr id="14346" name="Rectangle 3"/>
          <p:cNvSpPr>
            <a:spLocks noChangeArrowheads="1"/>
          </p:cNvSpPr>
          <p:nvPr/>
        </p:nvSpPr>
        <p:spPr bwMode="auto">
          <a:xfrm>
            <a:off x="2987675" y="3355975"/>
            <a:ext cx="5976938" cy="151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1400" i="0" dirty="0" err="1">
                <a:latin typeface="Century Gothic" pitchFamily="34" charset="0"/>
              </a:rPr>
              <a:t>Infuzii</a:t>
            </a:r>
            <a:r>
              <a:rPr lang="en-US" sz="1400" i="0" dirty="0">
                <a:latin typeface="Century Gothic" pitchFamily="34" charset="0"/>
              </a:rPr>
              <a:t> de capital </a:t>
            </a:r>
            <a:r>
              <a:rPr lang="en-US" sz="1400" i="0" dirty="0" err="1">
                <a:latin typeface="Century Gothic" pitchFamily="34" charset="0"/>
              </a:rPr>
              <a:t>pentru</a:t>
            </a:r>
            <a:r>
              <a:rPr lang="en-US" sz="1400" i="0" dirty="0">
                <a:latin typeface="Century Gothic" pitchFamily="34" charset="0"/>
              </a:rPr>
              <a:t> </a:t>
            </a:r>
            <a:r>
              <a:rPr lang="en-US" sz="1400" i="0" dirty="0" err="1">
                <a:latin typeface="Century Gothic" pitchFamily="34" charset="0"/>
              </a:rPr>
              <a:t>finantarea</a:t>
            </a:r>
            <a:r>
              <a:rPr lang="en-US" sz="1400" i="0" dirty="0">
                <a:latin typeface="Century Gothic" pitchFamily="34" charset="0"/>
              </a:rPr>
              <a:t> </a:t>
            </a:r>
            <a:r>
              <a:rPr lang="en-US" sz="1400" i="0" dirty="0" err="1">
                <a:latin typeface="Century Gothic" pitchFamily="34" charset="0"/>
              </a:rPr>
              <a:t>expansiunii</a:t>
            </a:r>
            <a:endParaRPr lang="en-US" sz="1400" i="0" dirty="0">
              <a:latin typeface="Century Gothic" pitchFamily="34" charset="0"/>
            </a:endParaRPr>
          </a:p>
          <a:p>
            <a:pPr marL="342900" indent="-342900" algn="l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1400" i="0" dirty="0" err="1">
                <a:latin typeface="Century Gothic" pitchFamily="34" charset="0"/>
              </a:rPr>
              <a:t>Suport</a:t>
            </a:r>
            <a:r>
              <a:rPr lang="en-US" sz="1400" i="0" dirty="0">
                <a:latin typeface="Century Gothic" pitchFamily="34" charset="0"/>
              </a:rPr>
              <a:t> in </a:t>
            </a:r>
            <a:r>
              <a:rPr lang="en-US" sz="1400" i="0" dirty="0" err="1">
                <a:latin typeface="Century Gothic" pitchFamily="34" charset="0"/>
              </a:rPr>
              <a:t>identificarea</a:t>
            </a:r>
            <a:r>
              <a:rPr lang="en-US" sz="1400" i="0" dirty="0">
                <a:latin typeface="Century Gothic" pitchFamily="34" charset="0"/>
              </a:rPr>
              <a:t> </a:t>
            </a:r>
            <a:r>
              <a:rPr lang="en-US" sz="1400" i="0" dirty="0" err="1">
                <a:latin typeface="Century Gothic" pitchFamily="34" charset="0"/>
              </a:rPr>
              <a:t>si</a:t>
            </a:r>
            <a:r>
              <a:rPr lang="en-US" sz="1400" i="0" dirty="0">
                <a:latin typeface="Century Gothic" pitchFamily="34" charset="0"/>
              </a:rPr>
              <a:t> </a:t>
            </a:r>
            <a:r>
              <a:rPr lang="en-US" sz="1400" i="0" dirty="0" err="1">
                <a:latin typeface="Century Gothic" pitchFamily="34" charset="0"/>
              </a:rPr>
              <a:t>executarea</a:t>
            </a:r>
            <a:r>
              <a:rPr lang="en-US" sz="1400" i="0" dirty="0">
                <a:latin typeface="Century Gothic" pitchFamily="34" charset="0"/>
              </a:rPr>
              <a:t> </a:t>
            </a:r>
            <a:r>
              <a:rPr lang="en-US" sz="1400" i="0" dirty="0" err="1">
                <a:latin typeface="Century Gothic" pitchFamily="34" charset="0"/>
              </a:rPr>
              <a:t>achizitiilor</a:t>
            </a:r>
            <a:r>
              <a:rPr lang="en-US" sz="1400" i="0" dirty="0">
                <a:latin typeface="Century Gothic" pitchFamily="34" charset="0"/>
              </a:rPr>
              <a:t> de </a:t>
            </a:r>
            <a:r>
              <a:rPr lang="en-US" sz="1400" i="0" dirty="0" err="1">
                <a:latin typeface="Century Gothic" pitchFamily="34" charset="0"/>
              </a:rPr>
              <a:t>companii</a:t>
            </a:r>
            <a:endParaRPr lang="en-US" sz="1400" i="0" dirty="0">
              <a:latin typeface="Century Gothic" pitchFamily="34" charset="0"/>
            </a:endParaRPr>
          </a:p>
          <a:p>
            <a:pPr marL="342900" indent="-342900" algn="l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1400" i="0" dirty="0" err="1">
                <a:latin typeface="Century Gothic" pitchFamily="34" charset="0"/>
              </a:rPr>
              <a:t>Concentrare</a:t>
            </a:r>
            <a:r>
              <a:rPr lang="en-US" sz="1400" i="0" dirty="0">
                <a:latin typeface="Century Gothic" pitchFamily="34" charset="0"/>
              </a:rPr>
              <a:t> </a:t>
            </a:r>
            <a:r>
              <a:rPr lang="en-US" sz="1400" i="0" dirty="0" err="1">
                <a:latin typeface="Century Gothic" pitchFamily="34" charset="0"/>
              </a:rPr>
              <a:t>pe</a:t>
            </a:r>
            <a:r>
              <a:rPr lang="en-US" sz="1400" i="0" dirty="0">
                <a:latin typeface="Century Gothic" pitchFamily="34" charset="0"/>
              </a:rPr>
              <a:t> un management </a:t>
            </a:r>
            <a:r>
              <a:rPr lang="en-US" sz="1400" i="0" dirty="0" err="1">
                <a:latin typeface="Century Gothic" pitchFamily="34" charset="0"/>
              </a:rPr>
              <a:t>financiar</a:t>
            </a:r>
            <a:r>
              <a:rPr lang="en-US" sz="1400" i="0" dirty="0">
                <a:latin typeface="Century Gothic" pitchFamily="34" charset="0"/>
              </a:rPr>
              <a:t> robust </a:t>
            </a:r>
          </a:p>
          <a:p>
            <a:pPr marL="342900" indent="-342900" algn="l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1400" i="0" dirty="0" err="1">
                <a:latin typeface="Century Gothic" pitchFamily="34" charset="0"/>
              </a:rPr>
              <a:t>Pregatirea</a:t>
            </a:r>
            <a:r>
              <a:rPr lang="en-US" sz="1400" i="0" dirty="0">
                <a:latin typeface="Century Gothic" pitchFamily="34" charset="0"/>
              </a:rPr>
              <a:t> </a:t>
            </a:r>
            <a:r>
              <a:rPr lang="en-US" sz="1400" i="0" dirty="0" err="1">
                <a:latin typeface="Century Gothic" pitchFamily="34" charset="0"/>
              </a:rPr>
              <a:t>pentru</a:t>
            </a:r>
            <a:r>
              <a:rPr lang="en-US" sz="1400" i="0" dirty="0">
                <a:latin typeface="Century Gothic" pitchFamily="34" charset="0"/>
              </a:rPr>
              <a:t> </a:t>
            </a:r>
            <a:r>
              <a:rPr lang="en-US" sz="1400" i="0" dirty="0" err="1">
                <a:latin typeface="Century Gothic" pitchFamily="34" charset="0"/>
              </a:rPr>
              <a:t>listare</a:t>
            </a:r>
            <a:r>
              <a:rPr lang="en-US" sz="1400" i="0" dirty="0">
                <a:latin typeface="Century Gothic" pitchFamily="34" charset="0"/>
              </a:rPr>
              <a:t> </a:t>
            </a:r>
            <a:r>
              <a:rPr lang="en-US" sz="1400" i="0" dirty="0" err="1">
                <a:latin typeface="Century Gothic" pitchFamily="34" charset="0"/>
              </a:rPr>
              <a:t>sau</a:t>
            </a:r>
            <a:r>
              <a:rPr lang="en-US" sz="1400" i="0" dirty="0">
                <a:latin typeface="Century Gothic" pitchFamily="34" charset="0"/>
              </a:rPr>
              <a:t> </a:t>
            </a:r>
            <a:r>
              <a:rPr lang="en-US" sz="1400" i="0" dirty="0" err="1">
                <a:latin typeface="Century Gothic" pitchFamily="34" charset="0"/>
              </a:rPr>
              <a:t>vanzarea</a:t>
            </a:r>
            <a:r>
              <a:rPr lang="en-US" sz="1400" i="0" dirty="0">
                <a:latin typeface="Century Gothic" pitchFamily="34" charset="0"/>
              </a:rPr>
              <a:t> </a:t>
            </a:r>
            <a:r>
              <a:rPr lang="en-US" sz="1400" i="0" dirty="0" err="1">
                <a:latin typeface="Century Gothic" pitchFamily="34" charset="0"/>
              </a:rPr>
              <a:t>catre</a:t>
            </a:r>
            <a:r>
              <a:rPr lang="en-US" sz="1400" i="0" dirty="0">
                <a:latin typeface="Century Gothic" pitchFamily="34" charset="0"/>
              </a:rPr>
              <a:t> un </a:t>
            </a:r>
            <a:r>
              <a:rPr lang="en-US" sz="1400" i="0" dirty="0" err="1">
                <a:latin typeface="Century Gothic" pitchFamily="34" charset="0"/>
              </a:rPr>
              <a:t>investitor</a:t>
            </a:r>
            <a:r>
              <a:rPr lang="en-US" sz="1400" i="0" dirty="0">
                <a:latin typeface="Century Gothic" pitchFamily="34" charset="0"/>
              </a:rPr>
              <a:t> strategic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457944" y="309766"/>
            <a:ext cx="6372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90513" indent="-290513" algn="l">
              <a:lnSpc>
                <a:spcPct val="120000"/>
              </a:lnSpc>
            </a:pPr>
            <a:r>
              <a:rPr lang="en-US" sz="2200" b="1" dirty="0" err="1">
                <a:solidFill>
                  <a:srgbClr val="800000"/>
                </a:solidFill>
                <a:latin typeface="+mj-lt"/>
                <a:cs typeface="Calibri" pitchFamily="34" charset="0"/>
              </a:rPr>
              <a:t>Ce</a:t>
            </a:r>
            <a:r>
              <a:rPr lang="en-US" sz="2200" b="1" dirty="0">
                <a:solidFill>
                  <a:srgbClr val="800000"/>
                </a:solidFill>
                <a:latin typeface="+mj-lt"/>
                <a:cs typeface="Calibri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latin typeface="+mj-lt"/>
                <a:cs typeface="Calibri" pitchFamily="34" charset="0"/>
              </a:rPr>
              <a:t>poate</a:t>
            </a:r>
            <a:r>
              <a:rPr lang="en-US" sz="2200" b="1" dirty="0">
                <a:solidFill>
                  <a:srgbClr val="800000"/>
                </a:solidFill>
                <a:latin typeface="+mj-lt"/>
                <a:cs typeface="Calibri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latin typeface="+mj-lt"/>
                <a:cs typeface="Calibri" pitchFamily="34" charset="0"/>
              </a:rPr>
              <a:t>aduce</a:t>
            </a:r>
            <a:r>
              <a:rPr lang="en-US" sz="2200" b="1" dirty="0">
                <a:solidFill>
                  <a:srgbClr val="800000"/>
                </a:solidFill>
                <a:latin typeface="+mj-lt"/>
                <a:cs typeface="Calibri" pitchFamily="34" charset="0"/>
              </a:rPr>
              <a:t> un fond de </a:t>
            </a:r>
            <a:r>
              <a:rPr lang="en-US" sz="2200" b="1" dirty="0" smtClean="0">
                <a:solidFill>
                  <a:srgbClr val="800000"/>
                </a:solidFill>
                <a:latin typeface="+mj-lt"/>
                <a:cs typeface="Calibri" pitchFamily="34" charset="0"/>
              </a:rPr>
              <a:t>PE?</a:t>
            </a:r>
            <a:endParaRPr lang="en-US" sz="2200" b="1" dirty="0">
              <a:solidFill>
                <a:srgbClr val="800000"/>
              </a:solidFill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28110</TotalTime>
  <Words>411</Words>
  <Application>Microsoft Office PowerPoint</Application>
  <PresentationFormat>On-screen Show (4:3)</PresentationFormat>
  <Paragraphs>124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Photo Editor Photo</vt:lpstr>
      <vt:lpstr>Slide 1</vt:lpstr>
      <vt:lpstr>Slide 2</vt:lpstr>
      <vt:lpstr>Fondurile Enterprise Investors in CEE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 Enterprise Fund IV, L.P.</dc:title>
  <dc:creator>Stephen J. Myott</dc:creator>
  <cp:lastModifiedBy>Public</cp:lastModifiedBy>
  <cp:revision>1116</cp:revision>
  <cp:lastPrinted>2002-06-12T08:56:40Z</cp:lastPrinted>
  <dcterms:created xsi:type="dcterms:W3CDTF">2000-01-16T23:12:25Z</dcterms:created>
  <dcterms:modified xsi:type="dcterms:W3CDTF">2014-10-22T09:19:37Z</dcterms:modified>
</cp:coreProperties>
</file>