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70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268813890819219E-2"/>
          <c:y val="5.2932517567519564E-2"/>
          <c:w val="0.91880288532590415"/>
          <c:h val="0.745458831366112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grafic1_2_7!$S$1</c:f>
              <c:strCache>
                <c:ptCount val="1"/>
                <c:pt idx="0">
                  <c:v>Datorii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multiLvlStrRef>
              <c:f>grafic1_2_7!$Q$2:$R$31</c:f>
              <c:multiLvlStrCache>
                <c:ptCount val="30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2010</c:v>
                  </c:pt>
                  <c:pt idx="4">
                    <c:v>2011</c:v>
                  </c:pt>
                  <c:pt idx="5">
                    <c:v>2012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  <c:pt idx="12">
                    <c:v>2010</c:v>
                  </c:pt>
                  <c:pt idx="13">
                    <c:v>2011</c:v>
                  </c:pt>
                  <c:pt idx="14">
                    <c:v>2012</c:v>
                  </c:pt>
                  <c:pt idx="15">
                    <c:v>2010</c:v>
                  </c:pt>
                  <c:pt idx="16">
                    <c:v>2011</c:v>
                  </c:pt>
                  <c:pt idx="17">
                    <c:v>2012</c:v>
                  </c:pt>
                  <c:pt idx="18">
                    <c:v>2010</c:v>
                  </c:pt>
                  <c:pt idx="19">
                    <c:v>2011</c:v>
                  </c:pt>
                  <c:pt idx="20">
                    <c:v>2012</c:v>
                  </c:pt>
                  <c:pt idx="21">
                    <c:v>2010</c:v>
                  </c:pt>
                  <c:pt idx="22">
                    <c:v>2011</c:v>
                  </c:pt>
                  <c:pt idx="23">
                    <c:v>2012</c:v>
                  </c:pt>
                  <c:pt idx="24">
                    <c:v>2010</c:v>
                  </c:pt>
                  <c:pt idx="25">
                    <c:v>2011</c:v>
                  </c:pt>
                  <c:pt idx="26">
                    <c:v>2012</c:v>
                  </c:pt>
                  <c:pt idx="27">
                    <c:v>2010</c:v>
                  </c:pt>
                  <c:pt idx="28">
                    <c:v>2011</c:v>
                  </c:pt>
                  <c:pt idx="29">
                    <c:v>2012</c:v>
                  </c:pt>
                </c:lvl>
                <c:lvl>
                  <c:pt idx="0">
                    <c:v>AT</c:v>
                  </c:pt>
                  <c:pt idx="3">
                    <c:v>BE</c:v>
                  </c:pt>
                  <c:pt idx="6">
                    <c:v>CZ</c:v>
                  </c:pt>
                  <c:pt idx="9">
                    <c:v>DE</c:v>
                  </c:pt>
                  <c:pt idx="12">
                    <c:v>ES</c:v>
                  </c:pt>
                  <c:pt idx="15">
                    <c:v>FR</c:v>
                  </c:pt>
                  <c:pt idx="18">
                    <c:v>IT</c:v>
                  </c:pt>
                  <c:pt idx="21">
                    <c:v>PL</c:v>
                  </c:pt>
                  <c:pt idx="24">
                    <c:v>PT</c:v>
                  </c:pt>
                  <c:pt idx="27">
                    <c:v>RO</c:v>
                  </c:pt>
                </c:lvl>
              </c:multiLvlStrCache>
            </c:multiLvlStrRef>
          </c:cat>
          <c:val>
            <c:numRef>
              <c:f>grafic1_2_7!$S$2:$S$31</c:f>
              <c:numCache>
                <c:formatCode>_(* #,##0.00_);_(* \(#,##0.00\);_(* "-"??_);_(@_)</c:formatCode>
                <c:ptCount val="30"/>
                <c:pt idx="0">
                  <c:v>71.44</c:v>
                </c:pt>
                <c:pt idx="1">
                  <c:v>69.040000000000006</c:v>
                </c:pt>
                <c:pt idx="2">
                  <c:v>67.39</c:v>
                </c:pt>
                <c:pt idx="3">
                  <c:v>56.4</c:v>
                </c:pt>
                <c:pt idx="4">
                  <c:v>55.62</c:v>
                </c:pt>
                <c:pt idx="5">
                  <c:v>54.77</c:v>
                </c:pt>
                <c:pt idx="6">
                  <c:v>53.5</c:v>
                </c:pt>
                <c:pt idx="7">
                  <c:v>54.6</c:v>
                </c:pt>
                <c:pt idx="8">
                  <c:v>54.1</c:v>
                </c:pt>
                <c:pt idx="9">
                  <c:v>67.56</c:v>
                </c:pt>
                <c:pt idx="10">
                  <c:v>67.680000000000007</c:v>
                </c:pt>
                <c:pt idx="11">
                  <c:v>68.09</c:v>
                </c:pt>
                <c:pt idx="12">
                  <c:v>61.45</c:v>
                </c:pt>
                <c:pt idx="13">
                  <c:v>61.77</c:v>
                </c:pt>
                <c:pt idx="14">
                  <c:v>59.17</c:v>
                </c:pt>
                <c:pt idx="15">
                  <c:v>67.22</c:v>
                </c:pt>
                <c:pt idx="16">
                  <c:v>68.53</c:v>
                </c:pt>
                <c:pt idx="17">
                  <c:v>68.25</c:v>
                </c:pt>
                <c:pt idx="18">
                  <c:v>68.78</c:v>
                </c:pt>
                <c:pt idx="19">
                  <c:v>69.599999999999994</c:v>
                </c:pt>
                <c:pt idx="20">
                  <c:v>69.02</c:v>
                </c:pt>
                <c:pt idx="21">
                  <c:v>48.24</c:v>
                </c:pt>
                <c:pt idx="22">
                  <c:v>49.37</c:v>
                </c:pt>
                <c:pt idx="23">
                  <c:v>48.74</c:v>
                </c:pt>
                <c:pt idx="24">
                  <c:v>65.97</c:v>
                </c:pt>
                <c:pt idx="25">
                  <c:v>67.510000000000005</c:v>
                </c:pt>
                <c:pt idx="26">
                  <c:v>70.27</c:v>
                </c:pt>
                <c:pt idx="27">
                  <c:v>68.96274095590384</c:v>
                </c:pt>
                <c:pt idx="28">
                  <c:v>72.18451425961274</c:v>
                </c:pt>
                <c:pt idx="29">
                  <c:v>72.54932706105231</c:v>
                </c:pt>
              </c:numCache>
            </c:numRef>
          </c:val>
        </c:ser>
        <c:ser>
          <c:idx val="1"/>
          <c:order val="1"/>
          <c:tx>
            <c:strRef>
              <c:f>grafic1_2_7!$T$1</c:f>
              <c:strCache>
                <c:ptCount val="1"/>
                <c:pt idx="0">
                  <c:v>Capitaluri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multiLvlStrRef>
              <c:f>grafic1_2_7!$Q$2:$R$31</c:f>
              <c:multiLvlStrCache>
                <c:ptCount val="30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2010</c:v>
                  </c:pt>
                  <c:pt idx="4">
                    <c:v>2011</c:v>
                  </c:pt>
                  <c:pt idx="5">
                    <c:v>2012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2010</c:v>
                  </c:pt>
                  <c:pt idx="10">
                    <c:v>2011</c:v>
                  </c:pt>
                  <c:pt idx="11">
                    <c:v>2012</c:v>
                  </c:pt>
                  <c:pt idx="12">
                    <c:v>2010</c:v>
                  </c:pt>
                  <c:pt idx="13">
                    <c:v>2011</c:v>
                  </c:pt>
                  <c:pt idx="14">
                    <c:v>2012</c:v>
                  </c:pt>
                  <c:pt idx="15">
                    <c:v>2010</c:v>
                  </c:pt>
                  <c:pt idx="16">
                    <c:v>2011</c:v>
                  </c:pt>
                  <c:pt idx="17">
                    <c:v>2012</c:v>
                  </c:pt>
                  <c:pt idx="18">
                    <c:v>2010</c:v>
                  </c:pt>
                  <c:pt idx="19">
                    <c:v>2011</c:v>
                  </c:pt>
                  <c:pt idx="20">
                    <c:v>2012</c:v>
                  </c:pt>
                  <c:pt idx="21">
                    <c:v>2010</c:v>
                  </c:pt>
                  <c:pt idx="22">
                    <c:v>2011</c:v>
                  </c:pt>
                  <c:pt idx="23">
                    <c:v>2012</c:v>
                  </c:pt>
                  <c:pt idx="24">
                    <c:v>2010</c:v>
                  </c:pt>
                  <c:pt idx="25">
                    <c:v>2011</c:v>
                  </c:pt>
                  <c:pt idx="26">
                    <c:v>2012</c:v>
                  </c:pt>
                  <c:pt idx="27">
                    <c:v>2010</c:v>
                  </c:pt>
                  <c:pt idx="28">
                    <c:v>2011</c:v>
                  </c:pt>
                  <c:pt idx="29">
                    <c:v>2012</c:v>
                  </c:pt>
                </c:lvl>
                <c:lvl>
                  <c:pt idx="0">
                    <c:v>AT</c:v>
                  </c:pt>
                  <c:pt idx="3">
                    <c:v>BE</c:v>
                  </c:pt>
                  <c:pt idx="6">
                    <c:v>CZ</c:v>
                  </c:pt>
                  <c:pt idx="9">
                    <c:v>DE</c:v>
                  </c:pt>
                  <c:pt idx="12">
                    <c:v>ES</c:v>
                  </c:pt>
                  <c:pt idx="15">
                    <c:v>FR</c:v>
                  </c:pt>
                  <c:pt idx="18">
                    <c:v>IT</c:v>
                  </c:pt>
                  <c:pt idx="21">
                    <c:v>PL</c:v>
                  </c:pt>
                  <c:pt idx="24">
                    <c:v>PT</c:v>
                  </c:pt>
                  <c:pt idx="27">
                    <c:v>RO</c:v>
                  </c:pt>
                </c:lvl>
              </c:multiLvlStrCache>
            </c:multiLvlStrRef>
          </c:cat>
          <c:val>
            <c:numRef>
              <c:f>grafic1_2_7!$T$2:$T$31</c:f>
              <c:numCache>
                <c:formatCode>_(* #,##0.00_);_(* \(#,##0.00\);_(* "-"??_);_(@_)</c:formatCode>
                <c:ptCount val="30"/>
                <c:pt idx="0">
                  <c:v>28.56</c:v>
                </c:pt>
                <c:pt idx="1">
                  <c:v>30.96</c:v>
                </c:pt>
                <c:pt idx="2">
                  <c:v>32.61</c:v>
                </c:pt>
                <c:pt idx="3">
                  <c:v>43.6</c:v>
                </c:pt>
                <c:pt idx="4">
                  <c:v>44.38</c:v>
                </c:pt>
                <c:pt idx="5">
                  <c:v>45.23</c:v>
                </c:pt>
                <c:pt idx="6">
                  <c:v>46.5</c:v>
                </c:pt>
                <c:pt idx="7">
                  <c:v>45.4</c:v>
                </c:pt>
                <c:pt idx="8">
                  <c:v>45.9</c:v>
                </c:pt>
                <c:pt idx="9">
                  <c:v>32.44</c:v>
                </c:pt>
                <c:pt idx="10">
                  <c:v>32.32</c:v>
                </c:pt>
                <c:pt idx="11">
                  <c:v>31.91</c:v>
                </c:pt>
                <c:pt idx="12">
                  <c:v>38.549999999999997</c:v>
                </c:pt>
                <c:pt idx="13">
                  <c:v>38.229999999999997</c:v>
                </c:pt>
                <c:pt idx="14">
                  <c:v>40.83</c:v>
                </c:pt>
                <c:pt idx="15">
                  <c:v>32.78</c:v>
                </c:pt>
                <c:pt idx="16">
                  <c:v>31.47</c:v>
                </c:pt>
                <c:pt idx="17">
                  <c:v>31.75</c:v>
                </c:pt>
                <c:pt idx="18">
                  <c:v>31.22</c:v>
                </c:pt>
                <c:pt idx="19">
                  <c:v>30.4</c:v>
                </c:pt>
                <c:pt idx="20">
                  <c:v>30.98</c:v>
                </c:pt>
                <c:pt idx="21">
                  <c:v>51.76</c:v>
                </c:pt>
                <c:pt idx="22">
                  <c:v>50.63</c:v>
                </c:pt>
                <c:pt idx="23">
                  <c:v>51.26</c:v>
                </c:pt>
                <c:pt idx="24">
                  <c:v>34.03</c:v>
                </c:pt>
                <c:pt idx="25">
                  <c:v>32.49</c:v>
                </c:pt>
                <c:pt idx="26">
                  <c:v>29.73</c:v>
                </c:pt>
                <c:pt idx="27">
                  <c:v>31.03725904409615</c:v>
                </c:pt>
                <c:pt idx="28">
                  <c:v>27.815485740387263</c:v>
                </c:pt>
                <c:pt idx="29">
                  <c:v>27.450672938947708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901376"/>
        <c:axId val="138902912"/>
      </c:barChart>
      <c:catAx>
        <c:axId val="138901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38902912"/>
        <c:crosses val="autoZero"/>
        <c:auto val="1"/>
        <c:lblAlgn val="ctr"/>
        <c:lblOffset val="100"/>
        <c:noMultiLvlLbl val="0"/>
      </c:catAx>
      <c:valAx>
        <c:axId val="13890291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procente</a:t>
                </a:r>
              </a:p>
            </c:rich>
          </c:tx>
          <c:layout>
            <c:manualLayout>
              <c:xMode val="edge"/>
              <c:yMode val="edge"/>
              <c:x val="6.4334026155340965E-2"/>
              <c:y val="7.0470744480871893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38901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9425623303974872"/>
          <c:y val="0.93744260841765881"/>
          <c:w val="0.2114875339205026"/>
          <c:h val="6.2332465856668164E-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BE5E6E-4C7D-4398-AF08-9A22119903DA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312377-6488-409C-BED2-204EED0FFEF7}">
      <dgm:prSet phldrT="[Text]" custT="1"/>
      <dgm:spPr/>
      <dgm:t>
        <a:bodyPr/>
        <a:lstStyle/>
        <a:p>
          <a:r>
            <a:rPr lang="ro-RO" sz="2000" dirty="0" smtClean="0">
              <a:latin typeface="Arial" pitchFamily="34" charset="0"/>
              <a:cs typeface="Arial" pitchFamily="34" charset="0"/>
            </a:rPr>
            <a:t>O forță de muncă ieftină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74BDC1AE-874E-4E17-BB4F-3CCA24BC25A8}" type="parTrans" cxnId="{4EF45BB1-57B6-469E-913C-198D7D810EAB}">
      <dgm:prSet/>
      <dgm:spPr/>
      <dgm:t>
        <a:bodyPr/>
        <a:lstStyle/>
        <a:p>
          <a:endParaRPr lang="en-US"/>
        </a:p>
      </dgm:t>
    </dgm:pt>
    <dgm:pt modelId="{A0326AE8-28B2-47E5-9C85-FE1F404B4089}" type="sibTrans" cxnId="{4EF45BB1-57B6-469E-913C-198D7D810EAB}">
      <dgm:prSet/>
      <dgm:spPr/>
      <dgm:t>
        <a:bodyPr/>
        <a:lstStyle/>
        <a:p>
          <a:endParaRPr lang="en-US"/>
        </a:p>
      </dgm:t>
    </dgm:pt>
    <dgm:pt modelId="{731E19A1-665B-4381-80C8-70D7B05E67FE}">
      <dgm:prSet phldrT="[Text]" custT="1"/>
      <dgm:spPr/>
      <dgm:t>
        <a:bodyPr/>
        <a:lstStyle/>
        <a:p>
          <a:r>
            <a:rPr lang="ro-RO" sz="2000" dirty="0" smtClean="0">
              <a:latin typeface="Arial" pitchFamily="34" charset="0"/>
              <a:cs typeface="Arial" pitchFamily="34" charset="0"/>
            </a:rPr>
            <a:t>O poziționare geografică între Est și Vest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53187721-D78E-4DDF-A103-005E8F069FBE}" type="parTrans" cxnId="{6FD938D4-BC98-442C-B629-5DECC536C14B}">
      <dgm:prSet/>
      <dgm:spPr/>
      <dgm:t>
        <a:bodyPr/>
        <a:lstStyle/>
        <a:p>
          <a:endParaRPr lang="en-US"/>
        </a:p>
      </dgm:t>
    </dgm:pt>
    <dgm:pt modelId="{7F1E1800-217E-483E-86D4-1BC5653D6015}" type="sibTrans" cxnId="{6FD938D4-BC98-442C-B629-5DECC536C14B}">
      <dgm:prSet/>
      <dgm:spPr/>
      <dgm:t>
        <a:bodyPr/>
        <a:lstStyle/>
        <a:p>
          <a:endParaRPr lang="en-US"/>
        </a:p>
      </dgm:t>
    </dgm:pt>
    <dgm:pt modelId="{9225891A-3A58-404A-9BA1-9F7B8BF6C89A}">
      <dgm:prSet phldrT="[Text]" custT="1"/>
      <dgm:spPr/>
      <dgm:t>
        <a:bodyPr/>
        <a:lstStyle/>
        <a:p>
          <a:r>
            <a:rPr lang="ro-RO" sz="2000" dirty="0" smtClean="0">
              <a:latin typeface="Arial" pitchFamily="34" charset="0"/>
              <a:cs typeface="Arial" pitchFamily="34" charset="0"/>
            </a:rPr>
            <a:t>O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f</a:t>
          </a:r>
          <a:r>
            <a:rPr lang="ro-RO" sz="2000" dirty="0" err="1" smtClean="0">
              <a:latin typeface="Arial" pitchFamily="34" charset="0"/>
              <a:cs typeface="Arial" pitchFamily="34" charset="0"/>
            </a:rPr>
            <a:t>iscalitate</a:t>
          </a:r>
          <a:r>
            <a:rPr lang="ro-RO" sz="2000" dirty="0" smtClean="0">
              <a:latin typeface="Arial" pitchFamily="34" charset="0"/>
              <a:cs typeface="Arial" pitchFamily="34" charset="0"/>
            </a:rPr>
            <a:t> rezonabilă (în context european)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BAE5C1EB-1523-4CF2-B773-634FC1543E95}" type="parTrans" cxnId="{44F9AD50-7DC1-4BDE-8C90-0BC76FF83D02}">
      <dgm:prSet/>
      <dgm:spPr/>
      <dgm:t>
        <a:bodyPr/>
        <a:lstStyle/>
        <a:p>
          <a:endParaRPr lang="en-US"/>
        </a:p>
      </dgm:t>
    </dgm:pt>
    <dgm:pt modelId="{BCED4B7B-0643-468C-A46B-11852E748D41}" type="sibTrans" cxnId="{44F9AD50-7DC1-4BDE-8C90-0BC76FF83D02}">
      <dgm:prSet/>
      <dgm:spPr/>
      <dgm:t>
        <a:bodyPr/>
        <a:lstStyle/>
        <a:p>
          <a:endParaRPr lang="en-US"/>
        </a:p>
      </dgm:t>
    </dgm:pt>
    <dgm:pt modelId="{1977BD96-1C69-4002-B4A1-E77C97DBDC1C}" type="pres">
      <dgm:prSet presAssocID="{96BE5E6E-4C7D-4398-AF08-9A22119903D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D301B08-2927-48B0-9CC4-1DCDD5F27C0F}" type="pres">
      <dgm:prSet presAssocID="{96BE5E6E-4C7D-4398-AF08-9A22119903DA}" presName="Name1" presStyleCnt="0"/>
      <dgm:spPr/>
    </dgm:pt>
    <dgm:pt modelId="{8B78921F-82F7-4B00-838E-03ACA45DD108}" type="pres">
      <dgm:prSet presAssocID="{96BE5E6E-4C7D-4398-AF08-9A22119903DA}" presName="cycle" presStyleCnt="0"/>
      <dgm:spPr/>
    </dgm:pt>
    <dgm:pt modelId="{D9170AD8-74F1-4903-96B7-7A31EB101935}" type="pres">
      <dgm:prSet presAssocID="{96BE5E6E-4C7D-4398-AF08-9A22119903DA}" presName="srcNode" presStyleLbl="node1" presStyleIdx="0" presStyleCnt="3"/>
      <dgm:spPr/>
    </dgm:pt>
    <dgm:pt modelId="{D72131CD-109C-4493-BF86-E6ABE2806C2F}" type="pres">
      <dgm:prSet presAssocID="{96BE5E6E-4C7D-4398-AF08-9A22119903DA}" presName="conn" presStyleLbl="parChTrans1D2" presStyleIdx="0" presStyleCnt="1"/>
      <dgm:spPr/>
      <dgm:t>
        <a:bodyPr/>
        <a:lstStyle/>
        <a:p>
          <a:endParaRPr lang="en-US"/>
        </a:p>
      </dgm:t>
    </dgm:pt>
    <dgm:pt modelId="{BE678211-6D41-4A6C-982A-D9B9E7E9F291}" type="pres">
      <dgm:prSet presAssocID="{96BE5E6E-4C7D-4398-AF08-9A22119903DA}" presName="extraNode" presStyleLbl="node1" presStyleIdx="0" presStyleCnt="3"/>
      <dgm:spPr/>
    </dgm:pt>
    <dgm:pt modelId="{CA831AD3-A457-466D-8FB0-B400649F7F15}" type="pres">
      <dgm:prSet presAssocID="{96BE5E6E-4C7D-4398-AF08-9A22119903DA}" presName="dstNode" presStyleLbl="node1" presStyleIdx="0" presStyleCnt="3"/>
      <dgm:spPr/>
    </dgm:pt>
    <dgm:pt modelId="{6669BE06-CBC8-468B-8C1D-D4FFA0D82595}" type="pres">
      <dgm:prSet presAssocID="{93312377-6488-409C-BED2-204EED0FFEF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D52A8-D3CE-4570-AE1F-A76308F12C59}" type="pres">
      <dgm:prSet presAssocID="{93312377-6488-409C-BED2-204EED0FFEF7}" presName="accent_1" presStyleCnt="0"/>
      <dgm:spPr/>
    </dgm:pt>
    <dgm:pt modelId="{25CE7147-B40E-44AA-88F1-814BE0D62962}" type="pres">
      <dgm:prSet presAssocID="{93312377-6488-409C-BED2-204EED0FFEF7}" presName="accentRepeatNode" presStyleLbl="solidFgAcc1" presStyleIdx="0" presStyleCnt="3"/>
      <dgm:spPr/>
    </dgm:pt>
    <dgm:pt modelId="{EEB184C4-0C56-4371-B544-23600525A63F}" type="pres">
      <dgm:prSet presAssocID="{731E19A1-665B-4381-80C8-70D7B05E67F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80323-D457-46F2-98CD-951768404D67}" type="pres">
      <dgm:prSet presAssocID="{731E19A1-665B-4381-80C8-70D7B05E67FE}" presName="accent_2" presStyleCnt="0"/>
      <dgm:spPr/>
    </dgm:pt>
    <dgm:pt modelId="{ABAF65DE-EF2A-40DE-8D99-3EDC4ECDC14A}" type="pres">
      <dgm:prSet presAssocID="{731E19A1-665B-4381-80C8-70D7B05E67FE}" presName="accentRepeatNode" presStyleLbl="solidFgAcc1" presStyleIdx="1" presStyleCnt="3"/>
      <dgm:spPr/>
    </dgm:pt>
    <dgm:pt modelId="{411944F1-E9AA-4055-B741-109A95639F39}" type="pres">
      <dgm:prSet presAssocID="{9225891A-3A58-404A-9BA1-9F7B8BF6C89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A6BEE-09FF-450F-B12A-AD790059E6C7}" type="pres">
      <dgm:prSet presAssocID="{9225891A-3A58-404A-9BA1-9F7B8BF6C89A}" presName="accent_3" presStyleCnt="0"/>
      <dgm:spPr/>
    </dgm:pt>
    <dgm:pt modelId="{91F08FCB-80BE-486B-BA6E-B1C3292B686F}" type="pres">
      <dgm:prSet presAssocID="{9225891A-3A58-404A-9BA1-9F7B8BF6C89A}" presName="accentRepeatNode" presStyleLbl="solidFgAcc1" presStyleIdx="2" presStyleCnt="3"/>
      <dgm:spPr/>
    </dgm:pt>
  </dgm:ptLst>
  <dgm:cxnLst>
    <dgm:cxn modelId="{4EF45BB1-57B6-469E-913C-198D7D810EAB}" srcId="{96BE5E6E-4C7D-4398-AF08-9A22119903DA}" destId="{93312377-6488-409C-BED2-204EED0FFEF7}" srcOrd="0" destOrd="0" parTransId="{74BDC1AE-874E-4E17-BB4F-3CCA24BC25A8}" sibTransId="{A0326AE8-28B2-47E5-9C85-FE1F404B4089}"/>
    <dgm:cxn modelId="{44F9AD50-7DC1-4BDE-8C90-0BC76FF83D02}" srcId="{96BE5E6E-4C7D-4398-AF08-9A22119903DA}" destId="{9225891A-3A58-404A-9BA1-9F7B8BF6C89A}" srcOrd="2" destOrd="0" parTransId="{BAE5C1EB-1523-4CF2-B773-634FC1543E95}" sibTransId="{BCED4B7B-0643-468C-A46B-11852E748D41}"/>
    <dgm:cxn modelId="{7B5191C2-8C78-4630-815B-3FC545EBBF58}" type="presOf" srcId="{731E19A1-665B-4381-80C8-70D7B05E67FE}" destId="{EEB184C4-0C56-4371-B544-23600525A63F}" srcOrd="0" destOrd="0" presId="urn:microsoft.com/office/officeart/2008/layout/VerticalCurvedList"/>
    <dgm:cxn modelId="{35EAA73A-B1EB-4ADB-91A1-2DC9925F1E0A}" type="presOf" srcId="{A0326AE8-28B2-47E5-9C85-FE1F404B4089}" destId="{D72131CD-109C-4493-BF86-E6ABE2806C2F}" srcOrd="0" destOrd="0" presId="urn:microsoft.com/office/officeart/2008/layout/VerticalCurvedList"/>
    <dgm:cxn modelId="{2483FAA1-16F7-4563-ABC8-87CF77E1AD58}" type="presOf" srcId="{9225891A-3A58-404A-9BA1-9F7B8BF6C89A}" destId="{411944F1-E9AA-4055-B741-109A95639F39}" srcOrd="0" destOrd="0" presId="urn:microsoft.com/office/officeart/2008/layout/VerticalCurvedList"/>
    <dgm:cxn modelId="{24C428FF-8598-4CF9-8E30-718C1DF4335E}" type="presOf" srcId="{96BE5E6E-4C7D-4398-AF08-9A22119903DA}" destId="{1977BD96-1C69-4002-B4A1-E77C97DBDC1C}" srcOrd="0" destOrd="0" presId="urn:microsoft.com/office/officeart/2008/layout/VerticalCurvedList"/>
    <dgm:cxn modelId="{C8828D6B-6A2C-4DDD-9403-463491106149}" type="presOf" srcId="{93312377-6488-409C-BED2-204EED0FFEF7}" destId="{6669BE06-CBC8-468B-8C1D-D4FFA0D82595}" srcOrd="0" destOrd="0" presId="urn:microsoft.com/office/officeart/2008/layout/VerticalCurvedList"/>
    <dgm:cxn modelId="{6FD938D4-BC98-442C-B629-5DECC536C14B}" srcId="{96BE5E6E-4C7D-4398-AF08-9A22119903DA}" destId="{731E19A1-665B-4381-80C8-70D7B05E67FE}" srcOrd="1" destOrd="0" parTransId="{53187721-D78E-4DDF-A103-005E8F069FBE}" sibTransId="{7F1E1800-217E-483E-86D4-1BC5653D6015}"/>
    <dgm:cxn modelId="{CCB268EB-1306-42E7-8E33-588A62A0AA87}" type="presParOf" srcId="{1977BD96-1C69-4002-B4A1-E77C97DBDC1C}" destId="{FD301B08-2927-48B0-9CC4-1DCDD5F27C0F}" srcOrd="0" destOrd="0" presId="urn:microsoft.com/office/officeart/2008/layout/VerticalCurvedList"/>
    <dgm:cxn modelId="{EBC54D8E-E6FA-4C88-B29B-1C177078AE8A}" type="presParOf" srcId="{FD301B08-2927-48B0-9CC4-1DCDD5F27C0F}" destId="{8B78921F-82F7-4B00-838E-03ACA45DD108}" srcOrd="0" destOrd="0" presId="urn:microsoft.com/office/officeart/2008/layout/VerticalCurvedList"/>
    <dgm:cxn modelId="{5EF23B32-1364-4289-AE24-FE0E01AC12A8}" type="presParOf" srcId="{8B78921F-82F7-4B00-838E-03ACA45DD108}" destId="{D9170AD8-74F1-4903-96B7-7A31EB101935}" srcOrd="0" destOrd="0" presId="urn:microsoft.com/office/officeart/2008/layout/VerticalCurvedList"/>
    <dgm:cxn modelId="{1C8D97E2-5973-413B-9CAF-886ACF117DD4}" type="presParOf" srcId="{8B78921F-82F7-4B00-838E-03ACA45DD108}" destId="{D72131CD-109C-4493-BF86-E6ABE2806C2F}" srcOrd="1" destOrd="0" presId="urn:microsoft.com/office/officeart/2008/layout/VerticalCurvedList"/>
    <dgm:cxn modelId="{8F95A1BA-99D9-4B47-AA23-825FBECDB41E}" type="presParOf" srcId="{8B78921F-82F7-4B00-838E-03ACA45DD108}" destId="{BE678211-6D41-4A6C-982A-D9B9E7E9F291}" srcOrd="2" destOrd="0" presId="urn:microsoft.com/office/officeart/2008/layout/VerticalCurvedList"/>
    <dgm:cxn modelId="{F02D4626-DDED-4EED-B1E6-88F8C155ED47}" type="presParOf" srcId="{8B78921F-82F7-4B00-838E-03ACA45DD108}" destId="{CA831AD3-A457-466D-8FB0-B400649F7F15}" srcOrd="3" destOrd="0" presId="urn:microsoft.com/office/officeart/2008/layout/VerticalCurvedList"/>
    <dgm:cxn modelId="{CED5D3DE-4500-4889-B65D-0025CD4FE4B7}" type="presParOf" srcId="{FD301B08-2927-48B0-9CC4-1DCDD5F27C0F}" destId="{6669BE06-CBC8-468B-8C1D-D4FFA0D82595}" srcOrd="1" destOrd="0" presId="urn:microsoft.com/office/officeart/2008/layout/VerticalCurvedList"/>
    <dgm:cxn modelId="{F334BAFD-7C8B-4752-9793-FB4C3AF17413}" type="presParOf" srcId="{FD301B08-2927-48B0-9CC4-1DCDD5F27C0F}" destId="{A6BD52A8-D3CE-4570-AE1F-A76308F12C59}" srcOrd="2" destOrd="0" presId="urn:microsoft.com/office/officeart/2008/layout/VerticalCurvedList"/>
    <dgm:cxn modelId="{D169367E-14F1-4962-9971-6472C1696E18}" type="presParOf" srcId="{A6BD52A8-D3CE-4570-AE1F-A76308F12C59}" destId="{25CE7147-B40E-44AA-88F1-814BE0D62962}" srcOrd="0" destOrd="0" presId="urn:microsoft.com/office/officeart/2008/layout/VerticalCurvedList"/>
    <dgm:cxn modelId="{C20D6ADF-7F8E-4152-AACC-E50DB3444B80}" type="presParOf" srcId="{FD301B08-2927-48B0-9CC4-1DCDD5F27C0F}" destId="{EEB184C4-0C56-4371-B544-23600525A63F}" srcOrd="3" destOrd="0" presId="urn:microsoft.com/office/officeart/2008/layout/VerticalCurvedList"/>
    <dgm:cxn modelId="{812CEFBF-A252-4676-993A-BE8D2E335FF0}" type="presParOf" srcId="{FD301B08-2927-48B0-9CC4-1DCDD5F27C0F}" destId="{E9D80323-D457-46F2-98CD-951768404D67}" srcOrd="4" destOrd="0" presId="urn:microsoft.com/office/officeart/2008/layout/VerticalCurvedList"/>
    <dgm:cxn modelId="{C3AF51FC-54B3-44B4-8080-A510DF91C6BE}" type="presParOf" srcId="{E9D80323-D457-46F2-98CD-951768404D67}" destId="{ABAF65DE-EF2A-40DE-8D99-3EDC4ECDC14A}" srcOrd="0" destOrd="0" presId="urn:microsoft.com/office/officeart/2008/layout/VerticalCurvedList"/>
    <dgm:cxn modelId="{EA3E8B78-2938-43A6-BB56-857BE6A78C8B}" type="presParOf" srcId="{FD301B08-2927-48B0-9CC4-1DCDD5F27C0F}" destId="{411944F1-E9AA-4055-B741-109A95639F39}" srcOrd="5" destOrd="0" presId="urn:microsoft.com/office/officeart/2008/layout/VerticalCurvedList"/>
    <dgm:cxn modelId="{71FE9353-9E54-4908-82BF-AC6BC04D3E37}" type="presParOf" srcId="{FD301B08-2927-48B0-9CC4-1DCDD5F27C0F}" destId="{1AAA6BEE-09FF-450F-B12A-AD790059E6C7}" srcOrd="6" destOrd="0" presId="urn:microsoft.com/office/officeart/2008/layout/VerticalCurvedList"/>
    <dgm:cxn modelId="{205AFF08-2D48-4D88-9992-4FBF1999A230}" type="presParOf" srcId="{1AAA6BEE-09FF-450F-B12A-AD790059E6C7}" destId="{91F08FCB-80BE-486B-BA6E-B1C3292B68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BE5E6E-4C7D-4398-AF08-9A22119903DA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312377-6488-409C-BED2-204EED0FFEF7}">
      <dgm:prSet phldrT="[Text]" custT="1"/>
      <dgm:spPr/>
      <dgm:t>
        <a:bodyPr/>
        <a:lstStyle/>
        <a:p>
          <a:r>
            <a:rPr lang="ro-RO" sz="2000" dirty="0" smtClean="0">
              <a:latin typeface="Arial" pitchFamily="34" charset="0"/>
              <a:cs typeface="Arial" pitchFamily="34" charset="0"/>
            </a:rPr>
            <a:t>O infrastructură dezvoltată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74BDC1AE-874E-4E17-BB4F-3CCA24BC25A8}" type="parTrans" cxnId="{4EF45BB1-57B6-469E-913C-198D7D810EAB}">
      <dgm:prSet/>
      <dgm:spPr/>
      <dgm:t>
        <a:bodyPr/>
        <a:lstStyle/>
        <a:p>
          <a:endParaRPr lang="en-US"/>
        </a:p>
      </dgm:t>
    </dgm:pt>
    <dgm:pt modelId="{A0326AE8-28B2-47E5-9C85-FE1F404B4089}" type="sibTrans" cxnId="{4EF45BB1-57B6-469E-913C-198D7D810EAB}">
      <dgm:prSet/>
      <dgm:spPr/>
      <dgm:t>
        <a:bodyPr/>
        <a:lstStyle/>
        <a:p>
          <a:endParaRPr lang="en-US"/>
        </a:p>
      </dgm:t>
    </dgm:pt>
    <dgm:pt modelId="{731E19A1-665B-4381-80C8-70D7B05E67FE}">
      <dgm:prSet phldrT="[Text]" custT="1"/>
      <dgm:spPr/>
      <dgm:t>
        <a:bodyPr/>
        <a:lstStyle/>
        <a:p>
          <a:r>
            <a:rPr lang="ro-RO" sz="2000" dirty="0" smtClean="0">
              <a:latin typeface="Arial" pitchFamily="34" charset="0"/>
              <a:cs typeface="Arial" pitchFamily="34" charset="0"/>
            </a:rPr>
            <a:t>O educație (tehnică) îmbunătățită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53187721-D78E-4DDF-A103-005E8F069FBE}" type="parTrans" cxnId="{6FD938D4-BC98-442C-B629-5DECC536C14B}">
      <dgm:prSet/>
      <dgm:spPr/>
      <dgm:t>
        <a:bodyPr/>
        <a:lstStyle/>
        <a:p>
          <a:endParaRPr lang="en-US"/>
        </a:p>
      </dgm:t>
    </dgm:pt>
    <dgm:pt modelId="{7F1E1800-217E-483E-86D4-1BC5653D6015}" type="sibTrans" cxnId="{6FD938D4-BC98-442C-B629-5DECC536C14B}">
      <dgm:prSet/>
      <dgm:spPr/>
      <dgm:t>
        <a:bodyPr/>
        <a:lstStyle/>
        <a:p>
          <a:endParaRPr lang="en-US"/>
        </a:p>
      </dgm:t>
    </dgm:pt>
    <dgm:pt modelId="{9225891A-3A58-404A-9BA1-9F7B8BF6C89A}">
      <dgm:prSet phldrT="[Text]" custT="1"/>
      <dgm:spPr/>
      <dgm:t>
        <a:bodyPr/>
        <a:lstStyle/>
        <a:p>
          <a:r>
            <a:rPr lang="ro-RO" sz="2000" dirty="0" smtClean="0">
              <a:latin typeface="Arial" pitchFamily="34" charset="0"/>
              <a:cs typeface="Arial" pitchFamily="34" charset="0"/>
            </a:rPr>
            <a:t>O relativă independență energetică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BAE5C1EB-1523-4CF2-B773-634FC1543E95}" type="parTrans" cxnId="{44F9AD50-7DC1-4BDE-8C90-0BC76FF83D02}">
      <dgm:prSet/>
      <dgm:spPr/>
      <dgm:t>
        <a:bodyPr/>
        <a:lstStyle/>
        <a:p>
          <a:endParaRPr lang="en-US"/>
        </a:p>
      </dgm:t>
    </dgm:pt>
    <dgm:pt modelId="{BCED4B7B-0643-468C-A46B-11852E748D41}" type="sibTrans" cxnId="{44F9AD50-7DC1-4BDE-8C90-0BC76FF83D02}">
      <dgm:prSet/>
      <dgm:spPr/>
      <dgm:t>
        <a:bodyPr/>
        <a:lstStyle/>
        <a:p>
          <a:endParaRPr lang="en-US"/>
        </a:p>
      </dgm:t>
    </dgm:pt>
    <dgm:pt modelId="{1977BD96-1C69-4002-B4A1-E77C97DBDC1C}" type="pres">
      <dgm:prSet presAssocID="{96BE5E6E-4C7D-4398-AF08-9A22119903D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D301B08-2927-48B0-9CC4-1DCDD5F27C0F}" type="pres">
      <dgm:prSet presAssocID="{96BE5E6E-4C7D-4398-AF08-9A22119903DA}" presName="Name1" presStyleCnt="0"/>
      <dgm:spPr/>
    </dgm:pt>
    <dgm:pt modelId="{8B78921F-82F7-4B00-838E-03ACA45DD108}" type="pres">
      <dgm:prSet presAssocID="{96BE5E6E-4C7D-4398-AF08-9A22119903DA}" presName="cycle" presStyleCnt="0"/>
      <dgm:spPr/>
    </dgm:pt>
    <dgm:pt modelId="{D9170AD8-74F1-4903-96B7-7A31EB101935}" type="pres">
      <dgm:prSet presAssocID="{96BE5E6E-4C7D-4398-AF08-9A22119903DA}" presName="srcNode" presStyleLbl="node1" presStyleIdx="0" presStyleCnt="3"/>
      <dgm:spPr/>
    </dgm:pt>
    <dgm:pt modelId="{D72131CD-109C-4493-BF86-E6ABE2806C2F}" type="pres">
      <dgm:prSet presAssocID="{96BE5E6E-4C7D-4398-AF08-9A22119903DA}" presName="conn" presStyleLbl="parChTrans1D2" presStyleIdx="0" presStyleCnt="1"/>
      <dgm:spPr/>
      <dgm:t>
        <a:bodyPr/>
        <a:lstStyle/>
        <a:p>
          <a:endParaRPr lang="en-US"/>
        </a:p>
      </dgm:t>
    </dgm:pt>
    <dgm:pt modelId="{BE678211-6D41-4A6C-982A-D9B9E7E9F291}" type="pres">
      <dgm:prSet presAssocID="{96BE5E6E-4C7D-4398-AF08-9A22119903DA}" presName="extraNode" presStyleLbl="node1" presStyleIdx="0" presStyleCnt="3"/>
      <dgm:spPr/>
    </dgm:pt>
    <dgm:pt modelId="{CA831AD3-A457-466D-8FB0-B400649F7F15}" type="pres">
      <dgm:prSet presAssocID="{96BE5E6E-4C7D-4398-AF08-9A22119903DA}" presName="dstNode" presStyleLbl="node1" presStyleIdx="0" presStyleCnt="3"/>
      <dgm:spPr/>
    </dgm:pt>
    <dgm:pt modelId="{6669BE06-CBC8-468B-8C1D-D4FFA0D82595}" type="pres">
      <dgm:prSet presAssocID="{93312377-6488-409C-BED2-204EED0FFEF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D52A8-D3CE-4570-AE1F-A76308F12C59}" type="pres">
      <dgm:prSet presAssocID="{93312377-6488-409C-BED2-204EED0FFEF7}" presName="accent_1" presStyleCnt="0"/>
      <dgm:spPr/>
    </dgm:pt>
    <dgm:pt modelId="{25CE7147-B40E-44AA-88F1-814BE0D62962}" type="pres">
      <dgm:prSet presAssocID="{93312377-6488-409C-BED2-204EED0FFEF7}" presName="accentRepeatNode" presStyleLbl="solidFgAcc1" presStyleIdx="0" presStyleCnt="3"/>
      <dgm:spPr/>
    </dgm:pt>
    <dgm:pt modelId="{EEB184C4-0C56-4371-B544-23600525A63F}" type="pres">
      <dgm:prSet presAssocID="{731E19A1-665B-4381-80C8-70D7B05E67F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80323-D457-46F2-98CD-951768404D67}" type="pres">
      <dgm:prSet presAssocID="{731E19A1-665B-4381-80C8-70D7B05E67FE}" presName="accent_2" presStyleCnt="0"/>
      <dgm:spPr/>
    </dgm:pt>
    <dgm:pt modelId="{ABAF65DE-EF2A-40DE-8D99-3EDC4ECDC14A}" type="pres">
      <dgm:prSet presAssocID="{731E19A1-665B-4381-80C8-70D7B05E67FE}" presName="accentRepeatNode" presStyleLbl="solidFgAcc1" presStyleIdx="1" presStyleCnt="3"/>
      <dgm:spPr/>
    </dgm:pt>
    <dgm:pt modelId="{411944F1-E9AA-4055-B741-109A95639F39}" type="pres">
      <dgm:prSet presAssocID="{9225891A-3A58-404A-9BA1-9F7B8BF6C89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A6BEE-09FF-450F-B12A-AD790059E6C7}" type="pres">
      <dgm:prSet presAssocID="{9225891A-3A58-404A-9BA1-9F7B8BF6C89A}" presName="accent_3" presStyleCnt="0"/>
      <dgm:spPr/>
    </dgm:pt>
    <dgm:pt modelId="{91F08FCB-80BE-486B-BA6E-B1C3292B686F}" type="pres">
      <dgm:prSet presAssocID="{9225891A-3A58-404A-9BA1-9F7B8BF6C89A}" presName="accentRepeatNode" presStyleLbl="solidFgAcc1" presStyleIdx="2" presStyleCnt="3"/>
      <dgm:spPr/>
    </dgm:pt>
  </dgm:ptLst>
  <dgm:cxnLst>
    <dgm:cxn modelId="{4EF45BB1-57B6-469E-913C-198D7D810EAB}" srcId="{96BE5E6E-4C7D-4398-AF08-9A22119903DA}" destId="{93312377-6488-409C-BED2-204EED0FFEF7}" srcOrd="0" destOrd="0" parTransId="{74BDC1AE-874E-4E17-BB4F-3CCA24BC25A8}" sibTransId="{A0326AE8-28B2-47E5-9C85-FE1F404B4089}"/>
    <dgm:cxn modelId="{AE65ECB1-C2F9-4E48-ACE1-236A56F54FE9}" type="presOf" srcId="{9225891A-3A58-404A-9BA1-9F7B8BF6C89A}" destId="{411944F1-E9AA-4055-B741-109A95639F39}" srcOrd="0" destOrd="0" presId="urn:microsoft.com/office/officeart/2008/layout/VerticalCurvedList"/>
    <dgm:cxn modelId="{54769755-9100-4187-A58D-E9ECFE4E80A3}" type="presOf" srcId="{96BE5E6E-4C7D-4398-AF08-9A22119903DA}" destId="{1977BD96-1C69-4002-B4A1-E77C97DBDC1C}" srcOrd="0" destOrd="0" presId="urn:microsoft.com/office/officeart/2008/layout/VerticalCurvedList"/>
    <dgm:cxn modelId="{44F9AD50-7DC1-4BDE-8C90-0BC76FF83D02}" srcId="{96BE5E6E-4C7D-4398-AF08-9A22119903DA}" destId="{9225891A-3A58-404A-9BA1-9F7B8BF6C89A}" srcOrd="2" destOrd="0" parTransId="{BAE5C1EB-1523-4CF2-B773-634FC1543E95}" sibTransId="{BCED4B7B-0643-468C-A46B-11852E748D41}"/>
    <dgm:cxn modelId="{55EA03F2-EDFB-41EE-B046-35E147868DB0}" type="presOf" srcId="{93312377-6488-409C-BED2-204EED0FFEF7}" destId="{6669BE06-CBC8-468B-8C1D-D4FFA0D82595}" srcOrd="0" destOrd="0" presId="urn:microsoft.com/office/officeart/2008/layout/VerticalCurvedList"/>
    <dgm:cxn modelId="{CB010D85-9FA2-4775-8E43-AE4F4F85907B}" type="presOf" srcId="{731E19A1-665B-4381-80C8-70D7B05E67FE}" destId="{EEB184C4-0C56-4371-B544-23600525A63F}" srcOrd="0" destOrd="0" presId="urn:microsoft.com/office/officeart/2008/layout/VerticalCurvedList"/>
    <dgm:cxn modelId="{B5FAA9DC-C307-4E3B-87C2-CE724F0F414C}" type="presOf" srcId="{A0326AE8-28B2-47E5-9C85-FE1F404B4089}" destId="{D72131CD-109C-4493-BF86-E6ABE2806C2F}" srcOrd="0" destOrd="0" presId="urn:microsoft.com/office/officeart/2008/layout/VerticalCurvedList"/>
    <dgm:cxn modelId="{6FD938D4-BC98-442C-B629-5DECC536C14B}" srcId="{96BE5E6E-4C7D-4398-AF08-9A22119903DA}" destId="{731E19A1-665B-4381-80C8-70D7B05E67FE}" srcOrd="1" destOrd="0" parTransId="{53187721-D78E-4DDF-A103-005E8F069FBE}" sibTransId="{7F1E1800-217E-483E-86D4-1BC5653D6015}"/>
    <dgm:cxn modelId="{FDC676B6-A587-4524-B7CC-74ADFE7C21BC}" type="presParOf" srcId="{1977BD96-1C69-4002-B4A1-E77C97DBDC1C}" destId="{FD301B08-2927-48B0-9CC4-1DCDD5F27C0F}" srcOrd="0" destOrd="0" presId="urn:microsoft.com/office/officeart/2008/layout/VerticalCurvedList"/>
    <dgm:cxn modelId="{AAE75DD6-375E-490C-B111-06177B214F5D}" type="presParOf" srcId="{FD301B08-2927-48B0-9CC4-1DCDD5F27C0F}" destId="{8B78921F-82F7-4B00-838E-03ACA45DD108}" srcOrd="0" destOrd="0" presId="urn:microsoft.com/office/officeart/2008/layout/VerticalCurvedList"/>
    <dgm:cxn modelId="{7F173DE3-5743-4C9F-B9DC-F84001474637}" type="presParOf" srcId="{8B78921F-82F7-4B00-838E-03ACA45DD108}" destId="{D9170AD8-74F1-4903-96B7-7A31EB101935}" srcOrd="0" destOrd="0" presId="urn:microsoft.com/office/officeart/2008/layout/VerticalCurvedList"/>
    <dgm:cxn modelId="{E18C952B-AE30-4B66-B392-3D51E196FA82}" type="presParOf" srcId="{8B78921F-82F7-4B00-838E-03ACA45DD108}" destId="{D72131CD-109C-4493-BF86-E6ABE2806C2F}" srcOrd="1" destOrd="0" presId="urn:microsoft.com/office/officeart/2008/layout/VerticalCurvedList"/>
    <dgm:cxn modelId="{AC8B5B69-91DD-45D0-97F4-F55305B2ED5E}" type="presParOf" srcId="{8B78921F-82F7-4B00-838E-03ACA45DD108}" destId="{BE678211-6D41-4A6C-982A-D9B9E7E9F291}" srcOrd="2" destOrd="0" presId="urn:microsoft.com/office/officeart/2008/layout/VerticalCurvedList"/>
    <dgm:cxn modelId="{CB251142-2674-4079-935D-311DEB596914}" type="presParOf" srcId="{8B78921F-82F7-4B00-838E-03ACA45DD108}" destId="{CA831AD3-A457-466D-8FB0-B400649F7F15}" srcOrd="3" destOrd="0" presId="urn:microsoft.com/office/officeart/2008/layout/VerticalCurvedList"/>
    <dgm:cxn modelId="{84CE6FCB-F41C-4C49-BAB8-7CB6167E2941}" type="presParOf" srcId="{FD301B08-2927-48B0-9CC4-1DCDD5F27C0F}" destId="{6669BE06-CBC8-468B-8C1D-D4FFA0D82595}" srcOrd="1" destOrd="0" presId="urn:microsoft.com/office/officeart/2008/layout/VerticalCurvedList"/>
    <dgm:cxn modelId="{916CD8AA-6E02-4011-8773-111FDE63D48B}" type="presParOf" srcId="{FD301B08-2927-48B0-9CC4-1DCDD5F27C0F}" destId="{A6BD52A8-D3CE-4570-AE1F-A76308F12C59}" srcOrd="2" destOrd="0" presId="urn:microsoft.com/office/officeart/2008/layout/VerticalCurvedList"/>
    <dgm:cxn modelId="{E94752DD-ACA1-4B1D-9778-60AF79ABC104}" type="presParOf" srcId="{A6BD52A8-D3CE-4570-AE1F-A76308F12C59}" destId="{25CE7147-B40E-44AA-88F1-814BE0D62962}" srcOrd="0" destOrd="0" presId="urn:microsoft.com/office/officeart/2008/layout/VerticalCurvedList"/>
    <dgm:cxn modelId="{7A802275-9DA3-4493-A154-015EFBD84BA6}" type="presParOf" srcId="{FD301B08-2927-48B0-9CC4-1DCDD5F27C0F}" destId="{EEB184C4-0C56-4371-B544-23600525A63F}" srcOrd="3" destOrd="0" presId="urn:microsoft.com/office/officeart/2008/layout/VerticalCurvedList"/>
    <dgm:cxn modelId="{09C959A8-6750-4BC6-8DB3-CE2FE7E48A35}" type="presParOf" srcId="{FD301B08-2927-48B0-9CC4-1DCDD5F27C0F}" destId="{E9D80323-D457-46F2-98CD-951768404D67}" srcOrd="4" destOrd="0" presId="urn:microsoft.com/office/officeart/2008/layout/VerticalCurvedList"/>
    <dgm:cxn modelId="{D4E2F585-313F-481D-99AF-2C88460B698F}" type="presParOf" srcId="{E9D80323-D457-46F2-98CD-951768404D67}" destId="{ABAF65DE-EF2A-40DE-8D99-3EDC4ECDC14A}" srcOrd="0" destOrd="0" presId="urn:microsoft.com/office/officeart/2008/layout/VerticalCurvedList"/>
    <dgm:cxn modelId="{EDC8A20E-29C5-4248-BAE4-7E4E3BB22F8D}" type="presParOf" srcId="{FD301B08-2927-48B0-9CC4-1DCDD5F27C0F}" destId="{411944F1-E9AA-4055-B741-109A95639F39}" srcOrd="5" destOrd="0" presId="urn:microsoft.com/office/officeart/2008/layout/VerticalCurvedList"/>
    <dgm:cxn modelId="{277E0630-1329-4807-B064-E3EBD75C311B}" type="presParOf" srcId="{FD301B08-2927-48B0-9CC4-1DCDD5F27C0F}" destId="{1AAA6BEE-09FF-450F-B12A-AD790059E6C7}" srcOrd="6" destOrd="0" presId="urn:microsoft.com/office/officeart/2008/layout/VerticalCurvedList"/>
    <dgm:cxn modelId="{CAFE7194-4AD2-4A03-8CA0-990CD6BEA559}" type="presParOf" srcId="{1AAA6BEE-09FF-450F-B12A-AD790059E6C7}" destId="{91F08FCB-80BE-486B-BA6E-B1C3292B68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131CD-109C-4493-BF86-E6ABE2806C2F}">
      <dsp:nvSpPr>
        <dsp:cNvPr id="0" name=""/>
        <dsp:cNvSpPr/>
      </dsp:nvSpPr>
      <dsp:spPr>
        <a:xfrm>
          <a:off x="-2228408" y="-344724"/>
          <a:ext cx="2662264" cy="2662264"/>
        </a:xfrm>
        <a:prstGeom prst="blockArc">
          <a:avLst>
            <a:gd name="adj1" fmla="val 18900000"/>
            <a:gd name="adj2" fmla="val 2700000"/>
            <a:gd name="adj3" fmla="val 811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9BE06-CBC8-468B-8C1D-D4FFA0D82595}">
      <dsp:nvSpPr>
        <dsp:cNvPr id="0" name=""/>
        <dsp:cNvSpPr/>
      </dsp:nvSpPr>
      <dsp:spPr>
        <a:xfrm>
          <a:off x="278893" y="197281"/>
          <a:ext cx="6179667" cy="394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Arial" pitchFamily="34" charset="0"/>
              <a:cs typeface="Arial" pitchFamily="34" charset="0"/>
            </a:rPr>
            <a:t>O forță de muncă ieftină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8893" y="197281"/>
        <a:ext cx="6179667" cy="394563"/>
      </dsp:txXfrm>
    </dsp:sp>
    <dsp:sp modelId="{25CE7147-B40E-44AA-88F1-814BE0D62962}">
      <dsp:nvSpPr>
        <dsp:cNvPr id="0" name=""/>
        <dsp:cNvSpPr/>
      </dsp:nvSpPr>
      <dsp:spPr>
        <a:xfrm>
          <a:off x="32291" y="147961"/>
          <a:ext cx="493204" cy="493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184C4-0C56-4371-B544-23600525A63F}">
      <dsp:nvSpPr>
        <dsp:cNvPr id="0" name=""/>
        <dsp:cNvSpPr/>
      </dsp:nvSpPr>
      <dsp:spPr>
        <a:xfrm>
          <a:off x="422316" y="789126"/>
          <a:ext cx="6036243" cy="394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Arial" pitchFamily="34" charset="0"/>
              <a:cs typeface="Arial" pitchFamily="34" charset="0"/>
            </a:rPr>
            <a:t>O poziționare geografică între Est și Vest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422316" y="789126"/>
        <a:ext cx="6036243" cy="394563"/>
      </dsp:txXfrm>
    </dsp:sp>
    <dsp:sp modelId="{ABAF65DE-EF2A-40DE-8D99-3EDC4ECDC14A}">
      <dsp:nvSpPr>
        <dsp:cNvPr id="0" name=""/>
        <dsp:cNvSpPr/>
      </dsp:nvSpPr>
      <dsp:spPr>
        <a:xfrm>
          <a:off x="175714" y="739805"/>
          <a:ext cx="493204" cy="493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944F1-E9AA-4055-B741-109A95639F39}">
      <dsp:nvSpPr>
        <dsp:cNvPr id="0" name=""/>
        <dsp:cNvSpPr/>
      </dsp:nvSpPr>
      <dsp:spPr>
        <a:xfrm>
          <a:off x="278893" y="1380971"/>
          <a:ext cx="6179667" cy="394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Arial" pitchFamily="34" charset="0"/>
              <a:cs typeface="Arial" pitchFamily="34" charset="0"/>
            </a:rPr>
            <a:t>O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f</a:t>
          </a:r>
          <a:r>
            <a:rPr lang="ro-RO" sz="2000" kern="1200" dirty="0" err="1" smtClean="0">
              <a:latin typeface="Arial" pitchFamily="34" charset="0"/>
              <a:cs typeface="Arial" pitchFamily="34" charset="0"/>
            </a:rPr>
            <a:t>iscalitate</a:t>
          </a:r>
          <a:r>
            <a:rPr lang="ro-RO" sz="2000" kern="1200" dirty="0" smtClean="0">
              <a:latin typeface="Arial" pitchFamily="34" charset="0"/>
              <a:cs typeface="Arial" pitchFamily="34" charset="0"/>
            </a:rPr>
            <a:t> rezonabilă (în context european)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8893" y="1380971"/>
        <a:ext cx="6179667" cy="394563"/>
      </dsp:txXfrm>
    </dsp:sp>
    <dsp:sp modelId="{91F08FCB-80BE-486B-BA6E-B1C3292B686F}">
      <dsp:nvSpPr>
        <dsp:cNvPr id="0" name=""/>
        <dsp:cNvSpPr/>
      </dsp:nvSpPr>
      <dsp:spPr>
        <a:xfrm>
          <a:off x="32291" y="1331650"/>
          <a:ext cx="493204" cy="493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131CD-109C-4493-BF86-E6ABE2806C2F}">
      <dsp:nvSpPr>
        <dsp:cNvPr id="0" name=""/>
        <dsp:cNvSpPr/>
      </dsp:nvSpPr>
      <dsp:spPr>
        <a:xfrm>
          <a:off x="-2228408" y="-344724"/>
          <a:ext cx="2662264" cy="2662264"/>
        </a:xfrm>
        <a:prstGeom prst="blockArc">
          <a:avLst>
            <a:gd name="adj1" fmla="val 18900000"/>
            <a:gd name="adj2" fmla="val 2700000"/>
            <a:gd name="adj3" fmla="val 811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9BE06-CBC8-468B-8C1D-D4FFA0D82595}">
      <dsp:nvSpPr>
        <dsp:cNvPr id="0" name=""/>
        <dsp:cNvSpPr/>
      </dsp:nvSpPr>
      <dsp:spPr>
        <a:xfrm>
          <a:off x="278893" y="197281"/>
          <a:ext cx="6179667" cy="394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Arial" pitchFamily="34" charset="0"/>
              <a:cs typeface="Arial" pitchFamily="34" charset="0"/>
            </a:rPr>
            <a:t>O infrastructură dezvoltată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8893" y="197281"/>
        <a:ext cx="6179667" cy="394563"/>
      </dsp:txXfrm>
    </dsp:sp>
    <dsp:sp modelId="{25CE7147-B40E-44AA-88F1-814BE0D62962}">
      <dsp:nvSpPr>
        <dsp:cNvPr id="0" name=""/>
        <dsp:cNvSpPr/>
      </dsp:nvSpPr>
      <dsp:spPr>
        <a:xfrm>
          <a:off x="32291" y="147961"/>
          <a:ext cx="493204" cy="493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184C4-0C56-4371-B544-23600525A63F}">
      <dsp:nvSpPr>
        <dsp:cNvPr id="0" name=""/>
        <dsp:cNvSpPr/>
      </dsp:nvSpPr>
      <dsp:spPr>
        <a:xfrm>
          <a:off x="422316" y="789126"/>
          <a:ext cx="6036243" cy="394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Arial" pitchFamily="34" charset="0"/>
              <a:cs typeface="Arial" pitchFamily="34" charset="0"/>
            </a:rPr>
            <a:t>O educație (tehnică) îmbunătățită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422316" y="789126"/>
        <a:ext cx="6036243" cy="394563"/>
      </dsp:txXfrm>
    </dsp:sp>
    <dsp:sp modelId="{ABAF65DE-EF2A-40DE-8D99-3EDC4ECDC14A}">
      <dsp:nvSpPr>
        <dsp:cNvPr id="0" name=""/>
        <dsp:cNvSpPr/>
      </dsp:nvSpPr>
      <dsp:spPr>
        <a:xfrm>
          <a:off x="175714" y="739805"/>
          <a:ext cx="493204" cy="493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944F1-E9AA-4055-B741-109A95639F39}">
      <dsp:nvSpPr>
        <dsp:cNvPr id="0" name=""/>
        <dsp:cNvSpPr/>
      </dsp:nvSpPr>
      <dsp:spPr>
        <a:xfrm>
          <a:off x="278893" y="1380971"/>
          <a:ext cx="6179667" cy="394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18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Arial" pitchFamily="34" charset="0"/>
              <a:cs typeface="Arial" pitchFamily="34" charset="0"/>
            </a:rPr>
            <a:t>O relativă independență energetică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8893" y="1380971"/>
        <a:ext cx="6179667" cy="394563"/>
      </dsp:txXfrm>
    </dsp:sp>
    <dsp:sp modelId="{91F08FCB-80BE-486B-BA6E-B1C3292B686F}">
      <dsp:nvSpPr>
        <dsp:cNvPr id="0" name=""/>
        <dsp:cNvSpPr/>
      </dsp:nvSpPr>
      <dsp:spPr>
        <a:xfrm>
          <a:off x="32291" y="1331650"/>
          <a:ext cx="493204" cy="493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C08A3-6F78-4F8A-AC11-941058EFF4C2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731C4-36C9-48E4-A30C-F37EFA13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6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341364F-1BAC-48F1-92E2-BB89F6C3DA90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58850" y="747713"/>
            <a:ext cx="4949825" cy="37131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078" y="4721291"/>
            <a:ext cx="4975520" cy="4461104"/>
          </a:xfrm>
          <a:noFill/>
        </p:spPr>
        <p:txBody>
          <a:bodyPr lIns="89607" tIns="44808" rIns="89607" bIns="44808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7D3102-AD23-4BFF-87AE-61567A0BE8E3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6B9B64A-A574-4632-8FB6-30501D3E1ACB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B90A-5AB2-4BF4-8147-F4CADCC03FE3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7ECF7D-CB0D-4FDB-902B-9E5CD56B2F3F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155614-9033-4786-9235-17DD4EEE6651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>
            <a:normAutofit/>
          </a:bodyPr>
          <a:lstStyle>
            <a:lvl1pPr algn="l">
              <a:buNone/>
              <a:defRPr sz="28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A98DDE-8CD0-4E97-98D0-8F413940748F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BB6B48-E8B6-492E-B5F2-B7A73A7469AD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04856" cy="1828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o-RO" sz="36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PERSPECTIVELE ȘI OPORTUNITĂȚILE ECONOMIEI ROMÂNEȘTI ÎN CONTEXT INTERN ȘI EUROPEAN</a:t>
            </a:r>
            <a:endParaRPr lang="en-US" sz="36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 smtClean="0">
                <a:latin typeface="Arial" pitchFamily="34" charset="0"/>
                <a:cs typeface="Arial" pitchFamily="34" charset="0"/>
              </a:rPr>
              <a:t>Conferința Curs de Guvernare</a:t>
            </a:r>
          </a:p>
          <a:p>
            <a:r>
              <a:rPr lang="ro-RO" dirty="0" smtClean="0">
                <a:latin typeface="Arial" pitchFamily="34" charset="0"/>
                <a:cs typeface="Arial" pitchFamily="34" charset="0"/>
              </a:rPr>
              <a:t>București, 22 octombrie 2014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3924427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INDUSTRIA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18" y="6160627"/>
            <a:ext cx="2248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VALENTIN LAZEA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4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435789" cy="4971256"/>
          </a:xfrm>
        </p:spPr>
        <p:txBody>
          <a:bodyPr>
            <a:normAutofit/>
          </a:bodyPr>
          <a:lstStyle/>
          <a:p>
            <a:r>
              <a:rPr lang="ro-RO" dirty="0" smtClean="0"/>
              <a:t>Principala provocare pentru România o constituie crearea în următorii 5-10 ani a circa 4 milioane locuri de muncă în industrie și în servicii pentru cei 2 milioane de agricultori de subzistență ți pentru cei 2 milioane de </a:t>
            </a:r>
            <a:r>
              <a:rPr lang="en-US" dirty="0" smtClean="0"/>
              <a:t>“</a:t>
            </a:r>
            <a:r>
              <a:rPr lang="ro-RO" dirty="0" smtClean="0"/>
              <a:t>căpșunari</a:t>
            </a:r>
            <a:r>
              <a:rPr lang="en-US" dirty="0" smtClean="0"/>
              <a:t>”</a:t>
            </a:r>
            <a:r>
              <a:rPr lang="ro-RO" dirty="0" smtClean="0"/>
              <a:t>. Prin definiție, acestea ar fi industrii </a:t>
            </a:r>
            <a:r>
              <a:rPr lang="ro-RO" dirty="0"/>
              <a:t>ș</a:t>
            </a:r>
            <a:r>
              <a:rPr lang="ro-RO" dirty="0" smtClean="0"/>
              <a:t>i servicii </a:t>
            </a:r>
            <a:r>
              <a:rPr lang="ro-RO" dirty="0" err="1" smtClean="0"/>
              <a:t>low-tech</a:t>
            </a:r>
            <a:r>
              <a:rPr lang="ro-RO" dirty="0" smtClean="0"/>
              <a:t>, situate cu precădere în mediul rural și în micile orașe.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88640"/>
            <a:ext cx="853244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 smtClean="0"/>
              <a:t>Ce model industrial se prefigurează pentru România?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435789" cy="4971256"/>
          </a:xfrm>
        </p:spPr>
        <p:txBody>
          <a:bodyPr>
            <a:normAutofit/>
          </a:bodyPr>
          <a:lstStyle/>
          <a:p>
            <a:r>
              <a:rPr lang="ro-RO" dirty="0" smtClean="0"/>
              <a:t>România poate aspira la un model industrial high-tech numai după o reformă aprofundată a sistemului de educație. Această reformă presupune, printre altele:</a:t>
            </a:r>
          </a:p>
          <a:p>
            <a:pPr lvl="1">
              <a:buFont typeface="Wingdings" pitchFamily="2" charset="2"/>
              <a:buChar char="Ø"/>
            </a:pPr>
            <a:r>
              <a:rPr lang="ro-RO" dirty="0"/>
              <a:t>î</a:t>
            </a:r>
            <a:r>
              <a:rPr lang="ro-RO" dirty="0" smtClean="0"/>
              <a:t>nvățarea de la țările mai avansate (Polonia, Finlanda, Estonia) și adaptarea </a:t>
            </a:r>
            <a:r>
              <a:rPr lang="ro-RO" dirty="0" err="1" smtClean="0"/>
              <a:t>curiculei</a:t>
            </a:r>
            <a:r>
              <a:rPr lang="ro-RO" dirty="0" smtClean="0"/>
              <a:t> la standardele internaționale</a:t>
            </a:r>
          </a:p>
          <a:p>
            <a:pPr lvl="1">
              <a:buFont typeface="Wingdings" pitchFamily="2" charset="2"/>
              <a:buChar char="Ø"/>
            </a:pPr>
            <a:r>
              <a:rPr lang="ro-RO" dirty="0" smtClean="0"/>
              <a:t>admiterea ca profesori doar a celor mai bine clasați absolvenți universitari</a:t>
            </a:r>
          </a:p>
          <a:p>
            <a:pPr lvl="1">
              <a:buFont typeface="Wingdings" pitchFamily="2" charset="2"/>
              <a:buChar char="Ø"/>
            </a:pPr>
            <a:r>
              <a:rPr lang="ro-RO" dirty="0" smtClean="0"/>
              <a:t>un program </a:t>
            </a:r>
            <a:r>
              <a:rPr lang="en-US" dirty="0" smtClean="0"/>
              <a:t>“</a:t>
            </a:r>
            <a:r>
              <a:rPr lang="ro-RO" dirty="0" smtClean="0"/>
              <a:t>Fiii satelor</a:t>
            </a:r>
            <a:r>
              <a:rPr lang="en-US" dirty="0" smtClean="0"/>
              <a:t>”</a:t>
            </a:r>
            <a:r>
              <a:rPr lang="ro-RO" dirty="0" smtClean="0"/>
              <a:t>, </a:t>
            </a:r>
            <a:r>
              <a:rPr lang="ro-RO" smtClean="0"/>
              <a:t>prin care </a:t>
            </a:r>
            <a:r>
              <a:rPr lang="ro-RO" dirty="0" smtClean="0"/>
              <a:t>cei mai buni elevi din mediul rural să beneficieze de burse la universitățile de stat, condiționate de întoarcerea și profesarea în comuna natală</a:t>
            </a:r>
          </a:p>
          <a:p>
            <a:pPr lvl="1">
              <a:buFont typeface="Wingdings" pitchFamily="2" charset="2"/>
              <a:buChar char="Ø"/>
            </a:pPr>
            <a:r>
              <a:rPr lang="ro-RO" dirty="0"/>
              <a:t>î</a:t>
            </a:r>
            <a:r>
              <a:rPr lang="ro-RO" dirty="0" smtClean="0"/>
              <a:t>nlocuirea sistemului de meditații private cu meditații publice</a:t>
            </a:r>
          </a:p>
          <a:p>
            <a:pPr lvl="1">
              <a:buFont typeface="Wingdings" pitchFamily="2" charset="2"/>
              <a:buChar char="Ø"/>
            </a:pPr>
            <a:r>
              <a:rPr lang="ro-RO" dirty="0"/>
              <a:t>o</a:t>
            </a:r>
            <a:r>
              <a:rPr lang="ro-RO" dirty="0" smtClean="0"/>
              <a:t> cultură educațională bazată pe rigoare.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88640"/>
            <a:ext cx="853244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 smtClean="0"/>
              <a:t>Ce model industrial se prefigurează pentru România?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644525"/>
            <a:ext cx="8877300" cy="557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466725"/>
            <a:ext cx="851535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5878634"/>
              </p:ext>
            </p:extLst>
          </p:nvPr>
        </p:nvGraphicFramePr>
        <p:xfrm>
          <a:off x="2195736" y="2060848"/>
          <a:ext cx="6480719" cy="19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495856" cy="990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o-RO" dirty="0" smtClean="0"/>
              <a:t>Avantaje pentru a investi </a:t>
            </a:r>
            <a:r>
              <a:rPr lang="ro-RO" dirty="0"/>
              <a:t>î</a:t>
            </a:r>
            <a:r>
              <a:rPr lang="ro-RO" dirty="0" smtClean="0"/>
              <a:t>n industria românească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650587"/>
            <a:ext cx="187220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latin typeface="Arial" pitchFamily="34" charset="0"/>
                <a:cs typeface="Arial" pitchFamily="34" charset="0"/>
              </a:rPr>
              <a:t>AVANTAJE PREZENTE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15808"/>
              </p:ext>
            </p:extLst>
          </p:nvPr>
        </p:nvGraphicFramePr>
        <p:xfrm>
          <a:off x="2195736" y="4581128"/>
          <a:ext cx="6480719" cy="19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5229200"/>
            <a:ext cx="187220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latin typeface="Arial" pitchFamily="34" charset="0"/>
                <a:cs typeface="Arial" pitchFamily="34" charset="0"/>
              </a:rPr>
              <a:t>AVANTAJE POTENȚIALE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	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27855"/>
            <a:ext cx="8532440" cy="6926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 smtClean="0"/>
              <a:t>Rezerve uriașe de creștere a productivității muncii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741008"/>
              </p:ext>
            </p:extLst>
          </p:nvPr>
        </p:nvGraphicFramePr>
        <p:xfrm>
          <a:off x="0" y="836711"/>
          <a:ext cx="9144001" cy="5688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567"/>
                <a:gridCol w="1699328"/>
                <a:gridCol w="1600536"/>
                <a:gridCol w="1339572"/>
                <a:gridCol w="1523999"/>
                <a:gridCol w="1523999"/>
              </a:tblGrid>
              <a:tr h="762352"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Țara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Cost orar cu forța de muncă</a:t>
                      </a:r>
                      <a:r>
                        <a:rPr lang="ro-RO" sz="1400" baseline="0" dirty="0" smtClean="0">
                          <a:latin typeface="Arial" pitchFamily="34" charset="0"/>
                          <a:cs typeface="Arial" pitchFamily="34" charset="0"/>
                        </a:rPr>
                        <a:t> (euro)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Productivitatea unei ore de muncă (ore)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Țară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Cost orar cu forța de muncă (euro)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Productivitatea unei</a:t>
                      </a:r>
                      <a:r>
                        <a:rPr lang="ro-RO" sz="1400" baseline="0" dirty="0" smtClean="0">
                          <a:latin typeface="Arial" pitchFamily="34" charset="0"/>
                          <a:cs typeface="Arial" pitchFamily="34" charset="0"/>
                        </a:rPr>
                        <a:t> ore de muncă (euro)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Suedia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40,1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45,5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Slovenia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14,6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21,4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Danemarca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38,4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53,5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Grecia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13,6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20,2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Belgia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38,0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45,9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Malta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12,8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Luxemburg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35,7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Portugalia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11,6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17,1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Franța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34,3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45,6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Cehia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10,3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13,1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Olanda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33,2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45,8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Estonia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9,0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11,4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Austria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31,4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39,9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Croația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8,</a:t>
                      </a:r>
                      <a:r>
                        <a:rPr lang="ro-RO" sz="1400" dirty="0" err="1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Finlanda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31,4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39,7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Slovacia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8,5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13,2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Germania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31,3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42,8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Polonia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7,6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10,6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Irlanda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29,0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48,8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Ungaria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7,4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11,5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Italia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28,1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32,2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Letonia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6,3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8,4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Spania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21,1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32,1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Lituania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6,2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10,6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39999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Marea Britanie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20,9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39,2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România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5,6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7406"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Cipru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17,2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21,6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Bulgaria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3,7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4,9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440" y="6563759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latin typeface="Arial" pitchFamily="34" charset="0"/>
                <a:cs typeface="Arial" pitchFamily="34" charset="0"/>
              </a:rPr>
              <a:t>Sursa: </a:t>
            </a:r>
            <a:r>
              <a:rPr lang="ro-RO" sz="1200" dirty="0" err="1" smtClean="0">
                <a:latin typeface="Arial" pitchFamily="34" charset="0"/>
                <a:cs typeface="Arial" pitchFamily="34" charset="0"/>
              </a:rPr>
              <a:t>Eurostat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5559152"/>
            <a:ext cx="8153400" cy="1298848"/>
          </a:xfrm>
        </p:spPr>
        <p:txBody>
          <a:bodyPr>
            <a:normAutofit fontScale="77500" lnSpcReduction="20000"/>
          </a:bodyPr>
          <a:lstStyle/>
          <a:p>
            <a:r>
              <a:rPr lang="ro-RO" dirty="0" smtClean="0"/>
              <a:t>Dezvoltarea s-a făcut preponderent pe datorie, </a:t>
            </a:r>
            <a:r>
              <a:rPr lang="ro-RO" dirty="0" err="1" smtClean="0"/>
              <a:t>leverage-ul</a:t>
            </a:r>
            <a:r>
              <a:rPr lang="ro-RO" dirty="0" smtClean="0"/>
              <a:t> firmelor românești ajungând cel mai ridicat din Europa (grafic).</a:t>
            </a:r>
          </a:p>
          <a:p>
            <a:pPr marL="0" indent="0">
              <a:buNone/>
            </a:pPr>
            <a:r>
              <a:rPr lang="ro-R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Soluții</a:t>
            </a:r>
            <a:r>
              <a:rPr lang="ro-RO" dirty="0" smtClean="0"/>
              <a:t>: -  implicarea mai activă a proprietarilor</a:t>
            </a:r>
          </a:p>
          <a:p>
            <a:pPr marL="685800" lvl="2" indent="0">
              <a:buNone/>
            </a:pPr>
            <a:r>
              <a:rPr lang="ro-RO" dirty="0" smtClean="0"/>
              <a:t> -  disciplina la plată implementată mai bine</a:t>
            </a:r>
          </a:p>
          <a:p>
            <a:pPr marL="685800" lvl="2" indent="0">
              <a:buNone/>
            </a:pPr>
            <a:r>
              <a:rPr lang="ro-RO" dirty="0" smtClean="0"/>
              <a:t> -  creșterea transparenței și ieșirea pe bursă.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88640"/>
            <a:ext cx="853244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 smtClean="0"/>
              <a:t>Lecțiile trecutului (1)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432622"/>
              </p:ext>
            </p:extLst>
          </p:nvPr>
        </p:nvGraphicFramePr>
        <p:xfrm>
          <a:off x="1403648" y="1484784"/>
          <a:ext cx="636046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1640" y="5013176"/>
            <a:ext cx="727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Sursa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o-RO" sz="1100" dirty="0" err="1" smtClean="0">
                <a:latin typeface="Arial" pitchFamily="34" charset="0"/>
                <a:cs typeface="Arial" pitchFamily="34" charset="0"/>
              </a:rPr>
              <a:t>F.Neagu</a:t>
            </a:r>
            <a:r>
              <a:rPr lang="ro-RO" sz="1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o-RO" sz="1100" dirty="0" err="1" smtClean="0">
                <a:latin typeface="Arial" pitchFamily="34" charset="0"/>
                <a:cs typeface="Arial" pitchFamily="34" charset="0"/>
              </a:rPr>
              <a:t>F.Dragu</a:t>
            </a:r>
            <a:r>
              <a:rPr lang="ro-RO" sz="1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o-RO" sz="1100" dirty="0" err="1" smtClean="0">
                <a:latin typeface="Arial" pitchFamily="34" charset="0"/>
                <a:cs typeface="Arial" pitchFamily="34" charset="0"/>
              </a:rPr>
              <a:t>A.Costeiu</a:t>
            </a:r>
            <a:r>
              <a:rPr lang="ro-RO" sz="11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ro-RO" sz="1100" dirty="0" smtClean="0">
                <a:latin typeface="Arial" pitchFamily="34" charset="0"/>
                <a:cs typeface="Arial" pitchFamily="34" charset="0"/>
              </a:rPr>
              <a:t>După 20 de ani: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o-RO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sz="1100" dirty="0" err="1" smtClean="0">
                <a:latin typeface="Arial" pitchFamily="34" charset="0"/>
                <a:cs typeface="Arial" pitchFamily="34" charset="0"/>
              </a:rPr>
              <a:t>persp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ro-RO" sz="1100" dirty="0" err="1" smtClean="0">
                <a:latin typeface="Arial" pitchFamily="34" charset="0"/>
                <a:cs typeface="Arial" pitchFamily="34" charset="0"/>
              </a:rPr>
              <a:t>ctivă</a:t>
            </a:r>
            <a:r>
              <a:rPr lang="ro-RO" sz="1100" dirty="0" smtClean="0">
                <a:latin typeface="Arial" pitchFamily="34" charset="0"/>
                <a:cs typeface="Arial" pitchFamily="34" charset="0"/>
              </a:rPr>
              <a:t> microeconomică a schimbărilor structurale din economia României din perioada 1994-2013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63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435789" cy="4971256"/>
          </a:xfrm>
        </p:spPr>
        <p:txBody>
          <a:bodyPr>
            <a:normAutofit/>
          </a:bodyPr>
          <a:lstStyle/>
          <a:p>
            <a:r>
              <a:rPr lang="ro-RO" dirty="0" smtClean="0"/>
              <a:t>S-au rupt lanțurile de producție, f</a:t>
            </a:r>
            <a:r>
              <a:rPr lang="en-US" dirty="0" err="1" smtClean="0"/>
              <a:t>i</a:t>
            </a:r>
            <a:r>
              <a:rPr lang="ro-RO" dirty="0" err="1" smtClean="0"/>
              <a:t>rmele</a:t>
            </a:r>
            <a:r>
              <a:rPr lang="ro-RO" dirty="0" smtClean="0"/>
              <a:t> preferând să importe materia primă (ex: </a:t>
            </a:r>
            <a:r>
              <a:rPr lang="ro-RO" dirty="0"/>
              <a:t>D</a:t>
            </a:r>
            <a:r>
              <a:rPr lang="ro-RO" dirty="0" smtClean="0"/>
              <a:t>acia vs. </a:t>
            </a:r>
            <a:r>
              <a:rPr lang="ro-RO" dirty="0" err="1" smtClean="0"/>
              <a:t>Mittal</a:t>
            </a:r>
            <a:r>
              <a:rPr lang="ro-RO" dirty="0" smtClean="0"/>
              <a:t> Galați)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 smtClean="0"/>
              <a:t>     </a:t>
            </a:r>
            <a:r>
              <a:rPr lang="ro-R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Soluții</a:t>
            </a:r>
            <a:r>
              <a:rPr lang="ro-RO" dirty="0" smtClean="0"/>
              <a:t>: - crearea de parteneriate strategice pentru refacerea lanțurilor                                                       </a:t>
            </a:r>
          </a:p>
          <a:p>
            <a:pPr marL="0" indent="0">
              <a:buNone/>
            </a:pPr>
            <a:r>
              <a:rPr lang="ro-RO" dirty="0" smtClean="0"/>
              <a:t>                   de producție (sub egida ANEIR, UGIR, etc.)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88640"/>
            <a:ext cx="853244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 smtClean="0"/>
              <a:t>Lecțiile trecutului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435789" cy="4971256"/>
          </a:xfrm>
        </p:spPr>
        <p:txBody>
          <a:bodyPr>
            <a:normAutofit/>
          </a:bodyPr>
          <a:lstStyle/>
          <a:p>
            <a:r>
              <a:rPr lang="ro-RO" dirty="0" smtClean="0"/>
              <a:t>A fost desființat învățământul profesional, firmele fiind nevoite să-și instruiască la locul de muncă personalul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 smtClean="0"/>
              <a:t>     </a:t>
            </a:r>
            <a:r>
              <a:rPr lang="ro-R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Soluții</a:t>
            </a:r>
            <a:r>
              <a:rPr lang="ro-RO" dirty="0" smtClean="0"/>
              <a:t>: - refacerea învățământului profesional (poate după clasa</a:t>
            </a:r>
          </a:p>
          <a:p>
            <a:pPr marL="0" indent="0">
              <a:buNone/>
            </a:pPr>
            <a:r>
              <a:rPr lang="ro-RO" dirty="0" smtClean="0"/>
              <a:t>                   a 8-a sau după clasa a 10-a) pentru elevii care nu vor să</a:t>
            </a:r>
          </a:p>
          <a:p>
            <a:pPr marL="0" indent="0">
              <a:buNone/>
            </a:pPr>
            <a:r>
              <a:rPr lang="ro-RO" dirty="0"/>
              <a:t> </a:t>
            </a:r>
            <a:r>
              <a:rPr lang="ro-RO" dirty="0" smtClean="0"/>
              <a:t>                  continue în mediul universitar.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88640"/>
            <a:ext cx="853244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 smtClean="0"/>
              <a:t>Lecțiile trecutului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1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435789" cy="4971256"/>
          </a:xfrm>
        </p:spPr>
        <p:txBody>
          <a:bodyPr>
            <a:normAutofit/>
          </a:bodyPr>
          <a:lstStyle/>
          <a:p>
            <a:r>
              <a:rPr lang="ro-RO" dirty="0" smtClean="0"/>
              <a:t>Conform unui studiu recent ( După 20 de ani: o perspectivă microeconomică a schimbărilor structurale din economia României din perioada 1994-2013, de Florian </a:t>
            </a:r>
            <a:r>
              <a:rPr lang="ro-RO" dirty="0"/>
              <a:t>N</a:t>
            </a:r>
            <a:r>
              <a:rPr lang="ro-RO" dirty="0" smtClean="0"/>
              <a:t>eagu, Florin Dragu, Adrian </a:t>
            </a:r>
            <a:r>
              <a:rPr lang="ro-RO" dirty="0" err="1" smtClean="0"/>
              <a:t>Costeiu</a:t>
            </a:r>
            <a:r>
              <a:rPr lang="ro-RO" dirty="0" smtClean="0"/>
              <a:t>), economia se bazează cel mai mult pe ramurile </a:t>
            </a:r>
            <a:r>
              <a:rPr lang="ro-RO" dirty="0" err="1" smtClean="0"/>
              <a:t>low-tech</a:t>
            </a:r>
            <a:r>
              <a:rPr lang="ro-RO" dirty="0" smtClean="0"/>
              <a:t> și </a:t>
            </a:r>
            <a:r>
              <a:rPr lang="ro-RO" dirty="0" err="1" smtClean="0"/>
              <a:t>medium-tech</a:t>
            </a:r>
            <a:r>
              <a:rPr lang="ro-RO" dirty="0" smtClean="0"/>
              <a:t>, care prezintă cea mai mare rentabilitate, sustenabilitate </a:t>
            </a:r>
            <a:r>
              <a:rPr lang="ro-RO" dirty="0"/>
              <a:t>ș</a:t>
            </a:r>
            <a:r>
              <a:rPr lang="ro-RO" dirty="0" smtClean="0"/>
              <a:t>i productivitate.</a:t>
            </a:r>
          </a:p>
          <a:p>
            <a:pPr marL="320040" lvl="1" indent="0">
              <a:buNone/>
            </a:pPr>
            <a:r>
              <a:rPr lang="ro-RO" dirty="0" smtClean="0"/>
              <a:t>Entitățile economice sunt tot mai mici în general, ceea ce implică slaba probabilitate de generare de campioni regionali.</a:t>
            </a:r>
          </a:p>
          <a:p>
            <a:pPr marL="320040" lvl="1" indent="0">
              <a:buNone/>
            </a:pPr>
            <a:endParaRPr lang="ro-RO" dirty="0" smtClean="0"/>
          </a:p>
          <a:p>
            <a:pPr marL="320040" lvl="1" indent="0">
              <a:buNone/>
            </a:pPr>
            <a:r>
              <a:rPr lang="ro-R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Principalele constrângeri</a:t>
            </a:r>
            <a:r>
              <a:rPr lang="ro-RO" dirty="0" smtClean="0"/>
              <a:t>: lipsa capitalului propriu, o forță de muncă insuficient educată.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188640"/>
            <a:ext cx="853244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kern="1200">
                <a:solidFill>
                  <a:schemeClr val="l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dirty="0" smtClean="0"/>
              <a:t>Ce model industrial se prefigurează pentru România?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</TotalTime>
  <Words>671</Words>
  <Application>Microsoft Office PowerPoint</Application>
  <PresentationFormat>On-screen Show (4:3)</PresentationFormat>
  <Paragraphs>146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PERSPECTIVELE ȘI OPORTUNITĂȚILE ECONOMIEI ROMÂNEȘTI ÎN CONTEXT INTERN ȘI EUROPEAN</vt:lpstr>
      <vt:lpstr>PowerPoint Presentation</vt:lpstr>
      <vt:lpstr>PowerPoint Presentation</vt:lpstr>
      <vt:lpstr>Avantaje pentru a investi în industria românească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PERSPECTIVELE ȘI OPORTUNITĂȚILE ECONOMIEI ROMÂNEȘTI ÎN CONTEXT INTERN ȘI EUROPEAN</dc:title>
  <dc:creator>Cristiana Bartales</dc:creator>
  <cp:lastModifiedBy>Cristiana Bartales</cp:lastModifiedBy>
  <cp:revision>10</cp:revision>
  <cp:lastPrinted>2014-10-17T13:22:45Z</cp:lastPrinted>
  <dcterms:created xsi:type="dcterms:W3CDTF">2014-10-17T09:41:01Z</dcterms:created>
  <dcterms:modified xsi:type="dcterms:W3CDTF">2014-10-17T13:28:11Z</dcterms:modified>
</cp:coreProperties>
</file>