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337" r:id="rId2"/>
    <p:sldId id="262" r:id="rId3"/>
    <p:sldId id="344" r:id="rId4"/>
    <p:sldId id="360" r:id="rId5"/>
    <p:sldId id="361" r:id="rId6"/>
    <p:sldId id="364" r:id="rId7"/>
    <p:sldId id="362" r:id="rId8"/>
    <p:sldId id="363" r:id="rId9"/>
    <p:sldId id="338" r:id="rId1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E"/>
    <a:srgbClr val="313131"/>
    <a:srgbClr val="81BC00"/>
    <a:srgbClr val="575757"/>
    <a:srgbClr val="595959"/>
    <a:srgbClr val="72C7E7"/>
    <a:srgbClr val="8ED2EC"/>
    <a:srgbClr val="B4B4B4"/>
    <a:srgbClr val="8C8C8C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7" autoAdjust="0"/>
  </p:normalViewPr>
  <p:slideViewPr>
    <p:cSldViewPr showGuides="1">
      <p:cViewPr>
        <p:scale>
          <a:sx n="70" d="100"/>
          <a:sy n="70" d="100"/>
        </p:scale>
        <p:origin x="-1302" y="-96"/>
      </p:cViewPr>
      <p:guideLst>
        <p:guide orient="horz" pos="11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11/19/2014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1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1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1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1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1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812924"/>
            <a:ext cx="4628956" cy="842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400" y="4357694"/>
            <a:ext cx="4628561" cy="114300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46296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10" y="1812925"/>
            <a:ext cx="4619657" cy="4187843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710" y="722451"/>
            <a:ext cx="4619916" cy="10904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tx2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6" y="1812925"/>
            <a:ext cx="8348667" cy="758819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571744"/>
            <a:ext cx="8348667" cy="320008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15" y="1812924"/>
            <a:ext cx="2772000" cy="8424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15" y="4357694"/>
            <a:ext cx="2772000" cy="104855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27720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7" y="1812925"/>
            <a:ext cx="2776504" cy="544505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374056"/>
            <a:ext cx="2776503" cy="3555274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6"/>
            <a:ext cx="4878856" cy="8496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78856" cy="38818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1838" y="1953740"/>
            <a:ext cx="4878856" cy="702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8388000" cy="4536000"/>
          </a:xfrm>
        </p:spPr>
        <p:txBody>
          <a:bodyPr/>
          <a:lstStyle>
            <a:lvl1pPr marL="0" indent="0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5667"/>
            <a:ext cx="8388000" cy="4545033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4140000" cy="4536000"/>
          </a:xfrm>
        </p:spPr>
        <p:txBody>
          <a:bodyPr/>
          <a:lstStyle>
            <a:lvl4pPr marL="539750" indent="-27305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37" y="1803543"/>
            <a:ext cx="4140000" cy="453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 i="1"/>
            </a:lvl3pPr>
            <a:lvl4pPr marL="539750" indent="-273050">
              <a:buFont typeface="Arial" pitchFamily="34" charset="0"/>
              <a:buChar char="−"/>
              <a:defRPr i="0"/>
            </a:lvl4pPr>
            <a:lvl5pPr marL="806450" indent="-2667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7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1788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371787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1788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20781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20781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620781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20781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4059011" cy="4536504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405901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4059011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151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3" y="1809101"/>
            <a:ext cx="8388000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7" r:id="rId3"/>
    <p:sldLayoutId id="2147483650" r:id="rId4"/>
    <p:sldLayoutId id="2147483678" r:id="rId5"/>
    <p:sldLayoutId id="2147483674" r:id="rId6"/>
    <p:sldLayoutId id="2147483660" r:id="rId7"/>
    <p:sldLayoutId id="2147483679" r:id="rId8"/>
    <p:sldLayoutId id="2147483672" r:id="rId9"/>
    <p:sldLayoutId id="2147483673" r:id="rId10"/>
    <p:sldLayoutId id="2147483671" r:id="rId11"/>
    <p:sldLayoutId id="2147483675" r:id="rId12"/>
    <p:sldLayoutId id="2147483676" r:id="rId13"/>
    <p:sldLayoutId id="2147483663" r:id="rId14"/>
    <p:sldLayoutId id="2147483665" r:id="rId15"/>
    <p:sldLayoutId id="2147483651" r:id="rId16"/>
    <p:sldLayoutId id="2147483680" r:id="rId17"/>
    <p:sldLayoutId id="2147483681" r:id="rId18"/>
    <p:sldLayoutId id="2147483669" r:id="rId19"/>
    <p:sldLayoutId id="2147483670" r:id="rId20"/>
    <p:sldLayoutId id="2147483652" r:id="rId2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badin@deloittec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\\robuh0001\office\Intranet\files\Deloitte Picture Catalogue\Corporate Responsibility\Plant in money 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7" t="3841" r="24168"/>
          <a:stretch>
            <a:fillRect/>
          </a:stretch>
        </p:blipFill>
        <p:spPr bwMode="auto">
          <a:xfrm>
            <a:off x="6477000" y="1600200"/>
            <a:ext cx="213780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4400" y="1812924"/>
            <a:ext cx="6255000" cy="11588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ro-RO" dirty="0">
                <a:solidFill>
                  <a:schemeClr val="accent2"/>
                </a:solidFill>
              </a:rPr>
              <a:t>Competiția </a:t>
            </a:r>
            <a:r>
              <a:rPr lang="en-US" dirty="0" err="1">
                <a:solidFill>
                  <a:schemeClr val="accent2"/>
                </a:solidFill>
              </a:rPr>
              <a:t>internationala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ro-RO" dirty="0" err="1">
                <a:solidFill>
                  <a:schemeClr val="accent2"/>
                </a:solidFill>
              </a:rPr>
              <a:t>fiscalit</a:t>
            </a:r>
            <a:r>
              <a:rPr lang="en-US" dirty="0">
                <a:solidFill>
                  <a:schemeClr val="accent2"/>
                </a:solidFill>
              </a:rPr>
              <a:t>ate</a:t>
            </a:r>
            <a:endParaRPr lang="ro-RO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2879" y="5105400"/>
            <a:ext cx="4628561" cy="11430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o-RO" sz="1600" dirty="0" smtClean="0">
                <a:solidFill>
                  <a:srgbClr val="575757"/>
                </a:solidFill>
              </a:rPr>
              <a:t>Dan </a:t>
            </a:r>
            <a:r>
              <a:rPr lang="ro-RO" sz="1600" dirty="0" err="1" smtClean="0">
                <a:solidFill>
                  <a:srgbClr val="575757"/>
                </a:solidFill>
              </a:rPr>
              <a:t>Bădin</a:t>
            </a:r>
            <a:r>
              <a:rPr lang="ro-RO" sz="1600" dirty="0" smtClean="0">
                <a:solidFill>
                  <a:srgbClr val="575757"/>
                </a:solidFill>
              </a:rPr>
              <a:t>				</a:t>
            </a:r>
          </a:p>
          <a:p>
            <a:pPr>
              <a:defRPr/>
            </a:pPr>
            <a:r>
              <a:rPr lang="ro-RO" sz="1600" dirty="0" smtClean="0">
                <a:solidFill>
                  <a:srgbClr val="575757"/>
                </a:solidFill>
              </a:rPr>
              <a:t>Partener Coordonator Servicii Fiscale şi Juridice</a:t>
            </a:r>
          </a:p>
          <a:p>
            <a:pPr>
              <a:defRPr/>
            </a:pPr>
            <a:r>
              <a:rPr lang="ro-RO" altLang="en-US" sz="1600" dirty="0" smtClean="0">
                <a:solidFill>
                  <a:srgbClr val="575757"/>
                </a:solidFill>
              </a:rPr>
              <a:t>Bucureşti, Noiembrie 2014</a:t>
            </a:r>
            <a:endParaRPr lang="ro-RO" altLang="en-US" sz="1600" dirty="0">
              <a:solidFill>
                <a:srgbClr val="575757"/>
              </a:solidFill>
            </a:endParaRPr>
          </a:p>
        </p:txBody>
      </p:sp>
      <p:pic>
        <p:nvPicPr>
          <p:cNvPr id="9" name="Picture 8" descr="DEL_PRI_RG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879" y="399576"/>
            <a:ext cx="1720800" cy="3225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924000"/>
          </a:xfrm>
        </p:spPr>
        <p:txBody>
          <a:bodyPr/>
          <a:lstStyle/>
          <a:p>
            <a:r>
              <a:rPr lang="ro-RO" dirty="0" smtClean="0">
                <a:solidFill>
                  <a:srgbClr val="81BC00"/>
                </a:solidFill>
              </a:rPr>
              <a:t>Introducere</a:t>
            </a:r>
            <a:endParaRPr lang="en-GB" dirty="0">
              <a:solidFill>
                <a:srgbClr val="81BC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 rot="16200000">
            <a:off x="-971980" y="3411681"/>
            <a:ext cx="3732500" cy="416938"/>
            <a:chOff x="696104" y="4818318"/>
            <a:chExt cx="3734285" cy="41713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42248" y="4926756"/>
              <a:ext cx="3621345" cy="159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96104" y="4822304"/>
              <a:ext cx="216000" cy="2168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928596" y="4822304"/>
              <a:ext cx="216000" cy="2168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135670" y="4818318"/>
              <a:ext cx="216000" cy="2168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214389" y="4822304"/>
              <a:ext cx="216000" cy="2168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735516" y="5111787"/>
              <a:ext cx="147810" cy="12366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 rot="10800000">
              <a:off x="1996786" y="5111785"/>
              <a:ext cx="147810" cy="12366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3135671" y="5111784"/>
              <a:ext cx="147810" cy="12366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4248485" y="5111787"/>
              <a:ext cx="147810" cy="12366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7800" y="1661794"/>
            <a:ext cx="5016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sz="2000" dirty="0" smtClean="0">
                <a:solidFill>
                  <a:srgbClr val="313131"/>
                </a:solidFill>
              </a:rPr>
              <a:t>Competitivitate</a:t>
            </a:r>
            <a:r>
              <a:rPr lang="en-US" sz="2000" dirty="0">
                <a:solidFill>
                  <a:srgbClr val="313131"/>
                </a:solidFill>
              </a:rPr>
              <a:t>a</a:t>
            </a:r>
            <a:r>
              <a:rPr lang="ro-RO" sz="2000" dirty="0">
                <a:solidFill>
                  <a:srgbClr val="313131"/>
                </a:solidFill>
              </a:rPr>
              <a:t> </a:t>
            </a:r>
            <a:r>
              <a:rPr lang="en-US" sz="2000" dirty="0" err="1" smtClean="0">
                <a:solidFill>
                  <a:srgbClr val="313131"/>
                </a:solidFill>
              </a:rPr>
              <a:t>economica</a:t>
            </a:r>
            <a:r>
              <a:rPr lang="en-US" sz="2000" dirty="0" smtClean="0">
                <a:solidFill>
                  <a:srgbClr val="313131"/>
                </a:solidFill>
              </a:rPr>
              <a:t> </a:t>
            </a:r>
            <a:r>
              <a:rPr lang="en-US" sz="2000" dirty="0" err="1" smtClean="0">
                <a:solidFill>
                  <a:srgbClr val="313131"/>
                </a:solidFill>
              </a:rPr>
              <a:t>internationala</a:t>
            </a:r>
            <a:r>
              <a:rPr lang="en-US" sz="2000" dirty="0" smtClean="0">
                <a:solidFill>
                  <a:srgbClr val="313131"/>
                </a:solidFill>
              </a:rPr>
              <a:t> </a:t>
            </a:r>
            <a:endParaRPr lang="en-US" sz="2000" dirty="0">
              <a:solidFill>
                <a:srgbClr val="31313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739996"/>
            <a:ext cx="424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>
                <a:solidFill>
                  <a:srgbClr val="313131"/>
                </a:solidFill>
              </a:rPr>
              <a:t>Fiscalitatea </a:t>
            </a:r>
            <a:r>
              <a:rPr lang="ro-RO" sz="2000" dirty="0">
                <a:solidFill>
                  <a:srgbClr val="313131"/>
                </a:solidFill>
              </a:rPr>
              <a:t>î</a:t>
            </a:r>
            <a:r>
              <a:rPr lang="en-US" sz="2000" dirty="0">
                <a:solidFill>
                  <a:srgbClr val="313131"/>
                </a:solidFill>
              </a:rPr>
              <a:t>n context </a:t>
            </a:r>
            <a:r>
              <a:rPr lang="ro-RO" sz="2000" dirty="0">
                <a:solidFill>
                  <a:srgbClr val="313131"/>
                </a:solidFill>
              </a:rPr>
              <a:t>competițional</a:t>
            </a:r>
            <a:endParaRPr lang="en-US" sz="2000" dirty="0">
              <a:solidFill>
                <a:srgbClr val="31313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3" y="3924970"/>
            <a:ext cx="738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solidFill>
                  <a:srgbClr val="313131"/>
                </a:solidFill>
              </a:rPr>
              <a:t>Este fiscalitatea din România competitivă pe plan internațional?</a:t>
            </a:r>
            <a:endParaRPr lang="en-US" sz="2000" dirty="0">
              <a:solidFill>
                <a:srgbClr val="3131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564" y="509306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solidFill>
                  <a:srgbClr val="313131"/>
                </a:solidFill>
              </a:rPr>
              <a:t>Ce ar trebui să îmbunătățim la sistemul fiscal </a:t>
            </a:r>
            <a:r>
              <a:rPr lang="ro-RO" sz="2000" dirty="0" smtClean="0">
                <a:solidFill>
                  <a:srgbClr val="313131"/>
                </a:solidFill>
              </a:rPr>
              <a:t>actual din </a:t>
            </a:r>
            <a:r>
              <a:rPr lang="ro-RO" sz="2000" dirty="0">
                <a:solidFill>
                  <a:srgbClr val="313131"/>
                </a:solidFill>
              </a:rPr>
              <a:t>România? </a:t>
            </a:r>
            <a:endParaRPr lang="en-US" sz="2000" dirty="0">
              <a:solidFill>
                <a:srgbClr val="313131"/>
              </a:solidFill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/>
              <a:t>© 2014, for more information, contact Deloitte Romania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23517"/>
          </a:xfrm>
        </p:spPr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ro-RO" sz="3000" dirty="0" smtClean="0">
                <a:solidFill>
                  <a:srgbClr val="81BC00"/>
                </a:solidFill>
                <a:latin typeface="+mj-lt"/>
              </a:rPr>
              <a:t>Competitivitate</a:t>
            </a:r>
            <a:r>
              <a:rPr lang="en-US" sz="3000" dirty="0">
                <a:solidFill>
                  <a:srgbClr val="81BC00"/>
                </a:solidFill>
                <a:latin typeface="+mj-lt"/>
              </a:rPr>
              <a:t>a</a:t>
            </a:r>
            <a:r>
              <a:rPr lang="ro-RO" sz="3000" dirty="0">
                <a:solidFill>
                  <a:srgbClr val="81BC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81BC00"/>
                </a:solidFill>
                <a:latin typeface="+mj-lt"/>
              </a:rPr>
              <a:t>economica</a:t>
            </a:r>
            <a:r>
              <a:rPr lang="en-US" sz="3000" dirty="0" smtClean="0">
                <a:solidFill>
                  <a:srgbClr val="81BC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81BC00"/>
                </a:solidFill>
                <a:latin typeface="+mj-lt"/>
              </a:rPr>
              <a:t>internationala</a:t>
            </a:r>
            <a:endParaRPr lang="en-US" sz="3000" dirty="0">
              <a:solidFill>
                <a:srgbClr val="81BC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74651" y="1700999"/>
            <a:ext cx="4654550" cy="4699407"/>
            <a:chOff x="374650" y="2000241"/>
            <a:chExt cx="6197615" cy="3163235"/>
          </a:xfrm>
        </p:grpSpPr>
        <p:cxnSp>
          <p:nvCxnSpPr>
            <p:cNvPr id="10" name="Straight Connector 9"/>
            <p:cNvCxnSpPr/>
            <p:nvPr/>
          </p:nvCxnSpPr>
          <p:spPr>
            <a:xfrm rot="10800000">
              <a:off x="374650" y="3574714"/>
              <a:ext cx="6197614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394370" y="4108005"/>
              <a:ext cx="374400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394370" y="4634946"/>
              <a:ext cx="417600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394370" y="5161888"/>
              <a:ext cx="471600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394370" y="2000241"/>
              <a:ext cx="471600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394370" y="2527182"/>
              <a:ext cx="417600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394370" y="3054123"/>
              <a:ext cx="374400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5052228" y="2053424"/>
              <a:ext cx="1573209" cy="1466865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042702" y="3629813"/>
              <a:ext cx="1585911" cy="1473215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68825" y="2527303"/>
              <a:ext cx="1074746" cy="1046159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137025" y="3054350"/>
              <a:ext cx="577851" cy="519113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27500" y="3573464"/>
              <a:ext cx="587376" cy="53181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572000" y="3573464"/>
              <a:ext cx="1071570" cy="106521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99962" y="50408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ro-RO">
                <a:solidFill>
                  <a:srgbClr val="313131"/>
                </a:solidFill>
              </a:rPr>
              <a:t>Forța de </a:t>
            </a:r>
            <a:r>
              <a:rPr lang="ro-RO" smtClean="0">
                <a:solidFill>
                  <a:srgbClr val="313131"/>
                </a:solidFill>
              </a:rPr>
              <a:t>muncă</a:t>
            </a:r>
            <a:endParaRPr lang="en-US">
              <a:solidFill>
                <a:srgbClr val="31313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962" y="19166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13131"/>
                </a:solidFill>
              </a:rPr>
              <a:t>Cadrul legal </a:t>
            </a:r>
            <a:endParaRPr lang="en-US">
              <a:solidFill>
                <a:srgbClr val="31313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650" y="2660809"/>
            <a:ext cx="355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o-RO" dirty="0">
                <a:solidFill>
                  <a:srgbClr val="313131"/>
                </a:solidFill>
              </a:rPr>
              <a:t>Nivelul de dezvoltare al </a:t>
            </a:r>
            <a:r>
              <a:rPr lang="ro-RO" dirty="0" smtClean="0">
                <a:solidFill>
                  <a:srgbClr val="313131"/>
                </a:solidFill>
              </a:rPr>
              <a:t>pieței</a:t>
            </a:r>
            <a:endParaRPr lang="ro-RO" dirty="0">
              <a:solidFill>
                <a:srgbClr val="31313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962" y="34406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ro-RO" smtClean="0">
                <a:solidFill>
                  <a:srgbClr val="313131"/>
                </a:solidFill>
              </a:rPr>
              <a:t>Infrastructura</a:t>
            </a:r>
            <a:endParaRPr lang="en-US">
              <a:solidFill>
                <a:srgbClr val="31313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297" y="5791200"/>
            <a:ext cx="184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2">
              <a:tabLst>
                <a:tab pos="53975" algn="l"/>
              </a:tabLst>
              <a:defRPr/>
            </a:pPr>
            <a:r>
              <a:rPr lang="ro-RO" b="1" dirty="0">
                <a:solidFill>
                  <a:srgbClr val="00A1DE"/>
                </a:solidFill>
              </a:rPr>
              <a:t>Fiscalitatea</a:t>
            </a:r>
            <a:endParaRPr lang="en-US" b="1" dirty="0">
              <a:solidFill>
                <a:srgbClr val="00A1D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962" y="42788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ro-RO">
                <a:solidFill>
                  <a:srgbClr val="313131"/>
                </a:solidFill>
              </a:rPr>
              <a:t>Mediul macroeconomic </a:t>
            </a:r>
          </a:p>
        </p:txBody>
      </p:sp>
      <p:sp>
        <p:nvSpPr>
          <p:cNvPr id="30" name="Flowchart: Data 29"/>
          <p:cNvSpPr/>
          <p:nvPr/>
        </p:nvSpPr>
        <p:spPr>
          <a:xfrm>
            <a:off x="5029202" y="1695510"/>
            <a:ext cx="3962398" cy="470489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marL="266700" lvl="2" indent="-266700">
              <a:spcBef>
                <a:spcPts val="1200"/>
              </a:spcBef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lang="ro-RO" i="1" dirty="0" smtClean="0">
                <a:solidFill>
                  <a:schemeClr val="bg1"/>
                </a:solidFill>
              </a:rPr>
              <a:t>Atragerea </a:t>
            </a:r>
            <a:r>
              <a:rPr lang="ro-RO" i="1" dirty="0">
                <a:solidFill>
                  <a:schemeClr val="bg1"/>
                </a:solidFill>
              </a:rPr>
              <a:t>de investiții străine directe </a:t>
            </a:r>
          </a:p>
          <a:p>
            <a:pPr marL="266700" lvl="2" indent="-266700">
              <a:spcBef>
                <a:spcPts val="1200"/>
              </a:spcBef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lang="ro-RO" i="1" dirty="0" smtClean="0">
                <a:solidFill>
                  <a:schemeClr val="bg1"/>
                </a:solidFill>
              </a:rPr>
              <a:t>Atragerea</a:t>
            </a:r>
            <a:r>
              <a:rPr lang="en-US" i="1" dirty="0" smtClean="0">
                <a:solidFill>
                  <a:schemeClr val="bg1"/>
                </a:solidFill>
              </a:rPr>
              <a:t>/ </a:t>
            </a:r>
            <a:r>
              <a:rPr lang="en-US" i="1" dirty="0" err="1" smtClean="0">
                <a:solidFill>
                  <a:schemeClr val="bg1"/>
                </a:solidFill>
              </a:rPr>
              <a:t>retinerea</a:t>
            </a:r>
            <a:r>
              <a:rPr lang="ro-RO" i="1" dirty="0" smtClean="0">
                <a:solidFill>
                  <a:schemeClr val="bg1"/>
                </a:solidFill>
              </a:rPr>
              <a:t> </a:t>
            </a:r>
            <a:r>
              <a:rPr lang="ro-RO" i="1" dirty="0">
                <a:solidFill>
                  <a:schemeClr val="bg1"/>
                </a:solidFill>
              </a:rPr>
              <a:t>forței de muncă</a:t>
            </a:r>
          </a:p>
          <a:p>
            <a:pPr marL="266700" lvl="2" indent="-266700">
              <a:spcBef>
                <a:spcPts val="1200"/>
              </a:spcBef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lang="ro-RO" i="1" dirty="0">
                <a:solidFill>
                  <a:schemeClr val="bg1"/>
                </a:solidFill>
              </a:rPr>
              <a:t>Creșterea avantajului competitiv </a:t>
            </a:r>
            <a:r>
              <a:rPr lang="en-US" i="1" dirty="0" smtClean="0">
                <a:solidFill>
                  <a:schemeClr val="bg1"/>
                </a:solidFill>
              </a:rPr>
              <a:t>al </a:t>
            </a:r>
            <a:r>
              <a:rPr lang="en-US" i="1" dirty="0" err="1" smtClean="0">
                <a:solidFill>
                  <a:schemeClr val="bg1"/>
                </a:solidFill>
              </a:rPr>
              <a:t>produselor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proprii</a:t>
            </a:r>
            <a:endParaRPr lang="ro-RO" i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/>
              <a:t>© 2014, for more information, contact Deloitte Romania</a:t>
            </a:r>
          </a:p>
        </p:txBody>
      </p:sp>
    </p:spTree>
    <p:extLst>
      <p:ext uri="{BB962C8B-B14F-4D97-AF65-F5344CB8AC3E}">
        <p14:creationId xmlns:p14="http://schemas.microsoft.com/office/powerpoint/2010/main" val="18048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Fiscalitatea </a:t>
            </a:r>
            <a:r>
              <a:rPr lang="ro-RO" dirty="0"/>
              <a:t>î</a:t>
            </a:r>
            <a:r>
              <a:rPr lang="en-US" dirty="0"/>
              <a:t>n context </a:t>
            </a:r>
            <a:r>
              <a:rPr lang="ro-RO" dirty="0" smtClean="0"/>
              <a:t>competițional</a:t>
            </a:r>
            <a:br>
              <a:rPr lang="ro-RO" dirty="0" smtClean="0"/>
            </a:br>
            <a:r>
              <a:rPr lang="ro-RO" i="1" dirty="0"/>
              <a:t/>
            </a:r>
            <a:br>
              <a:rPr lang="ro-RO" i="1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799" y="3733800"/>
            <a:ext cx="2667001" cy="2362200"/>
            <a:chOff x="678661" y="1607354"/>
            <a:chExt cx="1607354" cy="1607354"/>
          </a:xfrm>
        </p:grpSpPr>
        <p:sp>
          <p:nvSpPr>
            <p:cNvPr id="9" name="Isosceles Triangle 8"/>
            <p:cNvSpPr/>
            <p:nvPr/>
          </p:nvSpPr>
          <p:spPr>
            <a:xfrm>
              <a:off x="678661" y="1607354"/>
              <a:ext cx="1607354" cy="1607354"/>
            </a:xfrm>
            <a:prstGeom prst="triangle">
              <a:avLst/>
            </a:prstGeom>
            <a:solidFill>
              <a:srgbClr val="B4B4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Isosceles Triangle 4"/>
            <p:cNvSpPr/>
            <p:nvPr/>
          </p:nvSpPr>
          <p:spPr>
            <a:xfrm>
              <a:off x="983269" y="2411031"/>
              <a:ext cx="977060" cy="80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600" b="1" dirty="0"/>
                <a:t>Stabilitate și </a:t>
              </a:r>
              <a:r>
                <a:rPr lang="ro-RO" sz="1600" b="1" dirty="0" smtClean="0"/>
                <a:t>predictibilitate</a:t>
              </a:r>
              <a:endParaRPr lang="en-US" sz="1600" b="1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0400" y="3733800"/>
            <a:ext cx="2767768" cy="2362200"/>
            <a:chOff x="1482338" y="1607354"/>
            <a:chExt cx="1607354" cy="1607354"/>
          </a:xfrm>
        </p:grpSpPr>
        <p:sp>
          <p:nvSpPr>
            <p:cNvPr id="12" name="Isosceles Triangle 11"/>
            <p:cNvSpPr/>
            <p:nvPr/>
          </p:nvSpPr>
          <p:spPr>
            <a:xfrm rot="10800000">
              <a:off x="1482338" y="1607354"/>
              <a:ext cx="1607354" cy="1607354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Isosceles Triangle 4"/>
            <p:cNvSpPr/>
            <p:nvPr/>
          </p:nvSpPr>
          <p:spPr>
            <a:xfrm>
              <a:off x="1793439" y="1607354"/>
              <a:ext cx="998116" cy="80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2" algn="ctr">
                <a:tabLst>
                  <a:tab pos="174625" algn="l"/>
                </a:tabLst>
                <a:defRPr/>
              </a:pPr>
              <a:r>
                <a:rPr lang="ro-RO" sz="1600" b="1" dirty="0"/>
                <a:t>Transparență fiscală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3733800"/>
            <a:ext cx="2819400" cy="2362200"/>
            <a:chOff x="2286016" y="1607354"/>
            <a:chExt cx="1607354" cy="1607354"/>
          </a:xfrm>
        </p:grpSpPr>
        <p:sp>
          <p:nvSpPr>
            <p:cNvPr id="15" name="Isosceles Triangle 14"/>
            <p:cNvSpPr/>
            <p:nvPr/>
          </p:nvSpPr>
          <p:spPr>
            <a:xfrm>
              <a:off x="2286016" y="1607354"/>
              <a:ext cx="1607354" cy="1607354"/>
            </a:xfrm>
            <a:prstGeom prst="triangle">
              <a:avLst/>
            </a:prstGeom>
            <a:solidFill>
              <a:srgbClr val="B4B4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Isosceles Triangle 4"/>
            <p:cNvSpPr/>
            <p:nvPr/>
          </p:nvSpPr>
          <p:spPr>
            <a:xfrm>
              <a:off x="2687855" y="2411031"/>
              <a:ext cx="955647" cy="80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2" algn="ctr">
                <a:tabLst>
                  <a:tab pos="174625" algn="l"/>
                </a:tabLst>
                <a:defRPr/>
              </a:pPr>
              <a:r>
                <a:rPr lang="en-US" sz="1600" b="1" dirty="0" err="1" smtClean="0"/>
                <a:t>Diminuare</a:t>
              </a:r>
              <a:r>
                <a:rPr lang="en-US" sz="1600" b="1" dirty="0" smtClean="0"/>
                <a:t>/ </a:t>
              </a:r>
              <a:r>
                <a:rPr lang="en-US" sz="1600" b="1" dirty="0" err="1" smtClean="0"/>
                <a:t>eliminare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ev</a:t>
              </a:r>
              <a:r>
                <a:rPr lang="ro-RO" sz="1600" b="1" dirty="0" err="1" smtClean="0"/>
                <a:t>aziun</a:t>
              </a:r>
              <a:r>
                <a:rPr lang="en-US" sz="1600" b="1" dirty="0"/>
                <a:t>e</a:t>
              </a:r>
              <a:r>
                <a:rPr lang="ro-RO" sz="1600" b="1" dirty="0"/>
                <a:t> fiscală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4522865" y="1154711"/>
            <a:ext cx="2487535" cy="2198088"/>
            <a:chOff x="1482338" y="1607353"/>
            <a:chExt cx="1607354" cy="1607355"/>
          </a:xfrm>
        </p:grpSpPr>
        <p:sp>
          <p:nvSpPr>
            <p:cNvPr id="18" name="Isosceles Triangle 17"/>
            <p:cNvSpPr/>
            <p:nvPr/>
          </p:nvSpPr>
          <p:spPr>
            <a:xfrm rot="10800000">
              <a:off x="1482338" y="1607354"/>
              <a:ext cx="1607354" cy="1607354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Isosceles Triangle 4"/>
            <p:cNvSpPr/>
            <p:nvPr/>
          </p:nvSpPr>
          <p:spPr>
            <a:xfrm rot="10800000">
              <a:off x="1663808" y="1607353"/>
              <a:ext cx="1197183" cy="80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2" algn="ctr">
                <a:tabLst>
                  <a:tab pos="174625" algn="l"/>
                </a:tabLst>
                <a:defRPr/>
              </a:pPr>
              <a:r>
                <a:rPr lang="en-US" sz="1600" b="1" dirty="0" err="1" smtClean="0"/>
                <a:t>Proceduri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administ</a:t>
              </a:r>
              <a:r>
                <a:rPr lang="ro-RO" sz="1600" b="1" dirty="0" err="1" smtClean="0"/>
                <a:t>rative</a:t>
              </a:r>
              <a:endParaRPr lang="ro-RO" sz="16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3227464" y="1165011"/>
            <a:ext cx="2590799" cy="2198087"/>
            <a:chOff x="678661" y="1607354"/>
            <a:chExt cx="1607354" cy="1607354"/>
          </a:xfrm>
        </p:grpSpPr>
        <p:sp>
          <p:nvSpPr>
            <p:cNvPr id="21" name="Isosceles Triangle 20"/>
            <p:cNvSpPr/>
            <p:nvPr/>
          </p:nvSpPr>
          <p:spPr>
            <a:xfrm>
              <a:off x="678661" y="1607354"/>
              <a:ext cx="1607354" cy="1607354"/>
            </a:xfrm>
            <a:prstGeom prst="triangle">
              <a:avLst/>
            </a:prstGeom>
            <a:solidFill>
              <a:srgbClr val="B4B4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Isosceles Triangle 4"/>
            <p:cNvSpPr/>
            <p:nvPr/>
          </p:nvSpPr>
          <p:spPr>
            <a:xfrm rot="10800000">
              <a:off x="948345" y="2411031"/>
              <a:ext cx="1038284" cy="80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err="1" smtClean="0"/>
                <a:t>Cotele</a:t>
              </a:r>
              <a:r>
                <a:rPr lang="en-GB" sz="1600" b="1" dirty="0" smtClean="0"/>
                <a:t> de </a:t>
              </a:r>
              <a:r>
                <a:rPr lang="en-GB" sz="1600" b="1" dirty="0" err="1" smtClean="0"/>
                <a:t>impozitare</a:t>
              </a:r>
              <a:r>
                <a:rPr lang="en-GB" sz="1600" b="1" dirty="0" smtClean="0"/>
                <a:t> </a:t>
              </a:r>
              <a:endParaRPr lang="en-GB" sz="1600" b="1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 rot="10800000">
            <a:off x="2035329" y="1165012"/>
            <a:ext cx="2487535" cy="2198088"/>
            <a:chOff x="1482338" y="1607353"/>
            <a:chExt cx="1607354" cy="1607355"/>
          </a:xfrm>
        </p:grpSpPr>
        <p:sp>
          <p:nvSpPr>
            <p:cNvPr id="24" name="Isosceles Triangle 23"/>
            <p:cNvSpPr/>
            <p:nvPr/>
          </p:nvSpPr>
          <p:spPr>
            <a:xfrm rot="10800000">
              <a:off x="1482338" y="1607354"/>
              <a:ext cx="1607354" cy="1607354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Isosceles Triangle 4"/>
            <p:cNvSpPr/>
            <p:nvPr/>
          </p:nvSpPr>
          <p:spPr>
            <a:xfrm rot="10800000">
              <a:off x="1836444" y="1607353"/>
              <a:ext cx="957887" cy="80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2" algn="ctr">
                <a:tabLst>
                  <a:tab pos="174625" algn="l"/>
                </a:tabLst>
                <a:defRPr/>
              </a:pPr>
              <a:r>
                <a:rPr lang="en-US" sz="1600" b="1" dirty="0" err="1" smtClean="0"/>
                <a:t>Facilit</a:t>
              </a:r>
              <a:r>
                <a:rPr lang="ro-RO" sz="1600" b="1" dirty="0" err="1" smtClean="0"/>
                <a:t>ă</a:t>
              </a:r>
              <a:r>
                <a:rPr lang="ro-RO" sz="1600" b="1" dirty="0" err="1"/>
                <a:t>ț</a:t>
              </a:r>
              <a:r>
                <a:rPr lang="en-US" sz="1600" b="1" dirty="0" err="1" smtClean="0"/>
                <a:t>i</a:t>
              </a:r>
              <a:endParaRPr lang="en-US" sz="1600" b="1" dirty="0" smtClean="0"/>
            </a:p>
            <a:p>
              <a:pPr marL="0" lvl="2" algn="ctr">
                <a:tabLst>
                  <a:tab pos="174625" algn="l"/>
                </a:tabLst>
                <a:defRPr/>
              </a:pPr>
              <a:r>
                <a:rPr lang="en-US" sz="1600" b="1" dirty="0" err="1" smtClean="0"/>
                <a:t>fiscale</a:t>
              </a:r>
              <a:r>
                <a:rPr lang="en-US" sz="1600" b="1" dirty="0" smtClean="0"/>
                <a:t> </a:t>
              </a:r>
              <a:endParaRPr lang="ro-RO" sz="1600" b="1" dirty="0"/>
            </a:p>
          </p:txBody>
        </p:sp>
      </p:grpSp>
      <p:sp>
        <p:nvSpPr>
          <p:cNvPr id="2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/>
              <a:t>© 2014, for more information, contact Deloitte Romania</a:t>
            </a:r>
          </a:p>
        </p:txBody>
      </p:sp>
    </p:spTree>
    <p:extLst>
      <p:ext uri="{BB962C8B-B14F-4D97-AF65-F5344CB8AC3E}">
        <p14:creationId xmlns:p14="http://schemas.microsoft.com/office/powerpoint/2010/main" val="2486286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9717"/>
          </a:xfrm>
        </p:spPr>
        <p:txBody>
          <a:bodyPr/>
          <a:lstStyle/>
          <a:p>
            <a:r>
              <a:rPr lang="ro-RO" dirty="0"/>
              <a:t>Este fiscalitatea din România competitivă pe plan </a:t>
            </a:r>
            <a:r>
              <a:rPr lang="ro-RO" dirty="0" smtClean="0"/>
              <a:t>internațional?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/>
              <a:t>© 2014, for more information, contact Deloitte Romania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600200"/>
            <a:ext cx="83058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fiscalit</a:t>
            </a:r>
            <a:r>
              <a:rPr lang="ro-RO" dirty="0" err="1"/>
              <a:t>ății</a:t>
            </a:r>
            <a:r>
              <a:rPr lang="ro-RO" dirty="0"/>
              <a:t> în atragerea investițiilor străine – </a:t>
            </a:r>
            <a:r>
              <a:rPr lang="ro-RO" dirty="0" smtClean="0"/>
              <a:t>locul </a:t>
            </a:r>
            <a:r>
              <a:rPr lang="ro-RO" dirty="0"/>
              <a:t>128 </a:t>
            </a:r>
            <a:r>
              <a:rPr lang="en-US" dirty="0" smtClean="0"/>
              <a:t>(</a:t>
            </a:r>
            <a:r>
              <a:rPr lang="ro-RO" dirty="0" smtClean="0"/>
              <a:t>e</a:t>
            </a:r>
            <a:r>
              <a:rPr lang="en-US" dirty="0" smtClean="0"/>
              <a:t>s</a:t>
            </a:r>
            <a:r>
              <a:rPr lang="ro-RO" dirty="0" err="1" smtClean="0"/>
              <a:t>antion</a:t>
            </a:r>
            <a:r>
              <a:rPr lang="ro-RO" dirty="0" smtClean="0"/>
              <a:t> </a:t>
            </a:r>
            <a:r>
              <a:rPr lang="ro-RO" dirty="0"/>
              <a:t>144 </a:t>
            </a:r>
            <a:r>
              <a:rPr lang="en-US" dirty="0" smtClean="0"/>
              <a:t>ta</a:t>
            </a:r>
            <a:r>
              <a:rPr lang="ro-RO" dirty="0" err="1" smtClean="0"/>
              <a:t>ri</a:t>
            </a:r>
            <a:r>
              <a:rPr lang="ro-RO" dirty="0" smtClean="0"/>
              <a:t> participante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sz="1400" i="1" dirty="0">
                <a:solidFill>
                  <a:srgbClr val="00A1DE"/>
                </a:solidFill>
              </a:rPr>
              <a:t>[</a:t>
            </a:r>
            <a:r>
              <a:rPr lang="ro-RO" sz="1400" i="1" dirty="0">
                <a:solidFill>
                  <a:srgbClr val="00A1DE"/>
                </a:solidFill>
              </a:rPr>
              <a:t>Sursa:World Economic Forum – Global </a:t>
            </a:r>
            <a:r>
              <a:rPr lang="ro-RO" sz="1400" i="1" dirty="0" err="1">
                <a:solidFill>
                  <a:srgbClr val="00A1DE"/>
                </a:solidFill>
              </a:rPr>
              <a:t>Competitiveness</a:t>
            </a:r>
            <a:r>
              <a:rPr lang="ro-RO" sz="1400" i="1" dirty="0">
                <a:solidFill>
                  <a:srgbClr val="00A1DE"/>
                </a:solidFill>
              </a:rPr>
              <a:t> 2014 - 2015</a:t>
            </a:r>
            <a:r>
              <a:rPr lang="en-US" sz="1400" i="1" dirty="0">
                <a:solidFill>
                  <a:srgbClr val="00A1DE"/>
                </a:solidFill>
              </a:rPr>
              <a:t>]</a:t>
            </a:r>
            <a:endParaRPr lang="ro-RO" sz="1400" i="1" dirty="0">
              <a:solidFill>
                <a:srgbClr val="00A1DE"/>
              </a:solidFill>
            </a:endParaRPr>
          </a:p>
          <a:p>
            <a:endParaRPr lang="en-US" dirty="0" smtClean="0"/>
          </a:p>
          <a:p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Nivelul cotelor de impozitare – locul 91 din 144 </a:t>
            </a:r>
            <a:r>
              <a:rPr lang="en-US" dirty="0"/>
              <a:t>(</a:t>
            </a:r>
            <a:r>
              <a:rPr lang="ro-RO" dirty="0"/>
              <a:t>e</a:t>
            </a:r>
            <a:r>
              <a:rPr lang="en-US" dirty="0"/>
              <a:t>s</a:t>
            </a:r>
            <a:r>
              <a:rPr lang="ro-RO" dirty="0" err="1"/>
              <a:t>antion</a:t>
            </a:r>
            <a:r>
              <a:rPr lang="ro-RO" dirty="0"/>
              <a:t> 144 </a:t>
            </a:r>
            <a:r>
              <a:rPr lang="en-US" dirty="0"/>
              <a:t>ta</a:t>
            </a:r>
            <a:r>
              <a:rPr lang="ro-RO" dirty="0" err="1"/>
              <a:t>ri</a:t>
            </a:r>
            <a:r>
              <a:rPr lang="ro-RO" dirty="0"/>
              <a:t> participante</a:t>
            </a:r>
            <a:r>
              <a:rPr lang="en-US" dirty="0"/>
              <a:t>)</a:t>
            </a:r>
            <a:endParaRPr lang="ro-R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400" i="1" dirty="0" smtClean="0"/>
          </a:p>
          <a:p>
            <a:r>
              <a:rPr lang="en-US" sz="1400" i="1" dirty="0">
                <a:solidFill>
                  <a:srgbClr val="00A1DE"/>
                </a:solidFill>
              </a:rPr>
              <a:t>[</a:t>
            </a:r>
            <a:r>
              <a:rPr lang="ro-RO" sz="1400" i="1" dirty="0">
                <a:solidFill>
                  <a:srgbClr val="00A1DE"/>
                </a:solidFill>
              </a:rPr>
              <a:t>Sursa:World Economic Forum – Global </a:t>
            </a:r>
            <a:r>
              <a:rPr lang="ro-RO" sz="1400" i="1" dirty="0" err="1">
                <a:solidFill>
                  <a:srgbClr val="00A1DE"/>
                </a:solidFill>
              </a:rPr>
              <a:t>Competitiveness</a:t>
            </a:r>
            <a:r>
              <a:rPr lang="ro-RO" sz="1400" i="1" dirty="0">
                <a:solidFill>
                  <a:srgbClr val="00A1DE"/>
                </a:solidFill>
              </a:rPr>
              <a:t> 2014 - 2015</a:t>
            </a:r>
            <a:r>
              <a:rPr lang="en-US" sz="1400" i="1" dirty="0">
                <a:solidFill>
                  <a:srgbClr val="00A1DE"/>
                </a:solidFill>
              </a:rPr>
              <a:t>]</a:t>
            </a:r>
            <a:endParaRPr lang="ro-RO" sz="1400" i="1" dirty="0">
              <a:solidFill>
                <a:srgbClr val="00A1DE"/>
              </a:solidFill>
            </a:endParaRPr>
          </a:p>
          <a:p>
            <a:endParaRPr lang="en-US" sz="1400" i="1" dirty="0" smtClean="0"/>
          </a:p>
          <a:p>
            <a:endParaRPr lang="ro-RO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Procent</a:t>
            </a:r>
            <a:r>
              <a:rPr lang="en-US" dirty="0"/>
              <a:t> </a:t>
            </a:r>
            <a:r>
              <a:rPr lang="en-US" dirty="0" err="1"/>
              <a:t>taxe</a:t>
            </a:r>
            <a:r>
              <a:rPr lang="ro-RO" dirty="0"/>
              <a:t> în</a:t>
            </a:r>
            <a:r>
              <a:rPr lang="en-US" dirty="0"/>
              <a:t> PIB – </a:t>
            </a:r>
            <a:r>
              <a:rPr lang="en-US" dirty="0" err="1"/>
              <a:t>locul</a:t>
            </a:r>
            <a:r>
              <a:rPr lang="en-US" dirty="0"/>
              <a:t> 3 </a:t>
            </a:r>
            <a:r>
              <a:rPr lang="ro-RO" dirty="0"/>
              <a:t>în Europa sub 30% - scădere în 2014 față de 2011</a:t>
            </a:r>
          </a:p>
          <a:p>
            <a:endParaRPr lang="ro-RO" sz="1100" i="1" dirty="0"/>
          </a:p>
          <a:p>
            <a:r>
              <a:rPr lang="en-US" sz="1400" i="1" dirty="0">
                <a:solidFill>
                  <a:srgbClr val="00A1DE"/>
                </a:solidFill>
              </a:rPr>
              <a:t>[</a:t>
            </a:r>
            <a:r>
              <a:rPr lang="ro-RO" sz="1400" i="1" dirty="0">
                <a:solidFill>
                  <a:srgbClr val="00A1DE"/>
                </a:solidFill>
              </a:rPr>
              <a:t>Sursa: </a:t>
            </a:r>
            <a:r>
              <a:rPr lang="en-US" sz="1400" i="1" dirty="0">
                <a:solidFill>
                  <a:srgbClr val="00A1DE"/>
                </a:solidFill>
              </a:rPr>
              <a:t>Tax Reforms in EU Member States </a:t>
            </a:r>
            <a:r>
              <a:rPr lang="ro-RO" sz="1400" i="1" dirty="0">
                <a:solidFill>
                  <a:srgbClr val="00A1DE"/>
                </a:solidFill>
              </a:rPr>
              <a:t>– European </a:t>
            </a:r>
            <a:r>
              <a:rPr lang="ro-RO" sz="1400" i="1" dirty="0" err="1">
                <a:solidFill>
                  <a:srgbClr val="00A1DE"/>
                </a:solidFill>
              </a:rPr>
              <a:t>Commission</a:t>
            </a:r>
            <a:r>
              <a:rPr lang="en-US" sz="1400" i="1" dirty="0">
                <a:solidFill>
                  <a:srgbClr val="00A1DE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58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9717"/>
          </a:xfrm>
        </p:spPr>
        <p:txBody>
          <a:bodyPr/>
          <a:lstStyle/>
          <a:p>
            <a:r>
              <a:rPr lang="ro-RO" dirty="0"/>
              <a:t>Este fiscalitatea din România competitivă pe plan </a:t>
            </a:r>
            <a:r>
              <a:rPr lang="ro-RO" dirty="0" smtClean="0"/>
              <a:t>internațional?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/>
              <a:t>© 2014, for more information, contact Deloitte Romania</a:t>
            </a:r>
          </a:p>
        </p:txBody>
      </p:sp>
      <p:sp>
        <p:nvSpPr>
          <p:cNvPr id="8" name="Freeform 5"/>
          <p:cNvSpPr>
            <a:spLocks noChangeAspect="1" noEditPoints="1"/>
          </p:cNvSpPr>
          <p:nvPr/>
        </p:nvSpPr>
        <p:spPr bwMode="auto">
          <a:xfrm>
            <a:off x="4690228" y="3413143"/>
            <a:ext cx="1394692" cy="1468527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1" y="95"/>
              </a:cxn>
              <a:cxn ang="0">
                <a:pos x="84" y="80"/>
              </a:cxn>
              <a:cxn ang="0">
                <a:pos x="80" y="76"/>
              </a:cxn>
              <a:cxn ang="0">
                <a:pos x="82" y="74"/>
              </a:cxn>
              <a:cxn ang="0">
                <a:pos x="82" y="69"/>
              </a:cxn>
              <a:cxn ang="0">
                <a:pos x="78" y="80"/>
              </a:cxn>
              <a:cxn ang="0">
                <a:pos x="73" y="76"/>
              </a:cxn>
              <a:cxn ang="0">
                <a:pos x="75" y="69"/>
              </a:cxn>
              <a:cxn ang="0">
                <a:pos x="13" y="7"/>
              </a:cxn>
              <a:cxn ang="0">
                <a:pos x="80" y="55"/>
              </a:cxn>
              <a:cxn ang="0">
                <a:pos x="69" y="74"/>
              </a:cxn>
              <a:cxn ang="0">
                <a:pos x="68" y="69"/>
              </a:cxn>
              <a:cxn ang="0">
                <a:pos x="64" y="77"/>
              </a:cxn>
              <a:cxn ang="0">
                <a:pos x="59" y="77"/>
              </a:cxn>
              <a:cxn ang="0">
                <a:pos x="58" y="69"/>
              </a:cxn>
              <a:cxn ang="0">
                <a:pos x="59" y="74"/>
              </a:cxn>
              <a:cxn ang="0">
                <a:pos x="57" y="81"/>
              </a:cxn>
              <a:cxn ang="0">
                <a:pos x="52" y="74"/>
              </a:cxn>
              <a:cxn ang="0">
                <a:pos x="56" y="70"/>
              </a:cxn>
              <a:cxn ang="0">
                <a:pos x="46" y="76"/>
              </a:cxn>
              <a:cxn ang="0">
                <a:pos x="46" y="81"/>
              </a:cxn>
              <a:cxn ang="0">
                <a:pos x="45" y="70"/>
              </a:cxn>
              <a:cxn ang="0">
                <a:pos x="49" y="74"/>
              </a:cxn>
              <a:cxn ang="0">
                <a:pos x="44" y="77"/>
              </a:cxn>
              <a:cxn ang="0">
                <a:pos x="39" y="77"/>
              </a:cxn>
              <a:cxn ang="0">
                <a:pos x="43" y="70"/>
              </a:cxn>
              <a:cxn ang="0">
                <a:pos x="32" y="77"/>
              </a:cxn>
              <a:cxn ang="0">
                <a:pos x="36" y="81"/>
              </a:cxn>
              <a:cxn ang="0">
                <a:pos x="31" y="70"/>
              </a:cxn>
              <a:cxn ang="0">
                <a:pos x="36" y="74"/>
              </a:cxn>
              <a:cxn ang="0">
                <a:pos x="30" y="76"/>
              </a:cxn>
              <a:cxn ang="0">
                <a:pos x="25" y="80"/>
              </a:cxn>
              <a:cxn ang="0">
                <a:pos x="29" y="69"/>
              </a:cxn>
              <a:cxn ang="0">
                <a:pos x="25" y="73"/>
              </a:cxn>
              <a:cxn ang="0">
                <a:pos x="18" y="73"/>
              </a:cxn>
              <a:cxn ang="0">
                <a:pos x="12" y="70"/>
              </a:cxn>
              <a:cxn ang="0">
                <a:pos x="16" y="74"/>
              </a:cxn>
              <a:cxn ang="0">
                <a:pos x="12" y="76"/>
              </a:cxn>
              <a:cxn ang="0">
                <a:pos x="11" y="81"/>
              </a:cxn>
              <a:cxn ang="0">
                <a:pos x="11" y="87"/>
              </a:cxn>
              <a:cxn ang="0">
                <a:pos x="14" y="83"/>
              </a:cxn>
              <a:cxn ang="0">
                <a:pos x="16" y="87"/>
              </a:cxn>
              <a:cxn ang="0">
                <a:pos x="22" y="87"/>
              </a:cxn>
              <a:cxn ang="0">
                <a:pos x="19" y="76"/>
              </a:cxn>
              <a:cxn ang="0">
                <a:pos x="65" y="87"/>
              </a:cxn>
              <a:cxn ang="0">
                <a:pos x="65" y="82"/>
              </a:cxn>
              <a:cxn ang="0">
                <a:pos x="65" y="77"/>
              </a:cxn>
              <a:cxn ang="0">
                <a:pos x="70" y="81"/>
              </a:cxn>
              <a:cxn ang="0">
                <a:pos x="68" y="87"/>
              </a:cxn>
              <a:cxn ang="0">
                <a:pos x="74" y="87"/>
              </a:cxn>
              <a:cxn ang="0">
                <a:pos x="75" y="83"/>
              </a:cxn>
              <a:cxn ang="0">
                <a:pos x="84" y="87"/>
              </a:cxn>
            </a:cxnLst>
            <a:rect l="0" t="0" r="r" b="b"/>
            <a:pathLst>
              <a:path w="95" h="100">
                <a:moveTo>
                  <a:pt x="94" y="95"/>
                </a:move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6" y="0"/>
                  <a:pt x="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3"/>
                  <a:pt x="6" y="6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97"/>
                  <a:pt x="3" y="100"/>
                  <a:pt x="6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3" y="100"/>
                  <a:pt x="95" y="97"/>
                  <a:pt x="94" y="95"/>
                </a:cubicBezTo>
                <a:close/>
                <a:moveTo>
                  <a:pt x="83" y="77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80"/>
                  <a:pt x="84" y="81"/>
                  <a:pt x="83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81"/>
                  <a:pt x="79" y="80"/>
                  <a:pt x="79" y="80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76"/>
                  <a:pt x="79" y="76"/>
                  <a:pt x="80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7"/>
                </a:cubicBezTo>
                <a:close/>
                <a:moveTo>
                  <a:pt x="83" y="70"/>
                </a:moveTo>
                <a:cubicBezTo>
                  <a:pt x="83" y="73"/>
                  <a:pt x="83" y="73"/>
                  <a:pt x="83" y="73"/>
                </a:cubicBezTo>
                <a:cubicBezTo>
                  <a:pt x="83" y="74"/>
                  <a:pt x="83" y="74"/>
                  <a:pt x="82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8" y="74"/>
                  <a:pt x="78" y="74"/>
                  <a:pt x="78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69"/>
                  <a:pt x="78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3" y="70"/>
                  <a:pt x="83" y="70"/>
                </a:cubicBezTo>
                <a:close/>
                <a:moveTo>
                  <a:pt x="73" y="76"/>
                </a:move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7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7" y="81"/>
                  <a:pt x="77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81"/>
                  <a:pt x="72" y="80"/>
                  <a:pt x="72" y="80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6"/>
                  <a:pt x="72" y="76"/>
                  <a:pt x="73" y="76"/>
                </a:cubicBezTo>
                <a:close/>
                <a:moveTo>
                  <a:pt x="72" y="74"/>
                </a:moveTo>
                <a:cubicBezTo>
                  <a:pt x="71" y="74"/>
                  <a:pt x="71" y="74"/>
                  <a:pt x="71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69"/>
                  <a:pt x="72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6" y="70"/>
                  <a:pt x="76" y="70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5" y="74"/>
                </a:cubicBezTo>
                <a:lnTo>
                  <a:pt x="72" y="74"/>
                </a:lnTo>
                <a:close/>
                <a:moveTo>
                  <a:pt x="13" y="7"/>
                </a:moveTo>
                <a:cubicBezTo>
                  <a:pt x="13" y="7"/>
                  <a:pt x="13" y="6"/>
                  <a:pt x="14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6"/>
                  <a:pt x="81" y="7"/>
                  <a:pt x="81" y="7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1" y="55"/>
                  <a:pt x="80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3" y="55"/>
                  <a:pt x="13" y="55"/>
                  <a:pt x="13" y="54"/>
                </a:cubicBezTo>
                <a:lnTo>
                  <a:pt x="13" y="7"/>
                </a:lnTo>
                <a:close/>
                <a:moveTo>
                  <a:pt x="70" y="73"/>
                </a:moveTo>
                <a:cubicBezTo>
                  <a:pt x="70" y="74"/>
                  <a:pt x="69" y="74"/>
                  <a:pt x="69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3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70"/>
                  <a:pt x="65" y="69"/>
                  <a:pt x="65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69" y="70"/>
                  <a:pt x="69" y="70"/>
                </a:cubicBezTo>
                <a:lnTo>
                  <a:pt x="70" y="73"/>
                </a:lnTo>
                <a:close/>
                <a:moveTo>
                  <a:pt x="6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4" y="76"/>
                  <a:pt x="64" y="76"/>
                  <a:pt x="64" y="77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4" y="81"/>
                  <a:pt x="63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59" y="81"/>
                  <a:pt x="59" y="80"/>
                  <a:pt x="59" y="80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76"/>
                  <a:pt x="59" y="76"/>
                  <a:pt x="60" y="76"/>
                </a:cubicBezTo>
                <a:close/>
                <a:moveTo>
                  <a:pt x="59" y="74"/>
                </a:moveTo>
                <a:cubicBezTo>
                  <a:pt x="58" y="74"/>
                  <a:pt x="58" y="74"/>
                  <a:pt x="58" y="73"/>
                </a:cubicBezTo>
                <a:cubicBezTo>
                  <a:pt x="58" y="70"/>
                  <a:pt x="58" y="70"/>
                  <a:pt x="58" y="70"/>
                </a:cubicBezTo>
                <a:cubicBezTo>
                  <a:pt x="58" y="70"/>
                  <a:pt x="58" y="69"/>
                  <a:pt x="58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63" y="70"/>
                  <a:pt x="63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4"/>
                  <a:pt x="63" y="74"/>
                  <a:pt x="62" y="74"/>
                </a:cubicBezTo>
                <a:lnTo>
                  <a:pt x="59" y="74"/>
                </a:lnTo>
                <a:close/>
                <a:moveTo>
                  <a:pt x="53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6"/>
                  <a:pt x="57" y="77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80"/>
                  <a:pt x="57" y="81"/>
                  <a:pt x="57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1"/>
                  <a:pt x="52" y="80"/>
                  <a:pt x="52" y="80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6"/>
                  <a:pt x="52" y="76"/>
                  <a:pt x="53" y="76"/>
                </a:cubicBezTo>
                <a:close/>
                <a:moveTo>
                  <a:pt x="52" y="74"/>
                </a:moveTo>
                <a:cubicBezTo>
                  <a:pt x="52" y="74"/>
                  <a:pt x="51" y="74"/>
                  <a:pt x="51" y="7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69"/>
                  <a:pt x="52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6" y="69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4"/>
                  <a:pt x="56" y="74"/>
                  <a:pt x="56" y="74"/>
                </a:cubicBezTo>
                <a:lnTo>
                  <a:pt x="52" y="74"/>
                </a:lnTo>
                <a:close/>
                <a:moveTo>
                  <a:pt x="45" y="77"/>
                </a:moveTo>
                <a:cubicBezTo>
                  <a:pt x="45" y="76"/>
                  <a:pt x="46" y="76"/>
                  <a:pt x="46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1" y="76"/>
                  <a:pt x="51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0" y="81"/>
                  <a:pt x="50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5" y="80"/>
                  <a:pt x="45" y="80"/>
                </a:cubicBezTo>
                <a:lnTo>
                  <a:pt x="45" y="77"/>
                </a:lnTo>
                <a:close/>
                <a:moveTo>
                  <a:pt x="45" y="74"/>
                </a:moveTo>
                <a:cubicBezTo>
                  <a:pt x="45" y="74"/>
                  <a:pt x="44" y="74"/>
                  <a:pt x="44" y="73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0" y="70"/>
                  <a:pt x="50" y="70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49" y="74"/>
                  <a:pt x="49" y="74"/>
                </a:cubicBezTo>
                <a:lnTo>
                  <a:pt x="45" y="74"/>
                </a:lnTo>
                <a:close/>
                <a:moveTo>
                  <a:pt x="39" y="77"/>
                </a:moveTo>
                <a:cubicBezTo>
                  <a:pt x="39" y="76"/>
                  <a:pt x="39" y="76"/>
                  <a:pt x="3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4" y="76"/>
                  <a:pt x="44" y="77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3" y="81"/>
                  <a:pt x="43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39" y="80"/>
                  <a:pt x="39" y="80"/>
                </a:cubicBezTo>
                <a:lnTo>
                  <a:pt x="39" y="77"/>
                </a:lnTo>
                <a:close/>
                <a:moveTo>
                  <a:pt x="38" y="73"/>
                </a:moveTo>
                <a:cubicBezTo>
                  <a:pt x="38" y="70"/>
                  <a:pt x="38" y="70"/>
                  <a:pt x="38" y="70"/>
                </a:cubicBezTo>
                <a:cubicBezTo>
                  <a:pt x="38" y="70"/>
                  <a:pt x="38" y="69"/>
                  <a:pt x="3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70"/>
                  <a:pt x="43" y="70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4"/>
                  <a:pt x="43" y="74"/>
                  <a:pt x="42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8" y="74"/>
                  <a:pt x="38" y="73"/>
                </a:cubicBezTo>
                <a:close/>
                <a:moveTo>
                  <a:pt x="32" y="77"/>
                </a:moveTo>
                <a:cubicBezTo>
                  <a:pt x="32" y="76"/>
                  <a:pt x="32" y="76"/>
                  <a:pt x="33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7" y="76"/>
                  <a:pt x="37" y="76"/>
                  <a:pt x="37" y="7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1"/>
                  <a:pt x="36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2" y="81"/>
                  <a:pt x="32" y="80"/>
                  <a:pt x="32" y="80"/>
                </a:cubicBezTo>
                <a:lnTo>
                  <a:pt x="32" y="77"/>
                </a:lnTo>
                <a:close/>
                <a:moveTo>
                  <a:pt x="31" y="73"/>
                </a:move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2" y="69"/>
                  <a:pt x="32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7" y="70"/>
                  <a:pt x="37" y="70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4"/>
                  <a:pt x="36" y="74"/>
                  <a:pt x="36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1" y="74"/>
                  <a:pt x="31" y="73"/>
                </a:cubicBezTo>
                <a:close/>
                <a:moveTo>
                  <a:pt x="25" y="77"/>
                </a:moveTo>
                <a:cubicBezTo>
                  <a:pt x="25" y="76"/>
                  <a:pt x="26" y="76"/>
                  <a:pt x="26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7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1"/>
                  <a:pt x="2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1"/>
                  <a:pt x="25" y="80"/>
                  <a:pt x="25" y="80"/>
                </a:cubicBezTo>
                <a:lnTo>
                  <a:pt x="25" y="77"/>
                </a:lnTo>
                <a:close/>
                <a:moveTo>
                  <a:pt x="25" y="73"/>
                </a:moveTo>
                <a:cubicBezTo>
                  <a:pt x="25" y="70"/>
                  <a:pt x="25" y="70"/>
                  <a:pt x="25" y="70"/>
                </a:cubicBezTo>
                <a:cubicBezTo>
                  <a:pt x="25" y="70"/>
                  <a:pt x="25" y="69"/>
                  <a:pt x="26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30" y="69"/>
                  <a:pt x="30" y="70"/>
                  <a:pt x="30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29" y="74"/>
                  <a:pt x="29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3"/>
                </a:cubicBezTo>
                <a:close/>
                <a:moveTo>
                  <a:pt x="23" y="70"/>
                </a:moveTo>
                <a:cubicBezTo>
                  <a:pt x="23" y="73"/>
                  <a:pt x="23" y="73"/>
                  <a:pt x="23" y="73"/>
                </a:cubicBezTo>
                <a:cubicBezTo>
                  <a:pt x="23" y="74"/>
                  <a:pt x="23" y="74"/>
                  <a:pt x="22" y="74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4"/>
                  <a:pt x="18" y="74"/>
                  <a:pt x="18" y="73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19" y="69"/>
                  <a:pt x="19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69"/>
                  <a:pt x="23" y="70"/>
                  <a:pt x="23" y="70"/>
                </a:cubicBezTo>
                <a:close/>
                <a:moveTo>
                  <a:pt x="12" y="70"/>
                </a:moveTo>
                <a:cubicBezTo>
                  <a:pt x="12" y="70"/>
                  <a:pt x="12" y="69"/>
                  <a:pt x="13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9"/>
                  <a:pt x="17" y="70"/>
                  <a:pt x="17" y="70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4"/>
                  <a:pt x="16" y="74"/>
                  <a:pt x="16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1" y="74"/>
                  <a:pt x="11" y="73"/>
                </a:cubicBezTo>
                <a:lnTo>
                  <a:pt x="12" y="70"/>
                </a:lnTo>
                <a:close/>
                <a:moveTo>
                  <a:pt x="11" y="77"/>
                </a:moveTo>
                <a:cubicBezTo>
                  <a:pt x="11" y="76"/>
                  <a:pt x="11" y="76"/>
                  <a:pt x="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0"/>
                  <a:pt x="16" y="81"/>
                  <a:pt x="16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0"/>
                  <a:pt x="11" y="80"/>
                </a:cubicBezTo>
                <a:lnTo>
                  <a:pt x="11" y="77"/>
                </a:lnTo>
                <a:close/>
                <a:moveTo>
                  <a:pt x="14" y="87"/>
                </a:moveTo>
                <a:cubicBezTo>
                  <a:pt x="14" y="87"/>
                  <a:pt x="14" y="87"/>
                  <a:pt x="13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1" y="82"/>
                  <a:pt x="1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2"/>
                  <a:pt x="14" y="83"/>
                  <a:pt x="14" y="83"/>
                </a:cubicBezTo>
                <a:lnTo>
                  <a:pt x="14" y="87"/>
                </a:lnTo>
                <a:close/>
                <a:moveTo>
                  <a:pt x="22" y="87"/>
                </a:moveTo>
                <a:cubicBezTo>
                  <a:pt x="22" y="87"/>
                  <a:pt x="21" y="87"/>
                  <a:pt x="2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3"/>
                  <a:pt x="16" y="82"/>
                  <a:pt x="17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2" y="82"/>
                  <a:pt x="22" y="83"/>
                  <a:pt x="22" y="83"/>
                </a:cubicBezTo>
                <a:lnTo>
                  <a:pt x="22" y="87"/>
                </a:lnTo>
                <a:close/>
                <a:moveTo>
                  <a:pt x="23" y="81"/>
                </a:moveTo>
                <a:cubicBezTo>
                  <a:pt x="19" y="81"/>
                  <a:pt x="19" y="81"/>
                  <a:pt x="19" y="81"/>
                </a:cubicBezTo>
                <a:cubicBezTo>
                  <a:pt x="18" y="81"/>
                  <a:pt x="18" y="80"/>
                  <a:pt x="18" y="80"/>
                </a:cubicBezTo>
                <a:cubicBezTo>
                  <a:pt x="18" y="77"/>
                  <a:pt x="18" y="77"/>
                  <a:pt x="18" y="77"/>
                </a:cubicBezTo>
                <a:cubicBezTo>
                  <a:pt x="19" y="76"/>
                  <a:pt x="19" y="76"/>
                  <a:pt x="19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4" y="76"/>
                  <a:pt x="24" y="77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1"/>
                  <a:pt x="23" y="81"/>
                </a:cubicBezTo>
                <a:close/>
                <a:moveTo>
                  <a:pt x="65" y="87"/>
                </a:moveTo>
                <a:cubicBezTo>
                  <a:pt x="24" y="87"/>
                  <a:pt x="24" y="87"/>
                  <a:pt x="24" y="87"/>
                </a:cubicBezTo>
                <a:cubicBezTo>
                  <a:pt x="24" y="87"/>
                  <a:pt x="23" y="87"/>
                  <a:pt x="23" y="87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2"/>
                  <a:pt x="24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6" y="82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7"/>
                  <a:pt x="66" y="87"/>
                  <a:pt x="65" y="87"/>
                </a:cubicBezTo>
                <a:close/>
                <a:moveTo>
                  <a:pt x="66" y="80"/>
                </a:moveTo>
                <a:cubicBezTo>
                  <a:pt x="65" y="77"/>
                  <a:pt x="65" y="77"/>
                  <a:pt x="65" y="77"/>
                </a:cubicBezTo>
                <a:cubicBezTo>
                  <a:pt x="65" y="76"/>
                  <a:pt x="66" y="76"/>
                  <a:pt x="66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1" y="76"/>
                  <a:pt x="71" y="77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1"/>
                  <a:pt x="70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6" y="81"/>
                  <a:pt x="66" y="80"/>
                  <a:pt x="66" y="80"/>
                </a:cubicBezTo>
                <a:close/>
                <a:moveTo>
                  <a:pt x="73" y="87"/>
                </a:moveTo>
                <a:cubicBezTo>
                  <a:pt x="69" y="87"/>
                  <a:pt x="69" y="87"/>
                  <a:pt x="69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3"/>
                  <a:pt x="68" y="82"/>
                  <a:pt x="68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2"/>
                  <a:pt x="74" y="83"/>
                  <a:pt x="74" y="83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7"/>
                  <a:pt x="74" y="87"/>
                  <a:pt x="73" y="87"/>
                </a:cubicBezTo>
                <a:close/>
                <a:moveTo>
                  <a:pt x="84" y="87"/>
                </a:moveTo>
                <a:cubicBezTo>
                  <a:pt x="76" y="87"/>
                  <a:pt x="76" y="87"/>
                  <a:pt x="76" y="87"/>
                </a:cubicBezTo>
                <a:cubicBezTo>
                  <a:pt x="76" y="87"/>
                  <a:pt x="76" y="87"/>
                  <a:pt x="76" y="87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2"/>
                  <a:pt x="76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4" y="82"/>
                  <a:pt x="84" y="83"/>
                  <a:pt x="84" y="83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7"/>
                  <a:pt x="84" y="87"/>
                  <a:pt x="84" y="87"/>
                </a:cubicBezTo>
                <a:close/>
              </a:path>
            </a:pathLst>
          </a:custGeom>
          <a:solidFill>
            <a:srgbClr val="72C7E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66"/>
          <p:cNvSpPr>
            <a:spLocks noChangeAspect="1"/>
          </p:cNvSpPr>
          <p:nvPr/>
        </p:nvSpPr>
        <p:spPr bwMode="auto">
          <a:xfrm>
            <a:off x="529610" y="5022666"/>
            <a:ext cx="1448978" cy="1403482"/>
          </a:xfrm>
          <a:custGeom>
            <a:avLst/>
            <a:gdLst/>
            <a:ahLst/>
            <a:cxnLst>
              <a:cxn ang="0">
                <a:pos x="446" y="209"/>
              </a:cxn>
              <a:cxn ang="0">
                <a:pos x="338" y="209"/>
              </a:cxn>
              <a:cxn ang="0">
                <a:pos x="338" y="0"/>
              </a:cxn>
              <a:cxn ang="0">
                <a:pos x="115" y="0"/>
              </a:cxn>
              <a:cxn ang="0">
                <a:pos x="115" y="209"/>
              </a:cxn>
              <a:cxn ang="0">
                <a:pos x="0" y="209"/>
              </a:cxn>
              <a:cxn ang="0">
                <a:pos x="223" y="432"/>
              </a:cxn>
              <a:cxn ang="0">
                <a:pos x="446" y="209"/>
              </a:cxn>
            </a:cxnLst>
            <a:rect l="0" t="0" r="r" b="b"/>
            <a:pathLst>
              <a:path w="446" h="432">
                <a:moveTo>
                  <a:pt x="446" y="209"/>
                </a:moveTo>
                <a:lnTo>
                  <a:pt x="338" y="209"/>
                </a:lnTo>
                <a:lnTo>
                  <a:pt x="338" y="0"/>
                </a:lnTo>
                <a:lnTo>
                  <a:pt x="115" y="0"/>
                </a:lnTo>
                <a:lnTo>
                  <a:pt x="115" y="209"/>
                </a:lnTo>
                <a:lnTo>
                  <a:pt x="0" y="209"/>
                </a:lnTo>
                <a:lnTo>
                  <a:pt x="223" y="432"/>
                </a:lnTo>
                <a:lnTo>
                  <a:pt x="446" y="209"/>
                </a:lnTo>
                <a:close/>
              </a:path>
            </a:pathLst>
          </a:custGeom>
          <a:solidFill>
            <a:srgbClr val="00277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4"/>
          <p:cNvSpPr>
            <a:spLocks noChangeAspect="1" noEditPoints="1"/>
          </p:cNvSpPr>
          <p:nvPr/>
        </p:nvSpPr>
        <p:spPr bwMode="auto">
          <a:xfrm>
            <a:off x="4543381" y="1580139"/>
            <a:ext cx="1688386" cy="1324572"/>
          </a:xfrm>
          <a:custGeom>
            <a:avLst/>
            <a:gdLst/>
            <a:ahLst/>
            <a:cxnLst>
              <a:cxn ang="0">
                <a:pos x="638" y="467"/>
              </a:cxn>
              <a:cxn ang="0">
                <a:pos x="638" y="79"/>
              </a:cxn>
              <a:cxn ang="0">
                <a:pos x="645" y="79"/>
              </a:cxn>
              <a:cxn ang="0">
                <a:pos x="645" y="50"/>
              </a:cxn>
              <a:cxn ang="0">
                <a:pos x="523" y="50"/>
              </a:cxn>
              <a:cxn ang="0">
                <a:pos x="523" y="0"/>
              </a:cxn>
              <a:cxn ang="0">
                <a:pos x="143" y="0"/>
              </a:cxn>
              <a:cxn ang="0">
                <a:pos x="143" y="50"/>
              </a:cxn>
              <a:cxn ang="0">
                <a:pos x="14" y="50"/>
              </a:cxn>
              <a:cxn ang="0">
                <a:pos x="14" y="79"/>
              </a:cxn>
              <a:cxn ang="0">
                <a:pos x="29" y="79"/>
              </a:cxn>
              <a:cxn ang="0">
                <a:pos x="29" y="467"/>
              </a:cxn>
              <a:cxn ang="0">
                <a:pos x="0" y="467"/>
              </a:cxn>
              <a:cxn ang="0">
                <a:pos x="0" y="517"/>
              </a:cxn>
              <a:cxn ang="0">
                <a:pos x="659" y="517"/>
              </a:cxn>
              <a:cxn ang="0">
                <a:pos x="659" y="467"/>
              </a:cxn>
              <a:cxn ang="0">
                <a:pos x="638" y="467"/>
              </a:cxn>
              <a:cxn ang="0">
                <a:pos x="244" y="438"/>
              </a:cxn>
              <a:cxn ang="0">
                <a:pos x="72" y="438"/>
              </a:cxn>
              <a:cxn ang="0">
                <a:pos x="72" y="359"/>
              </a:cxn>
              <a:cxn ang="0">
                <a:pos x="244" y="359"/>
              </a:cxn>
              <a:cxn ang="0">
                <a:pos x="244" y="438"/>
              </a:cxn>
              <a:cxn ang="0">
                <a:pos x="244" y="316"/>
              </a:cxn>
              <a:cxn ang="0">
                <a:pos x="72" y="316"/>
              </a:cxn>
              <a:cxn ang="0">
                <a:pos x="72" y="230"/>
              </a:cxn>
              <a:cxn ang="0">
                <a:pos x="244" y="230"/>
              </a:cxn>
              <a:cxn ang="0">
                <a:pos x="244" y="316"/>
              </a:cxn>
              <a:cxn ang="0">
                <a:pos x="244" y="187"/>
              </a:cxn>
              <a:cxn ang="0">
                <a:pos x="72" y="187"/>
              </a:cxn>
              <a:cxn ang="0">
                <a:pos x="72" y="108"/>
              </a:cxn>
              <a:cxn ang="0">
                <a:pos x="244" y="108"/>
              </a:cxn>
              <a:cxn ang="0">
                <a:pos x="244" y="187"/>
              </a:cxn>
              <a:cxn ang="0">
                <a:pos x="372" y="467"/>
              </a:cxn>
              <a:cxn ang="0">
                <a:pos x="294" y="467"/>
              </a:cxn>
              <a:cxn ang="0">
                <a:pos x="294" y="359"/>
              </a:cxn>
              <a:cxn ang="0">
                <a:pos x="372" y="359"/>
              </a:cxn>
              <a:cxn ang="0">
                <a:pos x="372" y="467"/>
              </a:cxn>
              <a:cxn ang="0">
                <a:pos x="372" y="316"/>
              </a:cxn>
              <a:cxn ang="0">
                <a:pos x="294" y="316"/>
              </a:cxn>
              <a:cxn ang="0">
                <a:pos x="294" y="230"/>
              </a:cxn>
              <a:cxn ang="0">
                <a:pos x="372" y="230"/>
              </a:cxn>
              <a:cxn ang="0">
                <a:pos x="372" y="316"/>
              </a:cxn>
              <a:cxn ang="0">
                <a:pos x="372" y="187"/>
              </a:cxn>
              <a:cxn ang="0">
                <a:pos x="294" y="187"/>
              </a:cxn>
              <a:cxn ang="0">
                <a:pos x="294" y="108"/>
              </a:cxn>
              <a:cxn ang="0">
                <a:pos x="372" y="108"/>
              </a:cxn>
              <a:cxn ang="0">
                <a:pos x="372" y="187"/>
              </a:cxn>
              <a:cxn ang="0">
                <a:pos x="595" y="438"/>
              </a:cxn>
              <a:cxn ang="0">
                <a:pos x="415" y="438"/>
              </a:cxn>
              <a:cxn ang="0">
                <a:pos x="415" y="359"/>
              </a:cxn>
              <a:cxn ang="0">
                <a:pos x="595" y="359"/>
              </a:cxn>
              <a:cxn ang="0">
                <a:pos x="595" y="438"/>
              </a:cxn>
              <a:cxn ang="0">
                <a:pos x="595" y="316"/>
              </a:cxn>
              <a:cxn ang="0">
                <a:pos x="415" y="316"/>
              </a:cxn>
              <a:cxn ang="0">
                <a:pos x="415" y="230"/>
              </a:cxn>
              <a:cxn ang="0">
                <a:pos x="595" y="230"/>
              </a:cxn>
              <a:cxn ang="0">
                <a:pos x="595" y="316"/>
              </a:cxn>
              <a:cxn ang="0">
                <a:pos x="595" y="187"/>
              </a:cxn>
              <a:cxn ang="0">
                <a:pos x="415" y="187"/>
              </a:cxn>
              <a:cxn ang="0">
                <a:pos x="415" y="108"/>
              </a:cxn>
              <a:cxn ang="0">
                <a:pos x="595" y="108"/>
              </a:cxn>
              <a:cxn ang="0">
                <a:pos x="595" y="187"/>
              </a:cxn>
            </a:cxnLst>
            <a:rect l="0" t="0" r="r" b="b"/>
            <a:pathLst>
              <a:path w="659" h="517">
                <a:moveTo>
                  <a:pt x="638" y="467"/>
                </a:moveTo>
                <a:lnTo>
                  <a:pt x="638" y="79"/>
                </a:lnTo>
                <a:lnTo>
                  <a:pt x="645" y="79"/>
                </a:lnTo>
                <a:lnTo>
                  <a:pt x="645" y="50"/>
                </a:lnTo>
                <a:lnTo>
                  <a:pt x="523" y="50"/>
                </a:lnTo>
                <a:lnTo>
                  <a:pt x="523" y="0"/>
                </a:lnTo>
                <a:lnTo>
                  <a:pt x="143" y="0"/>
                </a:lnTo>
                <a:lnTo>
                  <a:pt x="143" y="50"/>
                </a:lnTo>
                <a:lnTo>
                  <a:pt x="14" y="50"/>
                </a:lnTo>
                <a:lnTo>
                  <a:pt x="14" y="79"/>
                </a:lnTo>
                <a:lnTo>
                  <a:pt x="29" y="79"/>
                </a:lnTo>
                <a:lnTo>
                  <a:pt x="29" y="467"/>
                </a:lnTo>
                <a:lnTo>
                  <a:pt x="0" y="467"/>
                </a:lnTo>
                <a:lnTo>
                  <a:pt x="0" y="517"/>
                </a:lnTo>
                <a:lnTo>
                  <a:pt x="659" y="517"/>
                </a:lnTo>
                <a:lnTo>
                  <a:pt x="659" y="467"/>
                </a:lnTo>
                <a:lnTo>
                  <a:pt x="638" y="467"/>
                </a:lnTo>
                <a:close/>
                <a:moveTo>
                  <a:pt x="244" y="438"/>
                </a:moveTo>
                <a:lnTo>
                  <a:pt x="72" y="438"/>
                </a:lnTo>
                <a:lnTo>
                  <a:pt x="72" y="359"/>
                </a:lnTo>
                <a:lnTo>
                  <a:pt x="244" y="359"/>
                </a:lnTo>
                <a:lnTo>
                  <a:pt x="244" y="438"/>
                </a:lnTo>
                <a:close/>
                <a:moveTo>
                  <a:pt x="244" y="316"/>
                </a:moveTo>
                <a:lnTo>
                  <a:pt x="72" y="316"/>
                </a:lnTo>
                <a:lnTo>
                  <a:pt x="72" y="230"/>
                </a:lnTo>
                <a:lnTo>
                  <a:pt x="244" y="230"/>
                </a:lnTo>
                <a:lnTo>
                  <a:pt x="244" y="316"/>
                </a:lnTo>
                <a:close/>
                <a:moveTo>
                  <a:pt x="244" y="187"/>
                </a:moveTo>
                <a:lnTo>
                  <a:pt x="72" y="187"/>
                </a:lnTo>
                <a:lnTo>
                  <a:pt x="72" y="108"/>
                </a:lnTo>
                <a:lnTo>
                  <a:pt x="244" y="108"/>
                </a:lnTo>
                <a:lnTo>
                  <a:pt x="244" y="187"/>
                </a:lnTo>
                <a:close/>
                <a:moveTo>
                  <a:pt x="372" y="467"/>
                </a:moveTo>
                <a:lnTo>
                  <a:pt x="294" y="467"/>
                </a:lnTo>
                <a:lnTo>
                  <a:pt x="294" y="359"/>
                </a:lnTo>
                <a:lnTo>
                  <a:pt x="372" y="359"/>
                </a:lnTo>
                <a:lnTo>
                  <a:pt x="372" y="467"/>
                </a:lnTo>
                <a:close/>
                <a:moveTo>
                  <a:pt x="372" y="316"/>
                </a:moveTo>
                <a:lnTo>
                  <a:pt x="294" y="316"/>
                </a:lnTo>
                <a:lnTo>
                  <a:pt x="294" y="230"/>
                </a:lnTo>
                <a:lnTo>
                  <a:pt x="372" y="230"/>
                </a:lnTo>
                <a:lnTo>
                  <a:pt x="372" y="316"/>
                </a:lnTo>
                <a:close/>
                <a:moveTo>
                  <a:pt x="372" y="187"/>
                </a:moveTo>
                <a:lnTo>
                  <a:pt x="294" y="187"/>
                </a:lnTo>
                <a:lnTo>
                  <a:pt x="294" y="108"/>
                </a:lnTo>
                <a:lnTo>
                  <a:pt x="372" y="108"/>
                </a:lnTo>
                <a:lnTo>
                  <a:pt x="372" y="187"/>
                </a:lnTo>
                <a:close/>
                <a:moveTo>
                  <a:pt x="595" y="438"/>
                </a:moveTo>
                <a:lnTo>
                  <a:pt x="415" y="438"/>
                </a:lnTo>
                <a:lnTo>
                  <a:pt x="415" y="359"/>
                </a:lnTo>
                <a:lnTo>
                  <a:pt x="595" y="359"/>
                </a:lnTo>
                <a:lnTo>
                  <a:pt x="595" y="438"/>
                </a:lnTo>
                <a:close/>
                <a:moveTo>
                  <a:pt x="595" y="316"/>
                </a:moveTo>
                <a:lnTo>
                  <a:pt x="415" y="316"/>
                </a:lnTo>
                <a:lnTo>
                  <a:pt x="415" y="230"/>
                </a:lnTo>
                <a:lnTo>
                  <a:pt x="595" y="230"/>
                </a:lnTo>
                <a:lnTo>
                  <a:pt x="595" y="316"/>
                </a:lnTo>
                <a:close/>
                <a:moveTo>
                  <a:pt x="595" y="187"/>
                </a:moveTo>
                <a:lnTo>
                  <a:pt x="415" y="187"/>
                </a:lnTo>
                <a:lnTo>
                  <a:pt x="415" y="108"/>
                </a:lnTo>
                <a:lnTo>
                  <a:pt x="595" y="108"/>
                </a:lnTo>
                <a:lnTo>
                  <a:pt x="595" y="187"/>
                </a:lnTo>
                <a:close/>
              </a:path>
            </a:pathLst>
          </a:custGeom>
          <a:solidFill>
            <a:srgbClr val="00277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7"/>
          <p:cNvSpPr>
            <a:spLocks noChangeAspect="1" noEditPoints="1"/>
          </p:cNvSpPr>
          <p:nvPr/>
        </p:nvSpPr>
        <p:spPr bwMode="auto">
          <a:xfrm>
            <a:off x="543258" y="3439977"/>
            <a:ext cx="1320799" cy="1417386"/>
          </a:xfrm>
          <a:custGeom>
            <a:avLst/>
            <a:gdLst/>
            <a:ahLst/>
            <a:cxnLst>
              <a:cxn ang="0">
                <a:pos x="79" y="25"/>
              </a:cxn>
              <a:cxn ang="0">
                <a:pos x="62" y="25"/>
              </a:cxn>
              <a:cxn ang="0">
                <a:pos x="65" y="6"/>
              </a:cxn>
              <a:cxn ang="0">
                <a:pos x="43" y="17"/>
              </a:cxn>
              <a:cxn ang="0">
                <a:pos x="20" y="6"/>
              </a:cxn>
              <a:cxn ang="0">
                <a:pos x="22" y="25"/>
              </a:cxn>
              <a:cxn ang="0">
                <a:pos x="4" y="25"/>
              </a:cxn>
              <a:cxn ang="0">
                <a:pos x="0" y="29"/>
              </a:cxn>
              <a:cxn ang="0">
                <a:pos x="0" y="42"/>
              </a:cxn>
              <a:cxn ang="0">
                <a:pos x="3" y="42"/>
              </a:cxn>
              <a:cxn ang="0">
                <a:pos x="3" y="83"/>
              </a:cxn>
              <a:cxn ang="0">
                <a:pos x="7" y="88"/>
              </a:cxn>
              <a:cxn ang="0">
                <a:pos x="75" y="88"/>
              </a:cxn>
              <a:cxn ang="0">
                <a:pos x="79" y="83"/>
              </a:cxn>
              <a:cxn ang="0">
                <a:pos x="79" y="42"/>
              </a:cxn>
              <a:cxn ang="0">
                <a:pos x="82" y="42"/>
              </a:cxn>
              <a:cxn ang="0">
                <a:pos x="82" y="29"/>
              </a:cxn>
              <a:cxn ang="0">
                <a:pos x="79" y="25"/>
              </a:cxn>
              <a:cxn ang="0">
                <a:pos x="63" y="11"/>
              </a:cxn>
              <a:cxn ang="0">
                <a:pos x="56" y="23"/>
              </a:cxn>
              <a:cxn ang="0">
                <a:pos x="48" y="23"/>
              </a:cxn>
              <a:cxn ang="0">
                <a:pos x="63" y="11"/>
              </a:cxn>
              <a:cxn ang="0">
                <a:pos x="22" y="11"/>
              </a:cxn>
              <a:cxn ang="0">
                <a:pos x="37" y="23"/>
              </a:cxn>
              <a:cxn ang="0">
                <a:pos x="29" y="23"/>
              </a:cxn>
              <a:cxn ang="0">
                <a:pos x="22" y="11"/>
              </a:cxn>
              <a:cxn ang="0">
                <a:pos x="54" y="42"/>
              </a:cxn>
              <a:cxn ang="0">
                <a:pos x="52" y="42"/>
              </a:cxn>
              <a:cxn ang="0">
                <a:pos x="52" y="86"/>
              </a:cxn>
              <a:cxn ang="0">
                <a:pos x="31" y="86"/>
              </a:cxn>
              <a:cxn ang="0">
                <a:pos x="31" y="43"/>
              </a:cxn>
              <a:cxn ang="0">
                <a:pos x="28" y="43"/>
              </a:cxn>
              <a:cxn ang="0">
                <a:pos x="28" y="27"/>
              </a:cxn>
              <a:cxn ang="0">
                <a:pos x="54" y="27"/>
              </a:cxn>
              <a:cxn ang="0">
                <a:pos x="54" y="42"/>
              </a:cxn>
            </a:cxnLst>
            <a:rect l="0" t="0" r="r" b="b"/>
            <a:pathLst>
              <a:path w="82" h="88">
                <a:moveTo>
                  <a:pt x="79" y="25"/>
                </a:moveTo>
                <a:cubicBezTo>
                  <a:pt x="62" y="25"/>
                  <a:pt x="62" y="25"/>
                  <a:pt x="62" y="25"/>
                </a:cubicBezTo>
                <a:cubicBezTo>
                  <a:pt x="62" y="25"/>
                  <a:pt x="75" y="12"/>
                  <a:pt x="65" y="6"/>
                </a:cubicBezTo>
                <a:cubicBezTo>
                  <a:pt x="55" y="0"/>
                  <a:pt x="43" y="17"/>
                  <a:pt x="43" y="17"/>
                </a:cubicBezTo>
                <a:cubicBezTo>
                  <a:pt x="43" y="17"/>
                  <a:pt x="29" y="0"/>
                  <a:pt x="20" y="6"/>
                </a:cubicBezTo>
                <a:cubicBezTo>
                  <a:pt x="10" y="12"/>
                  <a:pt x="22" y="25"/>
                  <a:pt x="22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6"/>
                  <a:pt x="0" y="29"/>
                  <a:pt x="0" y="29"/>
                </a:cubicBezTo>
                <a:cubicBezTo>
                  <a:pt x="0" y="42"/>
                  <a:pt x="0" y="42"/>
                  <a:pt x="0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79"/>
                  <a:pt x="3" y="83"/>
                </a:cubicBezTo>
                <a:cubicBezTo>
                  <a:pt x="3" y="87"/>
                  <a:pt x="7" y="88"/>
                  <a:pt x="7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88"/>
                  <a:pt x="79" y="87"/>
                  <a:pt x="79" y="83"/>
                </a:cubicBezTo>
                <a:cubicBezTo>
                  <a:pt x="79" y="79"/>
                  <a:pt x="79" y="42"/>
                  <a:pt x="79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26"/>
                  <a:pt x="79" y="25"/>
                </a:cubicBezTo>
                <a:close/>
                <a:moveTo>
                  <a:pt x="63" y="11"/>
                </a:moveTo>
                <a:cubicBezTo>
                  <a:pt x="67" y="16"/>
                  <a:pt x="56" y="23"/>
                  <a:pt x="56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20"/>
                  <a:pt x="57" y="5"/>
                  <a:pt x="63" y="11"/>
                </a:cubicBezTo>
                <a:close/>
                <a:moveTo>
                  <a:pt x="22" y="11"/>
                </a:moveTo>
                <a:cubicBezTo>
                  <a:pt x="28" y="5"/>
                  <a:pt x="39" y="20"/>
                  <a:pt x="37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18" y="16"/>
                  <a:pt x="22" y="11"/>
                </a:cubicBezTo>
                <a:close/>
                <a:moveTo>
                  <a:pt x="54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86"/>
                  <a:pt x="52" y="86"/>
                  <a:pt x="52" y="86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43"/>
                  <a:pt x="31" y="43"/>
                  <a:pt x="31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27"/>
                  <a:pt x="28" y="27"/>
                  <a:pt x="28" y="27"/>
                </a:cubicBezTo>
                <a:cubicBezTo>
                  <a:pt x="54" y="27"/>
                  <a:pt x="54" y="27"/>
                  <a:pt x="54" y="27"/>
                </a:cubicBezTo>
                <a:lnTo>
                  <a:pt x="54" y="42"/>
                </a:lnTo>
                <a:close/>
              </a:path>
            </a:pathLst>
          </a:custGeom>
          <a:solidFill>
            <a:srgbClr val="00A1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"/>
          <p:cNvSpPr>
            <a:spLocks noChangeAspect="1" noEditPoints="1"/>
          </p:cNvSpPr>
          <p:nvPr/>
        </p:nvSpPr>
        <p:spPr bwMode="auto">
          <a:xfrm>
            <a:off x="584202" y="1580138"/>
            <a:ext cx="1090731" cy="1620261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91"/>
              </a:cxn>
              <a:cxn ang="0">
                <a:pos x="58" y="100"/>
              </a:cxn>
              <a:cxn ang="0">
                <a:pos x="67" y="8"/>
              </a:cxn>
              <a:cxn ang="0">
                <a:pos x="8" y="15"/>
              </a:cxn>
              <a:cxn ang="0">
                <a:pos x="55" y="11"/>
              </a:cxn>
              <a:cxn ang="0">
                <a:pos x="58" y="25"/>
              </a:cxn>
              <a:cxn ang="0">
                <a:pos x="12" y="28"/>
              </a:cxn>
              <a:cxn ang="0">
                <a:pos x="8" y="15"/>
              </a:cxn>
              <a:cxn ang="0">
                <a:pos x="54" y="46"/>
              </a:cxn>
              <a:cxn ang="0">
                <a:pos x="54" y="39"/>
              </a:cxn>
              <a:cxn ang="0">
                <a:pos x="44" y="42"/>
              </a:cxn>
              <a:cxn ang="0">
                <a:pos x="36" y="42"/>
              </a:cxn>
              <a:cxn ang="0">
                <a:pos x="44" y="42"/>
              </a:cxn>
              <a:cxn ang="0">
                <a:pos x="26" y="46"/>
              </a:cxn>
              <a:cxn ang="0">
                <a:pos x="26" y="39"/>
              </a:cxn>
              <a:cxn ang="0">
                <a:pos x="12" y="89"/>
              </a:cxn>
              <a:cxn ang="0">
                <a:pos x="12" y="81"/>
              </a:cxn>
              <a:cxn ang="0">
                <a:pos x="12" y="89"/>
              </a:cxn>
              <a:cxn ang="0">
                <a:pos x="8" y="71"/>
              </a:cxn>
              <a:cxn ang="0">
                <a:pos x="16" y="71"/>
              </a:cxn>
              <a:cxn ang="0">
                <a:pos x="12" y="60"/>
              </a:cxn>
              <a:cxn ang="0">
                <a:pos x="12" y="53"/>
              </a:cxn>
              <a:cxn ang="0">
                <a:pos x="12" y="60"/>
              </a:cxn>
              <a:cxn ang="0">
                <a:pos x="8" y="42"/>
              </a:cxn>
              <a:cxn ang="0">
                <a:pos x="16" y="42"/>
              </a:cxn>
              <a:cxn ang="0">
                <a:pos x="26" y="89"/>
              </a:cxn>
              <a:cxn ang="0">
                <a:pos x="26" y="81"/>
              </a:cxn>
              <a:cxn ang="0">
                <a:pos x="26" y="89"/>
              </a:cxn>
              <a:cxn ang="0">
                <a:pos x="22" y="71"/>
              </a:cxn>
              <a:cxn ang="0">
                <a:pos x="30" y="71"/>
              </a:cxn>
              <a:cxn ang="0">
                <a:pos x="26" y="60"/>
              </a:cxn>
              <a:cxn ang="0">
                <a:pos x="26" y="53"/>
              </a:cxn>
              <a:cxn ang="0">
                <a:pos x="26" y="60"/>
              </a:cxn>
              <a:cxn ang="0">
                <a:pos x="36" y="85"/>
              </a:cxn>
              <a:cxn ang="0">
                <a:pos x="44" y="85"/>
              </a:cxn>
              <a:cxn ang="0">
                <a:pos x="40" y="74"/>
              </a:cxn>
              <a:cxn ang="0">
                <a:pos x="40" y="67"/>
              </a:cxn>
              <a:cxn ang="0">
                <a:pos x="40" y="74"/>
              </a:cxn>
              <a:cxn ang="0">
                <a:pos x="36" y="57"/>
              </a:cxn>
              <a:cxn ang="0">
                <a:pos x="44" y="57"/>
              </a:cxn>
              <a:cxn ang="0">
                <a:pos x="59" y="86"/>
              </a:cxn>
              <a:cxn ang="0">
                <a:pos x="52" y="88"/>
              </a:cxn>
              <a:cxn ang="0">
                <a:pos x="50" y="55"/>
              </a:cxn>
              <a:cxn ang="0">
                <a:pos x="57" y="53"/>
              </a:cxn>
              <a:cxn ang="0">
                <a:pos x="59" y="86"/>
              </a:cxn>
            </a:cxnLst>
            <a:rect l="0" t="0" r="r" b="b"/>
            <a:pathLst>
              <a:path w="67" h="100">
                <a:moveTo>
                  <a:pt x="5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8" y="100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63" y="100"/>
                  <a:pt x="67" y="96"/>
                  <a:pt x="67" y="91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4"/>
                  <a:pt x="63" y="0"/>
                  <a:pt x="58" y="0"/>
                </a:cubicBezTo>
                <a:close/>
                <a:moveTo>
                  <a:pt x="8" y="15"/>
                </a:moveTo>
                <a:cubicBezTo>
                  <a:pt x="8" y="13"/>
                  <a:pt x="10" y="11"/>
                  <a:pt x="12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7" y="11"/>
                  <a:pt x="58" y="13"/>
                  <a:pt x="58" y="1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6"/>
                  <a:pt x="57" y="28"/>
                  <a:pt x="55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0" y="28"/>
                  <a:pt x="8" y="26"/>
                  <a:pt x="8" y="25"/>
                </a:cubicBezTo>
                <a:lnTo>
                  <a:pt x="8" y="15"/>
                </a:lnTo>
                <a:close/>
                <a:moveTo>
                  <a:pt x="58" y="42"/>
                </a:moveTo>
                <a:cubicBezTo>
                  <a:pt x="58" y="44"/>
                  <a:pt x="56" y="46"/>
                  <a:pt x="54" y="46"/>
                </a:cubicBezTo>
                <a:cubicBezTo>
                  <a:pt x="52" y="46"/>
                  <a:pt x="51" y="44"/>
                  <a:pt x="51" y="42"/>
                </a:cubicBezTo>
                <a:cubicBezTo>
                  <a:pt x="51" y="40"/>
                  <a:pt x="52" y="39"/>
                  <a:pt x="54" y="39"/>
                </a:cubicBezTo>
                <a:cubicBezTo>
                  <a:pt x="56" y="39"/>
                  <a:pt x="58" y="40"/>
                  <a:pt x="58" y="42"/>
                </a:cubicBezTo>
                <a:close/>
                <a:moveTo>
                  <a:pt x="44" y="42"/>
                </a:moveTo>
                <a:cubicBezTo>
                  <a:pt x="44" y="44"/>
                  <a:pt x="42" y="46"/>
                  <a:pt x="40" y="46"/>
                </a:cubicBezTo>
                <a:cubicBezTo>
                  <a:pt x="38" y="46"/>
                  <a:pt x="36" y="44"/>
                  <a:pt x="36" y="42"/>
                </a:cubicBezTo>
                <a:cubicBezTo>
                  <a:pt x="36" y="40"/>
                  <a:pt x="38" y="39"/>
                  <a:pt x="40" y="39"/>
                </a:cubicBezTo>
                <a:cubicBezTo>
                  <a:pt x="42" y="39"/>
                  <a:pt x="44" y="40"/>
                  <a:pt x="44" y="42"/>
                </a:cubicBezTo>
                <a:close/>
                <a:moveTo>
                  <a:pt x="30" y="42"/>
                </a:moveTo>
                <a:cubicBezTo>
                  <a:pt x="30" y="44"/>
                  <a:pt x="28" y="46"/>
                  <a:pt x="26" y="46"/>
                </a:cubicBezTo>
                <a:cubicBezTo>
                  <a:pt x="24" y="46"/>
                  <a:pt x="22" y="44"/>
                  <a:pt x="22" y="42"/>
                </a:cubicBezTo>
                <a:cubicBezTo>
                  <a:pt x="22" y="40"/>
                  <a:pt x="24" y="39"/>
                  <a:pt x="26" y="39"/>
                </a:cubicBezTo>
                <a:cubicBezTo>
                  <a:pt x="28" y="39"/>
                  <a:pt x="30" y="40"/>
                  <a:pt x="30" y="42"/>
                </a:cubicBezTo>
                <a:close/>
                <a:moveTo>
                  <a:pt x="12" y="89"/>
                </a:moveTo>
                <a:cubicBezTo>
                  <a:pt x="10" y="89"/>
                  <a:pt x="8" y="87"/>
                  <a:pt x="8" y="85"/>
                </a:cubicBezTo>
                <a:cubicBezTo>
                  <a:pt x="8" y="83"/>
                  <a:pt x="10" y="81"/>
                  <a:pt x="12" y="81"/>
                </a:cubicBezTo>
                <a:cubicBezTo>
                  <a:pt x="14" y="81"/>
                  <a:pt x="16" y="83"/>
                  <a:pt x="16" y="85"/>
                </a:cubicBezTo>
                <a:cubicBezTo>
                  <a:pt x="16" y="87"/>
                  <a:pt x="14" y="89"/>
                  <a:pt x="12" y="89"/>
                </a:cubicBezTo>
                <a:close/>
                <a:moveTo>
                  <a:pt x="12" y="74"/>
                </a:moveTo>
                <a:cubicBezTo>
                  <a:pt x="10" y="74"/>
                  <a:pt x="8" y="73"/>
                  <a:pt x="8" y="71"/>
                </a:cubicBezTo>
                <a:cubicBezTo>
                  <a:pt x="8" y="69"/>
                  <a:pt x="10" y="67"/>
                  <a:pt x="12" y="67"/>
                </a:cubicBezTo>
                <a:cubicBezTo>
                  <a:pt x="14" y="67"/>
                  <a:pt x="16" y="69"/>
                  <a:pt x="16" y="71"/>
                </a:cubicBezTo>
                <a:cubicBezTo>
                  <a:pt x="16" y="73"/>
                  <a:pt x="14" y="74"/>
                  <a:pt x="12" y="74"/>
                </a:cubicBezTo>
                <a:close/>
                <a:moveTo>
                  <a:pt x="12" y="60"/>
                </a:moveTo>
                <a:cubicBezTo>
                  <a:pt x="10" y="60"/>
                  <a:pt x="8" y="59"/>
                  <a:pt x="8" y="57"/>
                </a:cubicBezTo>
                <a:cubicBezTo>
                  <a:pt x="8" y="55"/>
                  <a:pt x="10" y="53"/>
                  <a:pt x="12" y="53"/>
                </a:cubicBezTo>
                <a:cubicBezTo>
                  <a:pt x="14" y="53"/>
                  <a:pt x="16" y="55"/>
                  <a:pt x="16" y="57"/>
                </a:cubicBezTo>
                <a:cubicBezTo>
                  <a:pt x="16" y="59"/>
                  <a:pt x="14" y="60"/>
                  <a:pt x="12" y="60"/>
                </a:cubicBezTo>
                <a:close/>
                <a:moveTo>
                  <a:pt x="12" y="46"/>
                </a:moveTo>
                <a:cubicBezTo>
                  <a:pt x="10" y="46"/>
                  <a:pt x="8" y="44"/>
                  <a:pt x="8" y="42"/>
                </a:cubicBezTo>
                <a:cubicBezTo>
                  <a:pt x="8" y="40"/>
                  <a:pt x="10" y="39"/>
                  <a:pt x="12" y="39"/>
                </a:cubicBezTo>
                <a:cubicBezTo>
                  <a:pt x="14" y="39"/>
                  <a:pt x="16" y="40"/>
                  <a:pt x="16" y="42"/>
                </a:cubicBezTo>
                <a:cubicBezTo>
                  <a:pt x="16" y="44"/>
                  <a:pt x="14" y="46"/>
                  <a:pt x="12" y="46"/>
                </a:cubicBezTo>
                <a:close/>
                <a:moveTo>
                  <a:pt x="26" y="89"/>
                </a:moveTo>
                <a:cubicBezTo>
                  <a:pt x="24" y="89"/>
                  <a:pt x="22" y="87"/>
                  <a:pt x="22" y="85"/>
                </a:cubicBezTo>
                <a:cubicBezTo>
                  <a:pt x="22" y="83"/>
                  <a:pt x="24" y="81"/>
                  <a:pt x="26" y="81"/>
                </a:cubicBezTo>
                <a:cubicBezTo>
                  <a:pt x="28" y="81"/>
                  <a:pt x="30" y="83"/>
                  <a:pt x="30" y="85"/>
                </a:cubicBezTo>
                <a:cubicBezTo>
                  <a:pt x="30" y="87"/>
                  <a:pt x="28" y="89"/>
                  <a:pt x="26" y="89"/>
                </a:cubicBezTo>
                <a:close/>
                <a:moveTo>
                  <a:pt x="26" y="74"/>
                </a:moveTo>
                <a:cubicBezTo>
                  <a:pt x="24" y="74"/>
                  <a:pt x="22" y="73"/>
                  <a:pt x="22" y="71"/>
                </a:cubicBezTo>
                <a:cubicBezTo>
                  <a:pt x="22" y="69"/>
                  <a:pt x="24" y="67"/>
                  <a:pt x="26" y="67"/>
                </a:cubicBezTo>
                <a:cubicBezTo>
                  <a:pt x="28" y="67"/>
                  <a:pt x="30" y="69"/>
                  <a:pt x="30" y="71"/>
                </a:cubicBezTo>
                <a:cubicBezTo>
                  <a:pt x="30" y="73"/>
                  <a:pt x="28" y="74"/>
                  <a:pt x="26" y="74"/>
                </a:cubicBezTo>
                <a:close/>
                <a:moveTo>
                  <a:pt x="26" y="60"/>
                </a:moveTo>
                <a:cubicBezTo>
                  <a:pt x="24" y="60"/>
                  <a:pt x="22" y="59"/>
                  <a:pt x="22" y="57"/>
                </a:cubicBezTo>
                <a:cubicBezTo>
                  <a:pt x="22" y="55"/>
                  <a:pt x="24" y="53"/>
                  <a:pt x="26" y="53"/>
                </a:cubicBezTo>
                <a:cubicBezTo>
                  <a:pt x="28" y="53"/>
                  <a:pt x="30" y="55"/>
                  <a:pt x="30" y="57"/>
                </a:cubicBezTo>
                <a:cubicBezTo>
                  <a:pt x="30" y="59"/>
                  <a:pt x="28" y="60"/>
                  <a:pt x="26" y="60"/>
                </a:cubicBezTo>
                <a:close/>
                <a:moveTo>
                  <a:pt x="40" y="89"/>
                </a:moveTo>
                <a:cubicBezTo>
                  <a:pt x="38" y="89"/>
                  <a:pt x="36" y="87"/>
                  <a:pt x="36" y="85"/>
                </a:cubicBezTo>
                <a:cubicBezTo>
                  <a:pt x="36" y="83"/>
                  <a:pt x="38" y="81"/>
                  <a:pt x="40" y="81"/>
                </a:cubicBezTo>
                <a:cubicBezTo>
                  <a:pt x="42" y="81"/>
                  <a:pt x="44" y="83"/>
                  <a:pt x="44" y="85"/>
                </a:cubicBezTo>
                <a:cubicBezTo>
                  <a:pt x="44" y="87"/>
                  <a:pt x="42" y="89"/>
                  <a:pt x="40" y="89"/>
                </a:cubicBezTo>
                <a:close/>
                <a:moveTo>
                  <a:pt x="40" y="74"/>
                </a:moveTo>
                <a:cubicBezTo>
                  <a:pt x="38" y="74"/>
                  <a:pt x="36" y="73"/>
                  <a:pt x="36" y="71"/>
                </a:cubicBezTo>
                <a:cubicBezTo>
                  <a:pt x="36" y="69"/>
                  <a:pt x="38" y="67"/>
                  <a:pt x="40" y="67"/>
                </a:cubicBezTo>
                <a:cubicBezTo>
                  <a:pt x="42" y="67"/>
                  <a:pt x="44" y="69"/>
                  <a:pt x="44" y="71"/>
                </a:cubicBezTo>
                <a:cubicBezTo>
                  <a:pt x="44" y="73"/>
                  <a:pt x="42" y="74"/>
                  <a:pt x="40" y="74"/>
                </a:cubicBezTo>
                <a:close/>
                <a:moveTo>
                  <a:pt x="40" y="60"/>
                </a:moveTo>
                <a:cubicBezTo>
                  <a:pt x="38" y="60"/>
                  <a:pt x="36" y="59"/>
                  <a:pt x="36" y="57"/>
                </a:cubicBezTo>
                <a:cubicBezTo>
                  <a:pt x="36" y="55"/>
                  <a:pt x="38" y="53"/>
                  <a:pt x="40" y="53"/>
                </a:cubicBezTo>
                <a:cubicBezTo>
                  <a:pt x="42" y="53"/>
                  <a:pt x="44" y="55"/>
                  <a:pt x="44" y="57"/>
                </a:cubicBezTo>
                <a:cubicBezTo>
                  <a:pt x="44" y="59"/>
                  <a:pt x="42" y="60"/>
                  <a:pt x="40" y="60"/>
                </a:cubicBezTo>
                <a:close/>
                <a:moveTo>
                  <a:pt x="59" y="86"/>
                </a:moveTo>
                <a:cubicBezTo>
                  <a:pt x="59" y="87"/>
                  <a:pt x="58" y="88"/>
                  <a:pt x="57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0" y="87"/>
                  <a:pt x="50" y="8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4"/>
                  <a:pt x="51" y="53"/>
                  <a:pt x="52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8" y="53"/>
                  <a:pt x="59" y="54"/>
                  <a:pt x="59" y="55"/>
                </a:cubicBezTo>
                <a:lnTo>
                  <a:pt x="59" y="86"/>
                </a:lnTo>
                <a:close/>
              </a:path>
            </a:pathLst>
          </a:custGeom>
          <a:solidFill>
            <a:srgbClr val="72C7E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33180" y="1727537"/>
            <a:ext cx="2638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3">
              <a:tabLst>
                <a:tab pos="174625" algn="l"/>
              </a:tabLst>
              <a:defRPr/>
            </a:pPr>
            <a:r>
              <a:rPr lang="en-US" sz="2000" dirty="0" err="1" smtClean="0">
                <a:solidFill>
                  <a:srgbClr val="313131"/>
                </a:solidFill>
              </a:rPr>
              <a:t>Diminuare</a:t>
            </a:r>
            <a:r>
              <a:rPr lang="en-US" sz="2000" dirty="0" smtClean="0">
                <a:solidFill>
                  <a:srgbClr val="313131"/>
                </a:solidFill>
              </a:rPr>
              <a:t>/ e</a:t>
            </a:r>
            <a:r>
              <a:rPr lang="ro-RO" sz="2000" dirty="0" smtClean="0">
                <a:solidFill>
                  <a:srgbClr val="313131"/>
                </a:solidFill>
              </a:rPr>
              <a:t>liminare </a:t>
            </a:r>
            <a:r>
              <a:rPr lang="ro-RO" sz="2000" dirty="0">
                <a:solidFill>
                  <a:srgbClr val="313131"/>
                </a:solidFill>
              </a:rPr>
              <a:t>evaziune fiscală </a:t>
            </a:r>
            <a:endParaRPr lang="en-US" sz="2000" dirty="0" smtClean="0">
              <a:solidFill>
                <a:srgbClr val="313131"/>
              </a:solidFill>
            </a:endParaRPr>
          </a:p>
          <a:p>
            <a:pPr marL="103188" lvl="3">
              <a:tabLst>
                <a:tab pos="174625" algn="l"/>
              </a:tabLst>
              <a:defRPr/>
            </a:pPr>
            <a:r>
              <a:rPr lang="ro-RO" sz="2000" dirty="0" smtClean="0">
                <a:solidFill>
                  <a:srgbClr val="313131"/>
                </a:solidFill>
              </a:rPr>
              <a:t>(ex. BEPS)</a:t>
            </a:r>
            <a:endParaRPr lang="ro-RO" sz="2000" dirty="0">
              <a:solidFill>
                <a:srgbClr val="31313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2183" y="3455317"/>
            <a:ext cx="274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o-RO" sz="2000">
                <a:solidFill>
                  <a:srgbClr val="313131"/>
                </a:solidFill>
              </a:rPr>
              <a:t>Facilități fiscale </a:t>
            </a:r>
            <a:endParaRPr lang="en-US" sz="2000" smtClean="0">
              <a:solidFill>
                <a:srgbClr val="313131"/>
              </a:solidFill>
            </a:endParaRPr>
          </a:p>
          <a:p>
            <a:pPr marL="0" lvl="3"/>
            <a:r>
              <a:rPr lang="ro-RO" sz="2000" smtClean="0">
                <a:solidFill>
                  <a:srgbClr val="313131"/>
                </a:solidFill>
              </a:rPr>
              <a:t>(</a:t>
            </a:r>
            <a:r>
              <a:rPr lang="ro-RO" sz="2000">
                <a:solidFill>
                  <a:srgbClr val="313131"/>
                </a:solidFill>
              </a:rPr>
              <a:t>ex. deduceri R&amp;D, profit reinvestit)</a:t>
            </a:r>
          </a:p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2700" y="1749982"/>
            <a:ext cx="17723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o-RO" sz="2000">
                <a:solidFill>
                  <a:srgbClr val="313131"/>
                </a:solidFill>
              </a:rPr>
              <a:t>Restructurare ANAF</a:t>
            </a:r>
          </a:p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2741" y="3498905"/>
            <a:ext cx="25670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3">
              <a:tabLst>
                <a:tab pos="174625" algn="l"/>
              </a:tabLst>
              <a:defRPr/>
            </a:pPr>
            <a:r>
              <a:rPr lang="ro-RO" sz="2000" smtClean="0">
                <a:solidFill>
                  <a:srgbClr val="313131"/>
                </a:solidFill>
              </a:rPr>
              <a:t>Proceduri </a:t>
            </a:r>
            <a:r>
              <a:rPr lang="ro-RO" sz="2000">
                <a:solidFill>
                  <a:srgbClr val="313131"/>
                </a:solidFill>
              </a:rPr>
              <a:t>administrative simplificate </a:t>
            </a:r>
            <a:endParaRPr lang="en-US" sz="2000" smtClean="0">
              <a:solidFill>
                <a:srgbClr val="313131"/>
              </a:solidFill>
            </a:endParaRPr>
          </a:p>
          <a:p>
            <a:pPr marL="171450" lvl="3">
              <a:tabLst>
                <a:tab pos="174625" algn="l"/>
              </a:tabLst>
              <a:defRPr/>
            </a:pPr>
            <a:r>
              <a:rPr lang="ro-RO" sz="2000" smtClean="0">
                <a:solidFill>
                  <a:srgbClr val="313131"/>
                </a:solidFill>
              </a:rPr>
              <a:t>(</a:t>
            </a:r>
            <a:r>
              <a:rPr lang="ro-RO" sz="2000">
                <a:solidFill>
                  <a:srgbClr val="313131"/>
                </a:solidFill>
              </a:rPr>
              <a:t>ex. </a:t>
            </a:r>
            <a:r>
              <a:rPr lang="ro-RO" sz="2000" smtClean="0">
                <a:solidFill>
                  <a:srgbClr val="313131"/>
                </a:solidFill>
              </a:rPr>
              <a:t>e </a:t>
            </a:r>
            <a:r>
              <a:rPr lang="ro-RO" sz="2000">
                <a:solidFill>
                  <a:srgbClr val="313131"/>
                </a:solidFill>
              </a:rPr>
              <a:t>– filling)</a:t>
            </a:r>
          </a:p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2182" y="4974773"/>
            <a:ext cx="20788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o-RO" sz="2000">
                <a:solidFill>
                  <a:srgbClr val="313131"/>
                </a:solidFill>
              </a:rPr>
              <a:t>Scăderea cotelor de impozitare </a:t>
            </a:r>
            <a:r>
              <a:rPr lang="ro-RO" sz="2000" smtClean="0">
                <a:solidFill>
                  <a:srgbClr val="313131"/>
                </a:solidFill>
              </a:rPr>
              <a:t>(</a:t>
            </a:r>
            <a:r>
              <a:rPr lang="ro-RO" sz="2000">
                <a:solidFill>
                  <a:srgbClr val="313131"/>
                </a:solidFill>
              </a:rPr>
              <a:t>ex. scădere CAS)</a:t>
            </a:r>
          </a:p>
          <a:p>
            <a:endParaRPr lang="en-US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9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9717"/>
          </a:xfrm>
        </p:spPr>
        <p:txBody>
          <a:bodyPr/>
          <a:lstStyle/>
          <a:p>
            <a:r>
              <a:rPr lang="ro-RO" dirty="0" smtClean="0"/>
              <a:t>Ce ar trebui să îmbunătățim la sistemul fiscal actual din România?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5000" y="1676400"/>
            <a:ext cx="8388000" cy="4724400"/>
          </a:xfrm>
        </p:spPr>
        <p:txBody>
          <a:bodyPr/>
          <a:lstStyle/>
          <a:p>
            <a:pPr marL="1195388" lvl="3">
              <a:buNone/>
              <a:tabLst>
                <a:tab pos="174625" algn="l"/>
              </a:tabLst>
              <a:defRPr/>
            </a:pPr>
            <a:r>
              <a:rPr lang="ro-RO" sz="2500" dirty="0" smtClean="0">
                <a:solidFill>
                  <a:srgbClr val="00A1DE"/>
                </a:solidFill>
              </a:rPr>
              <a:t>Transparență fiscală </a:t>
            </a:r>
            <a:endParaRPr lang="ro-RO" sz="2500" dirty="0">
              <a:solidFill>
                <a:srgbClr val="00A1DE"/>
              </a:solidFill>
            </a:endParaRPr>
          </a:p>
          <a:p>
            <a:pPr marL="1739900" lvl="3" indent="0">
              <a:buNone/>
              <a:tabLst>
                <a:tab pos="174625" algn="l"/>
              </a:tabLst>
              <a:defRPr/>
            </a:pPr>
            <a:endParaRPr lang="en-US" sz="2000" dirty="0" smtClean="0"/>
          </a:p>
          <a:p>
            <a:pPr marL="974725" lvl="3" indent="0">
              <a:buNone/>
              <a:tabLst>
                <a:tab pos="174625" algn="l"/>
                <a:tab pos="968375" algn="l"/>
              </a:tabLst>
              <a:defRPr/>
            </a:pPr>
            <a:r>
              <a:rPr lang="ro-RO" sz="2500" dirty="0" smtClean="0">
                <a:solidFill>
                  <a:srgbClr val="00A1DE"/>
                </a:solidFill>
              </a:rPr>
              <a:t>Relația cu </a:t>
            </a:r>
            <a:r>
              <a:rPr lang="ro-RO" sz="2500" dirty="0">
                <a:solidFill>
                  <a:srgbClr val="00A1DE"/>
                </a:solidFill>
              </a:rPr>
              <a:t>autoritățile</a:t>
            </a:r>
            <a:r>
              <a:rPr lang="en-US" sz="2500" dirty="0">
                <a:solidFill>
                  <a:srgbClr val="00A1DE"/>
                </a:solidFill>
              </a:rPr>
              <a:t>:</a:t>
            </a:r>
            <a:endParaRPr lang="ro-RO" sz="2500" dirty="0">
              <a:solidFill>
                <a:srgbClr val="00A1DE"/>
              </a:solidFill>
            </a:endParaRPr>
          </a:p>
          <a:p>
            <a:pPr marL="2012950" lvl="3"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n-US" sz="2000" dirty="0" smtClean="0"/>
          </a:p>
          <a:p>
            <a:pPr marL="2012950" lvl="3"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n-US" sz="2000" dirty="0"/>
          </a:p>
          <a:p>
            <a:pPr marL="2012950" lvl="3"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n-US" sz="2000" dirty="0" smtClean="0"/>
          </a:p>
          <a:p>
            <a:pPr marL="908050" lvl="3" indent="0">
              <a:buNone/>
              <a:tabLst>
                <a:tab pos="174625" algn="l"/>
              </a:tabLst>
              <a:defRPr/>
            </a:pPr>
            <a:r>
              <a:rPr lang="en-US" sz="2500" dirty="0" smtClean="0">
                <a:solidFill>
                  <a:srgbClr val="00A1DE"/>
                </a:solidFill>
              </a:rPr>
              <a:t>Le</a:t>
            </a:r>
            <a:r>
              <a:rPr lang="ro-RO" sz="2500" dirty="0" err="1" smtClean="0">
                <a:solidFill>
                  <a:srgbClr val="00A1DE"/>
                </a:solidFill>
              </a:rPr>
              <a:t>gislație</a:t>
            </a:r>
            <a:r>
              <a:rPr lang="ro-RO" sz="2500" dirty="0" smtClean="0">
                <a:solidFill>
                  <a:srgbClr val="00A1DE"/>
                </a:solidFill>
              </a:rPr>
              <a:t> fiscală</a:t>
            </a:r>
            <a:r>
              <a:rPr lang="en-US" sz="2500" dirty="0" smtClean="0">
                <a:solidFill>
                  <a:srgbClr val="00A1DE"/>
                </a:solidFill>
              </a:rPr>
              <a:t> </a:t>
            </a:r>
          </a:p>
          <a:p>
            <a:pPr marL="908050" lvl="3" indent="0">
              <a:buNone/>
              <a:tabLst>
                <a:tab pos="174625" algn="l"/>
              </a:tabLst>
              <a:defRPr/>
            </a:pPr>
            <a:r>
              <a:rPr lang="en-US" sz="2000" dirty="0" err="1">
                <a:solidFill>
                  <a:srgbClr val="313131"/>
                </a:solidFill>
              </a:rPr>
              <a:t>C</a:t>
            </a:r>
            <a:r>
              <a:rPr lang="en-US" sz="2000" dirty="0" err="1" smtClean="0">
                <a:solidFill>
                  <a:srgbClr val="313131"/>
                </a:solidFill>
              </a:rPr>
              <a:t>laritate</a:t>
            </a:r>
            <a:r>
              <a:rPr lang="en-US" sz="2000" dirty="0" smtClean="0">
                <a:solidFill>
                  <a:srgbClr val="313131"/>
                </a:solidFill>
              </a:rPr>
              <a:t>                  </a:t>
            </a:r>
            <a:r>
              <a:rPr lang="en-US" sz="2000" dirty="0" err="1">
                <a:solidFill>
                  <a:srgbClr val="313131"/>
                </a:solidFill>
              </a:rPr>
              <a:t>S</a:t>
            </a:r>
            <a:r>
              <a:rPr lang="en-US" sz="2000" dirty="0" err="1" smtClean="0">
                <a:solidFill>
                  <a:srgbClr val="313131"/>
                </a:solidFill>
              </a:rPr>
              <a:t>tabilitate</a:t>
            </a:r>
            <a:endParaRPr lang="ro-RO" sz="2000" dirty="0">
              <a:solidFill>
                <a:srgbClr val="313131"/>
              </a:solidFill>
            </a:endParaRPr>
          </a:p>
          <a:p>
            <a:pPr marL="908050" lvl="3" indent="0">
              <a:buNone/>
              <a:tabLst>
                <a:tab pos="174625" algn="l"/>
              </a:tabLst>
              <a:defRPr/>
            </a:pPr>
            <a:r>
              <a:rPr lang="ro-RO" sz="2500" dirty="0" smtClean="0">
                <a:solidFill>
                  <a:srgbClr val="00A1DE"/>
                </a:solidFill>
              </a:rPr>
              <a:t>Sistem juridic specializat fiscal</a:t>
            </a:r>
          </a:p>
          <a:p>
            <a:pPr lvl="3"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n-US" sz="2000" dirty="0"/>
          </a:p>
          <a:p>
            <a:pPr marL="266700" lvl="3" indent="0">
              <a:buNone/>
              <a:tabLst>
                <a:tab pos="174625" algn="l"/>
              </a:tabLst>
              <a:defRPr/>
            </a:pPr>
            <a:endParaRPr lang="ro-RO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Freeform 35"/>
          <p:cNvSpPr>
            <a:spLocks noChangeAspect="1" noEditPoints="1"/>
          </p:cNvSpPr>
          <p:nvPr/>
        </p:nvSpPr>
        <p:spPr bwMode="auto">
          <a:xfrm>
            <a:off x="443277" y="5634256"/>
            <a:ext cx="588517" cy="545827"/>
          </a:xfrm>
          <a:custGeom>
            <a:avLst/>
            <a:gdLst/>
            <a:ahLst/>
            <a:cxnLst>
              <a:cxn ang="0">
                <a:pos x="18" y="34"/>
              </a:cxn>
              <a:cxn ang="0">
                <a:pos x="41" y="10"/>
              </a:cxn>
              <a:cxn ang="0">
                <a:pos x="56" y="25"/>
              </a:cxn>
              <a:cxn ang="0">
                <a:pos x="34" y="49"/>
              </a:cxn>
              <a:cxn ang="0">
                <a:pos x="18" y="34"/>
              </a:cxn>
              <a:cxn ang="0">
                <a:pos x="59" y="23"/>
              </a:cxn>
              <a:cxn ang="0">
                <a:pos x="63" y="22"/>
              </a:cxn>
              <a:cxn ang="0">
                <a:pos x="65" y="21"/>
              </a:cxn>
              <a:cxn ang="0">
                <a:pos x="65" y="17"/>
              </a:cxn>
              <a:cxn ang="0">
                <a:pos x="48" y="1"/>
              </a:cxn>
              <a:cxn ang="0">
                <a:pos x="44" y="1"/>
              </a:cxn>
              <a:cxn ang="0">
                <a:pos x="43" y="3"/>
              </a:cxn>
              <a:cxn ang="0">
                <a:pos x="43" y="7"/>
              </a:cxn>
              <a:cxn ang="0">
                <a:pos x="59" y="23"/>
              </a:cxn>
              <a:cxn ang="0">
                <a:pos x="26" y="58"/>
              </a:cxn>
              <a:cxn ang="0">
                <a:pos x="30" y="58"/>
              </a:cxn>
              <a:cxn ang="0">
                <a:pos x="32" y="56"/>
              </a:cxn>
              <a:cxn ang="0">
                <a:pos x="32" y="52"/>
              </a:cxn>
              <a:cxn ang="0">
                <a:pos x="15" y="36"/>
              </a:cxn>
              <a:cxn ang="0">
                <a:pos x="11" y="36"/>
              </a:cxn>
              <a:cxn ang="0">
                <a:pos x="10" y="38"/>
              </a:cxn>
              <a:cxn ang="0">
                <a:pos x="10" y="42"/>
              </a:cxn>
              <a:cxn ang="0">
                <a:pos x="26" y="58"/>
              </a:cxn>
              <a:cxn ang="0">
                <a:pos x="44" y="43"/>
              </a:cxn>
              <a:cxn ang="0">
                <a:pos x="98" y="93"/>
              </a:cxn>
              <a:cxn ang="0">
                <a:pos x="105" y="95"/>
              </a:cxn>
              <a:cxn ang="0">
                <a:pos x="107" y="92"/>
              </a:cxn>
              <a:cxn ang="0">
                <a:pos x="105" y="86"/>
              </a:cxn>
              <a:cxn ang="0">
                <a:pos x="51" y="35"/>
              </a:cxn>
              <a:cxn ang="0">
                <a:pos x="44" y="43"/>
              </a:cxn>
              <a:cxn ang="0">
                <a:pos x="63" y="93"/>
              </a:cxn>
              <a:cxn ang="0">
                <a:pos x="61" y="92"/>
              </a:cxn>
              <a:cxn ang="0">
                <a:pos x="1" y="92"/>
              </a:cxn>
              <a:cxn ang="0">
                <a:pos x="0" y="93"/>
              </a:cxn>
              <a:cxn ang="0">
                <a:pos x="0" y="98"/>
              </a:cxn>
              <a:cxn ang="0">
                <a:pos x="1" y="100"/>
              </a:cxn>
              <a:cxn ang="0">
                <a:pos x="61" y="100"/>
              </a:cxn>
              <a:cxn ang="0">
                <a:pos x="63" y="98"/>
              </a:cxn>
              <a:cxn ang="0">
                <a:pos x="63" y="93"/>
              </a:cxn>
              <a:cxn ang="0">
                <a:pos x="14" y="82"/>
              </a:cxn>
              <a:cxn ang="0">
                <a:pos x="49" y="82"/>
              </a:cxn>
              <a:cxn ang="0">
                <a:pos x="53" y="85"/>
              </a:cxn>
              <a:cxn ang="0">
                <a:pos x="53" y="89"/>
              </a:cxn>
              <a:cxn ang="0">
                <a:pos x="9" y="89"/>
              </a:cxn>
              <a:cxn ang="0">
                <a:pos x="9" y="85"/>
              </a:cxn>
              <a:cxn ang="0">
                <a:pos x="14" y="82"/>
              </a:cxn>
            </a:cxnLst>
            <a:rect l="0" t="0" r="r" b="b"/>
            <a:pathLst>
              <a:path w="108" h="100">
                <a:moveTo>
                  <a:pt x="18" y="34"/>
                </a:moveTo>
                <a:cubicBezTo>
                  <a:pt x="41" y="10"/>
                  <a:pt x="41" y="10"/>
                  <a:pt x="41" y="10"/>
                </a:cubicBezTo>
                <a:cubicBezTo>
                  <a:pt x="56" y="25"/>
                  <a:pt x="56" y="25"/>
                  <a:pt x="56" y="25"/>
                </a:cubicBezTo>
                <a:cubicBezTo>
                  <a:pt x="34" y="49"/>
                  <a:pt x="34" y="49"/>
                  <a:pt x="34" y="49"/>
                </a:cubicBezTo>
                <a:lnTo>
                  <a:pt x="18" y="34"/>
                </a:lnTo>
                <a:close/>
                <a:moveTo>
                  <a:pt x="59" y="23"/>
                </a:moveTo>
                <a:cubicBezTo>
                  <a:pt x="60" y="24"/>
                  <a:pt x="62" y="24"/>
                  <a:pt x="63" y="22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20"/>
                  <a:pt x="66" y="18"/>
                  <a:pt x="65" y="17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0"/>
                  <a:pt x="45" y="0"/>
                  <a:pt x="44" y="1"/>
                </a:cubicBezTo>
                <a:cubicBezTo>
                  <a:pt x="43" y="3"/>
                  <a:pt x="43" y="3"/>
                  <a:pt x="43" y="3"/>
                </a:cubicBezTo>
                <a:cubicBezTo>
                  <a:pt x="41" y="4"/>
                  <a:pt x="42" y="6"/>
                  <a:pt x="43" y="7"/>
                </a:cubicBezTo>
                <a:lnTo>
                  <a:pt x="59" y="23"/>
                </a:lnTo>
                <a:close/>
                <a:moveTo>
                  <a:pt x="26" y="58"/>
                </a:moveTo>
                <a:cubicBezTo>
                  <a:pt x="27" y="59"/>
                  <a:pt x="29" y="59"/>
                  <a:pt x="30" y="58"/>
                </a:cubicBezTo>
                <a:cubicBezTo>
                  <a:pt x="32" y="56"/>
                  <a:pt x="32" y="56"/>
                  <a:pt x="32" y="56"/>
                </a:cubicBezTo>
                <a:cubicBezTo>
                  <a:pt x="33" y="55"/>
                  <a:pt x="33" y="53"/>
                  <a:pt x="32" y="52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5"/>
                  <a:pt x="12" y="35"/>
                  <a:pt x="11" y="36"/>
                </a:cubicBezTo>
                <a:cubicBezTo>
                  <a:pt x="10" y="38"/>
                  <a:pt x="10" y="38"/>
                  <a:pt x="10" y="38"/>
                </a:cubicBezTo>
                <a:cubicBezTo>
                  <a:pt x="8" y="39"/>
                  <a:pt x="9" y="41"/>
                  <a:pt x="10" y="42"/>
                </a:cubicBezTo>
                <a:lnTo>
                  <a:pt x="26" y="58"/>
                </a:lnTo>
                <a:close/>
                <a:moveTo>
                  <a:pt x="44" y="43"/>
                </a:moveTo>
                <a:cubicBezTo>
                  <a:pt x="98" y="93"/>
                  <a:pt x="98" y="93"/>
                  <a:pt x="98" y="93"/>
                </a:cubicBezTo>
                <a:cubicBezTo>
                  <a:pt x="100" y="96"/>
                  <a:pt x="103" y="96"/>
                  <a:pt x="105" y="95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8" y="91"/>
                  <a:pt x="107" y="88"/>
                  <a:pt x="105" y="86"/>
                </a:cubicBezTo>
                <a:cubicBezTo>
                  <a:pt x="51" y="35"/>
                  <a:pt x="51" y="35"/>
                  <a:pt x="51" y="35"/>
                </a:cubicBezTo>
                <a:lnTo>
                  <a:pt x="44" y="43"/>
                </a:lnTo>
                <a:close/>
                <a:moveTo>
                  <a:pt x="63" y="93"/>
                </a:moveTo>
                <a:cubicBezTo>
                  <a:pt x="63" y="93"/>
                  <a:pt x="62" y="92"/>
                  <a:pt x="6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0" y="93"/>
                  <a:pt x="0" y="93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1" y="100"/>
                  <a:pt x="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0"/>
                  <a:pt x="63" y="99"/>
                  <a:pt x="63" y="98"/>
                </a:cubicBezTo>
                <a:lnTo>
                  <a:pt x="63" y="93"/>
                </a:lnTo>
                <a:close/>
                <a:moveTo>
                  <a:pt x="14" y="82"/>
                </a:moveTo>
                <a:cubicBezTo>
                  <a:pt x="49" y="82"/>
                  <a:pt x="49" y="82"/>
                  <a:pt x="49" y="82"/>
                </a:cubicBezTo>
                <a:cubicBezTo>
                  <a:pt x="51" y="82"/>
                  <a:pt x="53" y="83"/>
                  <a:pt x="53" y="85"/>
                </a:cubicBezTo>
                <a:cubicBezTo>
                  <a:pt x="53" y="89"/>
                  <a:pt x="53" y="89"/>
                  <a:pt x="53" y="89"/>
                </a:cubicBezTo>
                <a:cubicBezTo>
                  <a:pt x="9" y="89"/>
                  <a:pt x="9" y="89"/>
                  <a:pt x="9" y="89"/>
                </a:cubicBezTo>
                <a:cubicBezTo>
                  <a:pt x="9" y="85"/>
                  <a:pt x="9" y="85"/>
                  <a:pt x="9" y="85"/>
                </a:cubicBezTo>
                <a:cubicBezTo>
                  <a:pt x="10" y="83"/>
                  <a:pt x="12" y="82"/>
                  <a:pt x="14" y="82"/>
                </a:cubicBezTo>
                <a:close/>
              </a:path>
            </a:pathLst>
          </a:custGeom>
          <a:solidFill>
            <a:srgbClr val="81B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3"/>
          <p:cNvSpPr>
            <a:spLocks noChangeAspect="1" noEditPoints="1"/>
          </p:cNvSpPr>
          <p:nvPr/>
        </p:nvSpPr>
        <p:spPr bwMode="auto">
          <a:xfrm>
            <a:off x="494926" y="1645122"/>
            <a:ext cx="494319" cy="494319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24" y="0"/>
              </a:cxn>
              <a:cxn ang="0">
                <a:pos x="16" y="8"/>
              </a:cxn>
              <a:cxn ang="0">
                <a:pos x="16" y="41"/>
              </a:cxn>
              <a:cxn ang="0">
                <a:pos x="24" y="49"/>
              </a:cxn>
              <a:cxn ang="0">
                <a:pos x="57" y="49"/>
              </a:cxn>
              <a:cxn ang="0">
                <a:pos x="65" y="41"/>
              </a:cxn>
              <a:cxn ang="0">
                <a:pos x="65" y="8"/>
              </a:cxn>
              <a:cxn ang="0">
                <a:pos x="57" y="0"/>
              </a:cxn>
              <a:cxn ang="0">
                <a:pos x="57" y="41"/>
              </a:cxn>
              <a:cxn ang="0">
                <a:pos x="24" y="41"/>
              </a:cxn>
              <a:cxn ang="0">
                <a:pos x="24" y="8"/>
              </a:cxn>
              <a:cxn ang="0">
                <a:pos x="57" y="8"/>
              </a:cxn>
              <a:cxn ang="0">
                <a:pos x="57" y="41"/>
              </a:cxn>
              <a:cxn ang="0">
                <a:pos x="8" y="33"/>
              </a:cxn>
              <a:cxn ang="0">
                <a:pos x="0" y="33"/>
              </a:cxn>
              <a:cxn ang="0">
                <a:pos x="0" y="57"/>
              </a:cxn>
              <a:cxn ang="0">
                <a:pos x="8" y="65"/>
              </a:cxn>
              <a:cxn ang="0">
                <a:pos x="32" y="65"/>
              </a:cxn>
              <a:cxn ang="0">
                <a:pos x="32" y="57"/>
              </a:cxn>
              <a:cxn ang="0">
                <a:pos x="8" y="57"/>
              </a:cxn>
              <a:cxn ang="0">
                <a:pos x="8" y="33"/>
              </a:cxn>
            </a:cxnLst>
            <a:rect l="0" t="0" r="r" b="b"/>
            <a:pathLst>
              <a:path w="65" h="65">
                <a:moveTo>
                  <a:pt x="57" y="0"/>
                </a:move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5"/>
                  <a:pt x="20" y="49"/>
                  <a:pt x="24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61" y="49"/>
                  <a:pt x="65" y="45"/>
                  <a:pt x="65" y="41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4"/>
                  <a:pt x="61" y="0"/>
                  <a:pt x="57" y="0"/>
                </a:cubicBezTo>
                <a:close/>
                <a:moveTo>
                  <a:pt x="57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4" y="8"/>
                  <a:pt x="24" y="8"/>
                  <a:pt x="24" y="8"/>
                </a:cubicBezTo>
                <a:cubicBezTo>
                  <a:pt x="57" y="8"/>
                  <a:pt x="57" y="8"/>
                  <a:pt x="57" y="8"/>
                </a:cubicBezTo>
                <a:lnTo>
                  <a:pt x="57" y="41"/>
                </a:lnTo>
                <a:close/>
                <a:moveTo>
                  <a:pt x="8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2"/>
                  <a:pt x="3" y="65"/>
                  <a:pt x="8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57"/>
                  <a:pt x="32" y="57"/>
                  <a:pt x="32" y="57"/>
                </a:cubicBezTo>
                <a:cubicBezTo>
                  <a:pt x="8" y="57"/>
                  <a:pt x="8" y="57"/>
                  <a:pt x="8" y="57"/>
                </a:cubicBezTo>
                <a:lnTo>
                  <a:pt x="8" y="33"/>
                </a:lnTo>
                <a:close/>
              </a:path>
            </a:pathLst>
          </a:custGeom>
          <a:solidFill>
            <a:srgbClr val="3C8A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ChangeAspect="1" noEditPoints="1"/>
          </p:cNvSpPr>
          <p:nvPr/>
        </p:nvSpPr>
        <p:spPr bwMode="auto">
          <a:xfrm>
            <a:off x="4419600" y="3582031"/>
            <a:ext cx="673640" cy="456569"/>
          </a:xfrm>
          <a:custGeom>
            <a:avLst/>
            <a:gdLst/>
            <a:ahLst/>
            <a:cxnLst>
              <a:cxn ang="0">
                <a:pos x="24" y="46"/>
              </a:cxn>
              <a:cxn ang="0">
                <a:pos x="24" y="21"/>
              </a:cxn>
              <a:cxn ang="0">
                <a:pos x="8" y="21"/>
              </a:cxn>
              <a:cxn ang="0">
                <a:pos x="0" y="29"/>
              </a:cxn>
              <a:cxn ang="0">
                <a:pos x="0" y="54"/>
              </a:cxn>
              <a:cxn ang="0">
                <a:pos x="8" y="62"/>
              </a:cxn>
              <a:cxn ang="0">
                <a:pos x="12" y="62"/>
              </a:cxn>
              <a:cxn ang="0">
                <a:pos x="12" y="74"/>
              </a:cxn>
              <a:cxn ang="0">
                <a:pos x="24" y="62"/>
              </a:cxn>
              <a:cxn ang="0">
                <a:pos x="45" y="62"/>
              </a:cxn>
              <a:cxn ang="0">
                <a:pos x="53" y="54"/>
              </a:cxn>
              <a:cxn ang="0">
                <a:pos x="53" y="46"/>
              </a:cxn>
              <a:cxn ang="0">
                <a:pos x="52" y="46"/>
              </a:cxn>
              <a:cxn ang="0">
                <a:pos x="24" y="46"/>
              </a:cxn>
              <a:cxn ang="0">
                <a:pos x="74" y="0"/>
              </a:cxn>
              <a:cxn ang="0">
                <a:pos x="37" y="0"/>
              </a:cxn>
              <a:cxn ang="0">
                <a:pos x="29" y="8"/>
              </a:cxn>
              <a:cxn ang="0">
                <a:pos x="29" y="41"/>
              </a:cxn>
              <a:cxn ang="0">
                <a:pos x="57" y="41"/>
              </a:cxn>
              <a:cxn ang="0">
                <a:pos x="69" y="54"/>
              </a:cxn>
              <a:cxn ang="0">
                <a:pos x="69" y="41"/>
              </a:cxn>
              <a:cxn ang="0">
                <a:pos x="74" y="41"/>
              </a:cxn>
              <a:cxn ang="0">
                <a:pos x="82" y="33"/>
              </a:cxn>
              <a:cxn ang="0">
                <a:pos x="82" y="8"/>
              </a:cxn>
              <a:cxn ang="0">
                <a:pos x="74" y="0"/>
              </a:cxn>
            </a:cxnLst>
            <a:rect l="0" t="0" r="r" b="b"/>
            <a:pathLst>
              <a:path w="82" h="74">
                <a:moveTo>
                  <a:pt x="24" y="46"/>
                </a:moveTo>
                <a:cubicBezTo>
                  <a:pt x="24" y="21"/>
                  <a:pt x="24" y="21"/>
                  <a:pt x="24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4" y="21"/>
                  <a:pt x="0" y="24"/>
                  <a:pt x="0" y="2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8"/>
                  <a:pt x="4" y="62"/>
                  <a:pt x="8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74"/>
                  <a:pt x="12" y="74"/>
                  <a:pt x="12" y="74"/>
                </a:cubicBezTo>
                <a:cubicBezTo>
                  <a:pt x="24" y="62"/>
                  <a:pt x="24" y="62"/>
                  <a:pt x="24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9" y="62"/>
                  <a:pt x="53" y="58"/>
                  <a:pt x="53" y="54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2" y="46"/>
                </a:cubicBezTo>
                <a:lnTo>
                  <a:pt x="24" y="46"/>
                </a:lnTo>
                <a:close/>
                <a:moveTo>
                  <a:pt x="74" y="0"/>
                </a:moveTo>
                <a:cubicBezTo>
                  <a:pt x="37" y="0"/>
                  <a:pt x="37" y="0"/>
                  <a:pt x="37" y="0"/>
                </a:cubicBezTo>
                <a:cubicBezTo>
                  <a:pt x="32" y="0"/>
                  <a:pt x="29" y="4"/>
                  <a:pt x="29" y="8"/>
                </a:cubicBezTo>
                <a:cubicBezTo>
                  <a:pt x="29" y="41"/>
                  <a:pt x="29" y="41"/>
                  <a:pt x="29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41"/>
                  <a:pt x="69" y="41"/>
                  <a:pt x="69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8" y="41"/>
                  <a:pt x="82" y="38"/>
                  <a:pt x="82" y="33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4"/>
                  <a:pt x="78" y="0"/>
                  <a:pt x="74" y="0"/>
                </a:cubicBezTo>
                <a:close/>
              </a:path>
            </a:pathLst>
          </a:custGeom>
          <a:solidFill>
            <a:srgbClr val="00277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63"/>
          <p:cNvSpPr>
            <a:spLocks noChangeAspect="1" noEditPoints="1"/>
          </p:cNvSpPr>
          <p:nvPr/>
        </p:nvSpPr>
        <p:spPr bwMode="auto">
          <a:xfrm>
            <a:off x="7199090" y="3632082"/>
            <a:ext cx="558286" cy="40651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rgbClr val="72C7E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"/>
          <p:cNvSpPr>
            <a:spLocks noChangeAspect="1" noEditPoints="1"/>
          </p:cNvSpPr>
          <p:nvPr/>
        </p:nvSpPr>
        <p:spPr bwMode="auto">
          <a:xfrm>
            <a:off x="1104284" y="3564782"/>
            <a:ext cx="671586" cy="473818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rgbClr val="00277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9"/>
          <p:cNvSpPr>
            <a:spLocks noChangeAspect="1" noEditPoints="1"/>
          </p:cNvSpPr>
          <p:nvPr/>
        </p:nvSpPr>
        <p:spPr bwMode="auto">
          <a:xfrm>
            <a:off x="443277" y="4495800"/>
            <a:ext cx="567171" cy="5458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72" y="15"/>
              </a:cxn>
              <a:cxn ang="0">
                <a:pos x="44" y="15"/>
              </a:cxn>
              <a:cxn ang="0">
                <a:pos x="30" y="15"/>
              </a:cxn>
              <a:cxn ang="0">
                <a:pos x="24" y="8"/>
              </a:cxn>
              <a:cxn ang="0">
                <a:pos x="38" y="8"/>
              </a:cxn>
              <a:cxn ang="0">
                <a:pos x="66" y="8"/>
              </a:cxn>
              <a:cxn ang="0">
                <a:pos x="80" y="8"/>
              </a:cxn>
              <a:cxn ang="0">
                <a:pos x="75" y="28"/>
              </a:cxn>
              <a:cxn ang="0">
                <a:pos x="47" y="28"/>
              </a:cxn>
              <a:cxn ang="0">
                <a:pos x="33" y="28"/>
              </a:cxn>
              <a:cxn ang="0">
                <a:pos x="18" y="30"/>
              </a:cxn>
              <a:cxn ang="0">
                <a:pos x="33" y="31"/>
              </a:cxn>
              <a:cxn ang="0">
                <a:pos x="47" y="31"/>
              </a:cxn>
              <a:cxn ang="0">
                <a:pos x="75" y="31"/>
              </a:cxn>
              <a:cxn ang="0">
                <a:pos x="80" y="24"/>
              </a:cxn>
              <a:cxn ang="0">
                <a:pos x="58" y="44"/>
              </a:cxn>
              <a:cxn ang="0">
                <a:pos x="44" y="44"/>
              </a:cxn>
              <a:cxn ang="0">
                <a:pos x="30" y="44"/>
              </a:cxn>
              <a:cxn ang="0">
                <a:pos x="24" y="51"/>
              </a:cxn>
              <a:cxn ang="0">
                <a:pos x="38" y="51"/>
              </a:cxn>
              <a:cxn ang="0">
                <a:pos x="52" y="51"/>
              </a:cxn>
              <a:cxn ang="0">
                <a:pos x="80" y="51"/>
              </a:cxn>
              <a:cxn ang="0">
                <a:pos x="80" y="56"/>
              </a:cxn>
              <a:cxn ang="0">
                <a:pos x="66" y="56"/>
              </a:cxn>
              <a:cxn ang="0">
                <a:pos x="38" y="56"/>
              </a:cxn>
              <a:cxn ang="0">
                <a:pos x="24" y="56"/>
              </a:cxn>
              <a:cxn ang="0">
                <a:pos x="30" y="63"/>
              </a:cxn>
              <a:cxn ang="0">
                <a:pos x="44" y="63"/>
              </a:cxn>
              <a:cxn ang="0">
                <a:pos x="72" y="63"/>
              </a:cxn>
              <a:cxn ang="0">
                <a:pos x="86" y="62"/>
              </a:cxn>
              <a:cxn ang="0">
                <a:pos x="75" y="77"/>
              </a:cxn>
              <a:cxn ang="0">
                <a:pos x="61" y="77"/>
              </a:cxn>
              <a:cxn ang="0">
                <a:pos x="47" y="77"/>
              </a:cxn>
              <a:cxn ang="0">
                <a:pos x="18" y="78"/>
              </a:cxn>
              <a:cxn ang="0">
                <a:pos x="47" y="79"/>
              </a:cxn>
              <a:cxn ang="0">
                <a:pos x="61" y="79"/>
              </a:cxn>
              <a:cxn ang="0">
                <a:pos x="75" y="79"/>
              </a:cxn>
              <a:cxn ang="0">
                <a:pos x="80" y="72"/>
              </a:cxn>
              <a:cxn ang="0">
                <a:pos x="101" y="5"/>
              </a:cxn>
              <a:cxn ang="0">
                <a:pos x="89" y="5"/>
              </a:cxn>
              <a:cxn ang="0">
                <a:pos x="15" y="5"/>
              </a:cxn>
              <a:cxn ang="0">
                <a:pos x="4" y="5"/>
              </a:cxn>
              <a:cxn ang="0">
                <a:pos x="0" y="93"/>
              </a:cxn>
              <a:cxn ang="0">
                <a:pos x="101" y="100"/>
              </a:cxn>
              <a:cxn ang="0">
                <a:pos x="101" y="89"/>
              </a:cxn>
            </a:cxnLst>
            <a:rect l="0" t="0" r="r" b="b"/>
            <a:pathLst>
              <a:path w="104" h="100">
                <a:moveTo>
                  <a:pt x="86" y="12"/>
                </a:moveTo>
                <a:cubicBezTo>
                  <a:pt x="86" y="15"/>
                  <a:pt x="86" y="15"/>
                  <a:pt x="86" y="15"/>
                </a:cubicBezTo>
                <a:cubicBezTo>
                  <a:pt x="86" y="15"/>
                  <a:pt x="86" y="15"/>
                  <a:pt x="86" y="15"/>
                </a:cubicBezTo>
                <a:cubicBezTo>
                  <a:pt x="85" y="17"/>
                  <a:pt x="83" y="19"/>
                  <a:pt x="80" y="19"/>
                </a:cubicBezTo>
                <a:cubicBezTo>
                  <a:pt x="77" y="19"/>
                  <a:pt x="75" y="17"/>
                  <a:pt x="7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1" y="17"/>
                  <a:pt x="69" y="19"/>
                  <a:pt x="66" y="19"/>
                </a:cubicBezTo>
                <a:cubicBezTo>
                  <a:pt x="64" y="19"/>
                  <a:pt x="61" y="17"/>
                  <a:pt x="61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3" y="17"/>
                  <a:pt x="41" y="19"/>
                  <a:pt x="38" y="19"/>
                </a:cubicBezTo>
                <a:cubicBezTo>
                  <a:pt x="35" y="19"/>
                  <a:pt x="33" y="17"/>
                  <a:pt x="33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7"/>
                  <a:pt x="27" y="19"/>
                  <a:pt x="24" y="19"/>
                </a:cubicBezTo>
                <a:cubicBezTo>
                  <a:pt x="21" y="19"/>
                  <a:pt x="18" y="16"/>
                  <a:pt x="18" y="13"/>
                </a:cubicBezTo>
                <a:cubicBezTo>
                  <a:pt x="18" y="10"/>
                  <a:pt x="21" y="8"/>
                  <a:pt x="24" y="8"/>
                </a:cubicBezTo>
                <a:cubicBezTo>
                  <a:pt x="27" y="8"/>
                  <a:pt x="29" y="10"/>
                  <a:pt x="30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0"/>
                  <a:pt x="35" y="8"/>
                  <a:pt x="38" y="8"/>
                </a:cubicBezTo>
                <a:cubicBezTo>
                  <a:pt x="41" y="8"/>
                  <a:pt x="43" y="10"/>
                  <a:pt x="44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0"/>
                  <a:pt x="64" y="8"/>
                  <a:pt x="66" y="8"/>
                </a:cubicBezTo>
                <a:cubicBezTo>
                  <a:pt x="69" y="8"/>
                  <a:pt x="71" y="10"/>
                  <a:pt x="72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0"/>
                  <a:pt x="77" y="8"/>
                  <a:pt x="80" y="8"/>
                </a:cubicBezTo>
                <a:cubicBezTo>
                  <a:pt x="83" y="8"/>
                  <a:pt x="85" y="10"/>
                  <a:pt x="86" y="12"/>
                </a:cubicBezTo>
                <a:close/>
                <a:moveTo>
                  <a:pt x="80" y="24"/>
                </a:moveTo>
                <a:cubicBezTo>
                  <a:pt x="77" y="24"/>
                  <a:pt x="75" y="26"/>
                  <a:pt x="75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7" y="26"/>
                  <a:pt x="55" y="24"/>
                  <a:pt x="52" y="24"/>
                </a:cubicBezTo>
                <a:cubicBezTo>
                  <a:pt x="49" y="24"/>
                  <a:pt x="47" y="26"/>
                  <a:pt x="47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26"/>
                  <a:pt x="41" y="24"/>
                  <a:pt x="38" y="24"/>
                </a:cubicBezTo>
                <a:cubicBezTo>
                  <a:pt x="35" y="24"/>
                  <a:pt x="33" y="26"/>
                  <a:pt x="33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6"/>
                  <a:pt x="27" y="24"/>
                  <a:pt x="24" y="24"/>
                </a:cubicBezTo>
                <a:cubicBezTo>
                  <a:pt x="21" y="24"/>
                  <a:pt x="18" y="26"/>
                  <a:pt x="18" y="30"/>
                </a:cubicBezTo>
                <a:cubicBezTo>
                  <a:pt x="18" y="33"/>
                  <a:pt x="21" y="35"/>
                  <a:pt x="24" y="35"/>
                </a:cubicBezTo>
                <a:cubicBezTo>
                  <a:pt x="27" y="35"/>
                  <a:pt x="29" y="33"/>
                  <a:pt x="30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3"/>
                  <a:pt x="35" y="35"/>
                  <a:pt x="38" y="35"/>
                </a:cubicBezTo>
                <a:cubicBezTo>
                  <a:pt x="41" y="35"/>
                  <a:pt x="43" y="33"/>
                  <a:pt x="44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3"/>
                  <a:pt x="49" y="35"/>
                  <a:pt x="52" y="35"/>
                </a:cubicBezTo>
                <a:cubicBezTo>
                  <a:pt x="55" y="35"/>
                  <a:pt x="57" y="33"/>
                  <a:pt x="58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3"/>
                  <a:pt x="77" y="35"/>
                  <a:pt x="80" y="35"/>
                </a:cubicBezTo>
                <a:cubicBezTo>
                  <a:pt x="83" y="35"/>
                  <a:pt x="86" y="33"/>
                  <a:pt x="86" y="30"/>
                </a:cubicBezTo>
                <a:cubicBezTo>
                  <a:pt x="86" y="26"/>
                  <a:pt x="83" y="24"/>
                  <a:pt x="80" y="24"/>
                </a:cubicBezTo>
                <a:close/>
                <a:moveTo>
                  <a:pt x="80" y="40"/>
                </a:moveTo>
                <a:cubicBezTo>
                  <a:pt x="77" y="40"/>
                  <a:pt x="75" y="42"/>
                  <a:pt x="75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7" y="42"/>
                  <a:pt x="55" y="40"/>
                  <a:pt x="52" y="40"/>
                </a:cubicBezTo>
                <a:cubicBezTo>
                  <a:pt x="49" y="40"/>
                  <a:pt x="47" y="42"/>
                  <a:pt x="47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2"/>
                  <a:pt x="41" y="40"/>
                  <a:pt x="38" y="40"/>
                </a:cubicBezTo>
                <a:cubicBezTo>
                  <a:pt x="35" y="40"/>
                  <a:pt x="33" y="42"/>
                  <a:pt x="33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2"/>
                  <a:pt x="27" y="40"/>
                  <a:pt x="24" y="40"/>
                </a:cubicBezTo>
                <a:cubicBezTo>
                  <a:pt x="21" y="40"/>
                  <a:pt x="18" y="43"/>
                  <a:pt x="18" y="46"/>
                </a:cubicBezTo>
                <a:cubicBezTo>
                  <a:pt x="18" y="49"/>
                  <a:pt x="21" y="51"/>
                  <a:pt x="24" y="51"/>
                </a:cubicBezTo>
                <a:cubicBezTo>
                  <a:pt x="27" y="51"/>
                  <a:pt x="29" y="49"/>
                  <a:pt x="30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9"/>
                  <a:pt x="35" y="51"/>
                  <a:pt x="38" y="51"/>
                </a:cubicBezTo>
                <a:cubicBezTo>
                  <a:pt x="41" y="51"/>
                  <a:pt x="43" y="49"/>
                  <a:pt x="44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9"/>
                  <a:pt x="49" y="51"/>
                  <a:pt x="52" y="51"/>
                </a:cubicBezTo>
                <a:cubicBezTo>
                  <a:pt x="55" y="51"/>
                  <a:pt x="57" y="49"/>
                  <a:pt x="58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49"/>
                  <a:pt x="77" y="51"/>
                  <a:pt x="80" y="51"/>
                </a:cubicBezTo>
                <a:cubicBezTo>
                  <a:pt x="83" y="51"/>
                  <a:pt x="86" y="49"/>
                  <a:pt x="86" y="46"/>
                </a:cubicBezTo>
                <a:cubicBezTo>
                  <a:pt x="86" y="43"/>
                  <a:pt x="83" y="40"/>
                  <a:pt x="80" y="40"/>
                </a:cubicBezTo>
                <a:close/>
                <a:moveTo>
                  <a:pt x="80" y="56"/>
                </a:moveTo>
                <a:cubicBezTo>
                  <a:pt x="77" y="56"/>
                  <a:pt x="75" y="58"/>
                  <a:pt x="75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58"/>
                  <a:pt x="69" y="56"/>
                  <a:pt x="66" y="56"/>
                </a:cubicBezTo>
                <a:cubicBezTo>
                  <a:pt x="63" y="56"/>
                  <a:pt x="61" y="58"/>
                  <a:pt x="6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3" y="58"/>
                  <a:pt x="41" y="56"/>
                  <a:pt x="38" y="56"/>
                </a:cubicBezTo>
                <a:cubicBezTo>
                  <a:pt x="35" y="56"/>
                  <a:pt x="33" y="58"/>
                  <a:pt x="33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58"/>
                  <a:pt x="27" y="56"/>
                  <a:pt x="24" y="56"/>
                </a:cubicBezTo>
                <a:cubicBezTo>
                  <a:pt x="21" y="56"/>
                  <a:pt x="18" y="59"/>
                  <a:pt x="18" y="62"/>
                </a:cubicBezTo>
                <a:cubicBezTo>
                  <a:pt x="18" y="65"/>
                  <a:pt x="21" y="67"/>
                  <a:pt x="24" y="67"/>
                </a:cubicBezTo>
                <a:cubicBezTo>
                  <a:pt x="27" y="67"/>
                  <a:pt x="29" y="65"/>
                  <a:pt x="30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5"/>
                  <a:pt x="35" y="67"/>
                  <a:pt x="38" y="67"/>
                </a:cubicBezTo>
                <a:cubicBezTo>
                  <a:pt x="41" y="67"/>
                  <a:pt x="43" y="65"/>
                  <a:pt x="44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1" y="65"/>
                  <a:pt x="63" y="67"/>
                  <a:pt x="66" y="67"/>
                </a:cubicBezTo>
                <a:cubicBezTo>
                  <a:pt x="69" y="67"/>
                  <a:pt x="71" y="65"/>
                  <a:pt x="72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5" y="65"/>
                  <a:pt x="77" y="67"/>
                  <a:pt x="80" y="67"/>
                </a:cubicBezTo>
                <a:cubicBezTo>
                  <a:pt x="83" y="67"/>
                  <a:pt x="86" y="65"/>
                  <a:pt x="86" y="62"/>
                </a:cubicBezTo>
                <a:cubicBezTo>
                  <a:pt x="86" y="59"/>
                  <a:pt x="83" y="56"/>
                  <a:pt x="80" y="56"/>
                </a:cubicBezTo>
                <a:close/>
                <a:moveTo>
                  <a:pt x="80" y="72"/>
                </a:moveTo>
                <a:cubicBezTo>
                  <a:pt x="77" y="72"/>
                  <a:pt x="75" y="74"/>
                  <a:pt x="75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1" y="74"/>
                  <a:pt x="69" y="72"/>
                  <a:pt x="66" y="72"/>
                </a:cubicBezTo>
                <a:cubicBezTo>
                  <a:pt x="63" y="72"/>
                  <a:pt x="61" y="74"/>
                  <a:pt x="61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57" y="74"/>
                  <a:pt x="55" y="72"/>
                  <a:pt x="52" y="72"/>
                </a:cubicBezTo>
                <a:cubicBezTo>
                  <a:pt x="49" y="72"/>
                  <a:pt x="47" y="74"/>
                  <a:pt x="47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4"/>
                  <a:pt x="27" y="72"/>
                  <a:pt x="24" y="72"/>
                </a:cubicBezTo>
                <a:cubicBezTo>
                  <a:pt x="21" y="72"/>
                  <a:pt x="18" y="75"/>
                  <a:pt x="18" y="78"/>
                </a:cubicBezTo>
                <a:cubicBezTo>
                  <a:pt x="18" y="81"/>
                  <a:pt x="21" y="84"/>
                  <a:pt x="24" y="84"/>
                </a:cubicBezTo>
                <a:cubicBezTo>
                  <a:pt x="27" y="84"/>
                  <a:pt x="29" y="82"/>
                  <a:pt x="30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82"/>
                  <a:pt x="49" y="84"/>
                  <a:pt x="52" y="84"/>
                </a:cubicBezTo>
                <a:cubicBezTo>
                  <a:pt x="55" y="84"/>
                  <a:pt x="57" y="82"/>
                  <a:pt x="58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82"/>
                  <a:pt x="63" y="84"/>
                  <a:pt x="66" y="84"/>
                </a:cubicBezTo>
                <a:cubicBezTo>
                  <a:pt x="69" y="84"/>
                  <a:pt x="71" y="82"/>
                  <a:pt x="72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2"/>
                  <a:pt x="77" y="84"/>
                  <a:pt x="80" y="84"/>
                </a:cubicBezTo>
                <a:cubicBezTo>
                  <a:pt x="83" y="84"/>
                  <a:pt x="86" y="81"/>
                  <a:pt x="86" y="78"/>
                </a:cubicBezTo>
                <a:cubicBezTo>
                  <a:pt x="86" y="75"/>
                  <a:pt x="83" y="72"/>
                  <a:pt x="80" y="72"/>
                </a:cubicBezTo>
                <a:close/>
                <a:moveTo>
                  <a:pt x="101" y="89"/>
                </a:moveTo>
                <a:cubicBezTo>
                  <a:pt x="101" y="89"/>
                  <a:pt x="101" y="89"/>
                  <a:pt x="101" y="89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2"/>
                  <a:pt x="98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2" y="0"/>
                  <a:pt x="89" y="2"/>
                  <a:pt x="89" y="5"/>
                </a:cubicBezTo>
                <a:cubicBezTo>
                  <a:pt x="89" y="89"/>
                  <a:pt x="89" y="89"/>
                  <a:pt x="89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2"/>
                  <a:pt x="13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4" y="2"/>
                  <a:pt x="4" y="5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9"/>
                  <a:pt x="0" y="91"/>
                  <a:pt x="0" y="93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3" y="100"/>
                  <a:pt x="104" y="98"/>
                  <a:pt x="104" y="96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04" y="91"/>
                  <a:pt x="103" y="89"/>
                  <a:pt x="101" y="89"/>
                </a:cubicBezTo>
                <a:close/>
              </a:path>
            </a:pathLst>
          </a:custGeom>
          <a:solidFill>
            <a:srgbClr val="3C8A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94926" y="3148415"/>
            <a:ext cx="25891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en-US" sz="2000" dirty="0" smtClean="0">
                <a:solidFill>
                  <a:srgbClr val="313131"/>
                </a:solidFill>
              </a:rPr>
              <a:t>       C</a:t>
            </a:r>
            <a:r>
              <a:rPr lang="ro-RO" sz="2000" dirty="0" err="1" smtClean="0">
                <a:solidFill>
                  <a:srgbClr val="313131"/>
                </a:solidFill>
              </a:rPr>
              <a:t>ontroale</a:t>
            </a:r>
            <a:r>
              <a:rPr lang="ro-RO" sz="2000" dirty="0" smtClean="0">
                <a:solidFill>
                  <a:srgbClr val="313131"/>
                </a:solidFill>
              </a:rPr>
              <a:t> </a:t>
            </a:r>
            <a:r>
              <a:rPr lang="ro-RO" sz="2000" dirty="0">
                <a:solidFill>
                  <a:srgbClr val="313131"/>
                </a:solidFill>
              </a:rPr>
              <a:t>fiscale</a:t>
            </a:r>
          </a:p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9283" y="3157319"/>
            <a:ext cx="25939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ro-RO" sz="2000">
                <a:solidFill>
                  <a:srgbClr val="313131"/>
                </a:solidFill>
              </a:rPr>
              <a:t>Comunicare eficientă</a:t>
            </a:r>
          </a:p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6096" y="3153170"/>
            <a:ext cx="20843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ro-RO" sz="2000" dirty="0" smtClean="0">
                <a:solidFill>
                  <a:srgbClr val="313131"/>
                </a:solidFill>
              </a:rPr>
              <a:t>Timp </a:t>
            </a:r>
            <a:r>
              <a:rPr lang="ro-RO" sz="2000" dirty="0">
                <a:solidFill>
                  <a:srgbClr val="313131"/>
                </a:solidFill>
              </a:rPr>
              <a:t>de </a:t>
            </a:r>
            <a:r>
              <a:rPr lang="ro-RO" sz="2000" dirty="0" err="1" smtClean="0">
                <a:solidFill>
                  <a:srgbClr val="313131"/>
                </a:solidFill>
              </a:rPr>
              <a:t>răspun</a:t>
            </a:r>
            <a:r>
              <a:rPr lang="en-US" sz="2000" dirty="0" smtClean="0">
                <a:solidFill>
                  <a:srgbClr val="313131"/>
                </a:solidFill>
              </a:rPr>
              <a:t>s</a:t>
            </a:r>
            <a:endParaRPr lang="ro-RO" sz="2000" dirty="0">
              <a:solidFill>
                <a:srgbClr val="313131"/>
              </a:solidFill>
            </a:endParaRPr>
          </a:p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/>
              <a:t>© 2014, for more information, contact Deloitte Romania</a:t>
            </a:r>
          </a:p>
        </p:txBody>
      </p:sp>
      <p:sp>
        <p:nvSpPr>
          <p:cNvPr id="16" name="Freeform 25"/>
          <p:cNvSpPr>
            <a:spLocks noChangeAspect="1" noEditPoints="1"/>
          </p:cNvSpPr>
          <p:nvPr/>
        </p:nvSpPr>
        <p:spPr bwMode="auto">
          <a:xfrm>
            <a:off x="397472" y="2583221"/>
            <a:ext cx="586131" cy="515357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rgbClr val="BDD20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95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1"/>
            <a:ext cx="2819400" cy="199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/>
              <a:t>© 2014, for more information, contact Deloitte Romania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8600" y="12284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A1DE"/>
                </a:solidFill>
              </a:rPr>
              <a:t>Dan Badin</a:t>
            </a:r>
          </a:p>
          <a:p>
            <a:pPr>
              <a:defRPr/>
            </a:pPr>
            <a:r>
              <a:rPr lang="ro-RO" dirty="0">
                <a:solidFill>
                  <a:srgbClr val="00A1DE"/>
                </a:solidFill>
              </a:rPr>
              <a:t>Partener Coordonator Servicii Fiscale şi Juridic</a:t>
            </a:r>
            <a:r>
              <a:rPr lang="en-US" dirty="0">
                <a:solidFill>
                  <a:srgbClr val="00A1DE"/>
                </a:solidFill>
              </a:rPr>
              <a:t>e</a:t>
            </a:r>
          </a:p>
          <a:p>
            <a:pPr>
              <a:defRPr/>
            </a:pPr>
            <a:r>
              <a:rPr lang="en-US" dirty="0">
                <a:solidFill>
                  <a:srgbClr val="00A1DE"/>
                </a:solidFill>
              </a:rPr>
              <a:t>Tel </a:t>
            </a:r>
            <a:r>
              <a:rPr lang="ro-RO" dirty="0">
                <a:solidFill>
                  <a:srgbClr val="00A1DE"/>
                </a:solidFill>
              </a:rPr>
              <a:t>+40212075392</a:t>
            </a:r>
            <a:endParaRPr lang="en-US" dirty="0">
              <a:solidFill>
                <a:srgbClr val="00A1DE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A1DE"/>
                </a:solidFill>
              </a:rPr>
              <a:t>Mail </a:t>
            </a:r>
            <a:r>
              <a:rPr lang="en-US" dirty="0">
                <a:solidFill>
                  <a:srgbClr val="00A1DE"/>
                </a:solidFill>
                <a:hlinkClick r:id="rId3"/>
              </a:rPr>
              <a:t>dbadin@deloittece.com</a:t>
            </a:r>
            <a:r>
              <a:rPr lang="en-US" dirty="0">
                <a:solidFill>
                  <a:srgbClr val="00A1DE"/>
                </a:solidFill>
              </a:rPr>
              <a:t> </a:t>
            </a:r>
            <a:endParaRPr lang="en-US" dirty="0" smtClean="0">
              <a:solidFill>
                <a:srgbClr val="00A1DE"/>
              </a:solidFill>
            </a:endParaRPr>
          </a:p>
          <a:p>
            <a:pPr>
              <a:defRPr/>
            </a:pPr>
            <a:endParaRPr lang="en-US" dirty="0">
              <a:solidFill>
                <a:srgbClr val="00A1DE"/>
              </a:solidFill>
            </a:endParaRPr>
          </a:p>
          <a:p>
            <a:pPr>
              <a:defRPr/>
            </a:pPr>
            <a:endParaRPr lang="ro-RO" dirty="0">
              <a:solidFill>
                <a:srgbClr val="00A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454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399" y="4201569"/>
            <a:ext cx="8012113" cy="2393950"/>
          </a:xfrm>
        </p:spPr>
        <p:txBody>
          <a:bodyPr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900" b="1" dirty="0"/>
              <a:t>Deloitte refers to one or more of Deloitte </a:t>
            </a:r>
            <a:r>
              <a:rPr lang="en-US" sz="900" b="1" dirty="0" err="1"/>
              <a:t>Touche</a:t>
            </a:r>
            <a:r>
              <a:rPr lang="en-US" sz="900" b="1" dirty="0"/>
              <a:t> Tohmatsu Limited, a UK private company limited by guarantee, and its network of member firms, each of which is a legally separate and independent entity. Please see www.deloitte.com/ro/about for a detailed description of the legal structure of Deloitte </a:t>
            </a:r>
            <a:r>
              <a:rPr lang="en-US" sz="900" b="1" dirty="0" err="1"/>
              <a:t>Touche</a:t>
            </a:r>
            <a:r>
              <a:rPr lang="en-US" sz="900" b="1" dirty="0"/>
              <a:t> Tohmatsu Limited and its member firms.</a:t>
            </a:r>
          </a:p>
          <a:p>
            <a:pPr>
              <a:spcBef>
                <a:spcPts val="0"/>
              </a:spcBef>
            </a:pPr>
            <a:endParaRPr lang="en-US" sz="900" b="1" dirty="0"/>
          </a:p>
          <a:p>
            <a:pPr>
              <a:spcBef>
                <a:spcPts val="0"/>
              </a:spcBef>
            </a:pPr>
            <a:r>
              <a:rPr lang="en-US" sz="900" b="1" dirty="0"/>
              <a:t>© 2014, for more information, contact Deloitte </a:t>
            </a:r>
            <a:r>
              <a:rPr lang="en-US" sz="900" b="1" dirty="0" smtClean="0"/>
              <a:t>Romania</a:t>
            </a:r>
            <a:endParaRPr lang="en-GB" sz="900" dirty="0"/>
          </a:p>
        </p:txBody>
      </p:sp>
      <p:pic>
        <p:nvPicPr>
          <p:cNvPr id="3" name="Picture 2" descr="DEL_PRI_RG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32" y="4859069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2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_ppt template_2014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CE_ppt template_2014</Template>
  <TotalTime>735</TotalTime>
  <Words>454</Words>
  <Application>Microsoft Office PowerPoint</Application>
  <PresentationFormat>On-screen Show (4:3)</PresentationFormat>
  <Paragraphs>97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CE_ppt template_2014</vt:lpstr>
      <vt:lpstr> Competiția internationala in fiscalitate</vt:lpstr>
      <vt:lpstr>Introducere</vt:lpstr>
      <vt:lpstr>Competitivitatea economica internationala</vt:lpstr>
      <vt:lpstr>Fiscalitatea în context competițional     </vt:lpstr>
      <vt:lpstr>Este fiscalitatea din România competitivă pe plan internațional?</vt:lpstr>
      <vt:lpstr>Este fiscalitatea din România competitivă pe plan internațional?</vt:lpstr>
      <vt:lpstr>Ce ar trebui să îmbunătățim la sistemul fiscal actual din România? </vt:lpstr>
      <vt:lpstr>Contact</vt:lpstr>
      <vt:lpstr>PowerPoint Presentation</vt:lpstr>
    </vt:vector>
  </TitlesOfParts>
  <Company>Deloitte Central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runs here two lines if needed</dc:title>
  <dc:creator>Violeta Dumitrache</dc:creator>
  <cp:lastModifiedBy>Maria-Cristina Florea</cp:lastModifiedBy>
  <cp:revision>122</cp:revision>
  <cp:lastPrinted>2014-11-18T13:03:50Z</cp:lastPrinted>
  <dcterms:created xsi:type="dcterms:W3CDTF">2014-10-04T06:33:47Z</dcterms:created>
  <dcterms:modified xsi:type="dcterms:W3CDTF">2014-11-19T09:38:30Z</dcterms:modified>
</cp:coreProperties>
</file>