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6" r:id="rId4"/>
    <p:sldId id="284" r:id="rId5"/>
    <p:sldId id="285" r:id="rId6"/>
    <p:sldId id="286" r:id="rId7"/>
    <p:sldId id="271" r:id="rId8"/>
    <p:sldId id="264" r:id="rId9"/>
    <p:sldId id="277" r:id="rId10"/>
    <p:sldId id="278" r:id="rId11"/>
    <p:sldId id="279" r:id="rId12"/>
    <p:sldId id="282" r:id="rId13"/>
    <p:sldId id="281" r:id="rId14"/>
    <p:sldId id="280" r:id="rId15"/>
    <p:sldId id="283" r:id="rId16"/>
    <p:sldId id="287" r:id="rId17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865"/>
    <a:srgbClr val="1E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20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301581875518101E-2"/>
          <c:y val="7.3029293041513912E-2"/>
          <c:w val="0.86747241759462612"/>
          <c:h val="0.75611376513720696"/>
        </c:manualLayout>
      </c:layout>
      <c:bar3DChart>
        <c:barDir val="col"/>
        <c:grouping val="clustered"/>
        <c:varyColors val="0"/>
        <c:ser>
          <c:idx val="6"/>
          <c:order val="0"/>
          <c:tx>
            <c:strRef>
              <c:f>Sheet1!$A$2</c:f>
              <c:strCache>
                <c:ptCount val="1"/>
                <c:pt idx="0">
                  <c:v>1 mai 2012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48000"/>
                    <a:shade val="51000"/>
                    <a:satMod val="130000"/>
                  </a:schemeClr>
                </a:gs>
                <a:gs pos="80000">
                  <a:schemeClr val="accent1">
                    <a:tint val="48000"/>
                    <a:shade val="93000"/>
                    <a:satMod val="130000"/>
                  </a:schemeClr>
                </a:gs>
                <a:gs pos="100000">
                  <a:schemeClr val="accent1">
                    <a:tint val="48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7.7423021373693524E-3"/>
                  <c:y val="-2.2419175647150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4472579969746951E-3"/>
                  <c:y val="-1.504629115283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963957265858429E-3"/>
                  <c:y val="-1.2219791719241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70044806961788E-2"/>
                  <c:y val="-3.62985256356037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180358251096305E-3"/>
                  <c:y val="-9.7419760716396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0121526948966439E-2"/>
                  <c:y val="-1.8629499774103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1161247093003431E-3"/>
                  <c:y val="-3.4135612267025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576000" tIns="3600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Rata de absorbție curentă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8.5300000000000001E-2</c:v>
                </c:pt>
              </c:numCache>
            </c:numRef>
          </c:val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31 decembrie 2012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3000"/>
                    <a:shade val="51000"/>
                    <a:satMod val="130000"/>
                  </a:schemeClr>
                </a:gs>
                <a:gs pos="80000">
                  <a:schemeClr val="accent1">
                    <a:tint val="83000"/>
                    <a:shade val="93000"/>
                    <a:satMod val="130000"/>
                  </a:schemeClr>
                </a:gs>
                <a:gs pos="100000">
                  <a:schemeClr val="accent1">
                    <a:tint val="83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4.170389213593491E-3"/>
                  <c:y val="-8.644080506923310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540000" tIns="144000" rIns="38100" bIns="19050" anchor="ctr" anchorCtr="1">
                  <a:spAutoFit/>
                </a:bodyPr>
                <a:lstStyle/>
                <a:p>
                  <a:pPr>
                    <a:defRPr sz="13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-1.1676471741606367E-2"/>
                  <c:y val="-2.3783735260881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250146628565973E-2"/>
                  <c:y val="-1.1349846342644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034572799378022E-2"/>
                  <c:y val="-8.38752314834482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8482820205349373E-3"/>
                  <c:y val="-1.7592268420926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6848653745166364E-3"/>
                  <c:y val="-8.91412144158276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6031080141036218E-3"/>
                  <c:y val="-3.1150754877084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540000" tIns="10800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Rata de absorbție curentă</c:v>
                </c:pt>
              </c:strCache>
            </c:strRef>
          </c:cat>
          <c:val>
            <c:numRef>
              <c:f>Sheet1!$B$3</c:f>
              <c:numCache>
                <c:formatCode>0.00%</c:formatCode>
                <c:ptCount val="1"/>
                <c:pt idx="0">
                  <c:v>0.14910000000000001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31 decembrie 2013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47000"/>
                    <a:shade val="51000"/>
                    <a:satMod val="130000"/>
                  </a:schemeClr>
                </a:gs>
                <a:gs pos="80000">
                  <a:schemeClr val="accent1">
                    <a:shade val="47000"/>
                    <a:shade val="93000"/>
                    <a:satMod val="130000"/>
                  </a:schemeClr>
                </a:gs>
                <a:gs pos="100000">
                  <a:schemeClr val="accent1">
                    <a:shade val="4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4.0599353695000076E-3"/>
                  <c:y val="9.682022811236935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0599915432826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4133220577102757E-3"/>
                  <c:y val="-4.6915456500322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540000" tIns="21600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Rata de absorbție curentă</c:v>
                </c:pt>
              </c:strCache>
            </c:strRef>
          </c:cat>
          <c:val>
            <c:numRef>
              <c:f>Sheet1!$B$4</c:f>
              <c:numCache>
                <c:formatCode>0.00%</c:formatCode>
                <c:ptCount val="1"/>
                <c:pt idx="0">
                  <c:v>0.3347</c:v>
                </c:pt>
              </c:numCache>
            </c:numRef>
          </c:val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31 decembrie 2014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1.5336460200074387E-3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Rata de absorbție curentă</c:v>
                </c:pt>
              </c:strCache>
            </c:strRef>
          </c:cat>
          <c:val>
            <c:numRef>
              <c:f>Sheet1!$B$5</c:f>
              <c:numCache>
                <c:formatCode>0.00%</c:formatCode>
                <c:ptCount val="1"/>
                <c:pt idx="0">
                  <c:v>0.5181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gapDepth val="165"/>
        <c:shape val="pyramid"/>
        <c:axId val="186227168"/>
        <c:axId val="186227952"/>
        <c:axId val="0"/>
      </c:bar3DChart>
      <c:catAx>
        <c:axId val="186227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low"/>
        <c:crossAx val="186227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22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2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463873579264139"/>
          <c:y val="0.87402945056183112"/>
          <c:w val="0.7815206522946726"/>
          <c:h val="5.39323877941574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Guvernul Tariceanu (0%)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7"/>
              <c:layout>
                <c:manualLayout>
                  <c:x val="8.3985377286121647E-3"/>
                  <c:y val="-3.2334370255156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216000" tIns="7200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Guvernul Boc (6,30%)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1.5117367911501896E-2"/>
                  <c:y val="-4.1152834870199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117367911501896E-2"/>
                  <c:y val="-4.997129948524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117367911501896E-2"/>
                  <c:y val="-7.6426693330370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5.8789764100285156E-3"/>
                </c:manualLayout>
              </c:layout>
              <c:spPr/>
              <c:txPr>
                <a:bodyPr/>
                <a:lstStyle/>
                <a:p>
                  <a:pPr algn="ctr">
                    <a:defRPr lang="en-US" sz="100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197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2" formatCode="0.00%">
                  <c:v>8.5118223312633922E-3</c:v>
                </c:pt>
                <c:pt idx="3" formatCode="0.00%">
                  <c:v>2.3783436566858988E-2</c:v>
                </c:pt>
                <c:pt idx="4" formatCode="0.00%">
                  <c:v>6.3011753297720186E-2</c:v>
                </c:pt>
                <c:pt idx="5" formatCode="0.00%">
                  <c:v>6.3E-2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Guvernul Ungureanu (2,23%)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5" formatCode="0.00%">
                  <c:v>2.23E-2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Guvernul Ponta (43,28%)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5"/>
              <c:layout>
                <c:manualLayout>
                  <c:x val="0"/>
                  <c:y val="-2.9394882050142578E-3"/>
                </c:manualLayout>
              </c:layout>
              <c:spPr/>
              <c:txPr>
                <a:bodyPr/>
                <a:lstStyle/>
                <a:p>
                  <a:pPr algn="ctr">
                    <a:defRPr lang="en-US" sz="100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3437660365779463E-2"/>
                  <c:y val="-0.238098544606154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078245274334598E-2"/>
                  <c:y val="-0.338041143576639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197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5" formatCode="0.00%">
                  <c:v>6.3799999999999996E-2</c:v>
                </c:pt>
                <c:pt idx="6" formatCode="0.00%">
                  <c:v>0.33465534901469901</c:v>
                </c:pt>
                <c:pt idx="7" formatCode="0.00%">
                  <c:v>0.5181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6226384"/>
        <c:axId val="186226776"/>
        <c:axId val="0"/>
      </c:bar3DChart>
      <c:catAx>
        <c:axId val="18622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26776"/>
        <c:crosses val="autoZero"/>
        <c:auto val="1"/>
        <c:lblAlgn val="ctr"/>
        <c:lblOffset val="100"/>
        <c:noMultiLvlLbl val="0"/>
      </c:catAx>
      <c:valAx>
        <c:axId val="186226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2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747409018045617E-2"/>
          <c:y val="3.6170584220800862E-2"/>
          <c:w val="0.90505697779611805"/>
          <c:h val="0.79986791591057782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31700">
                  <a:srgbClr val="FF0000"/>
                </a:gs>
                <a:gs pos="0">
                  <a:srgbClr val="FF0000"/>
                </a:gs>
                <a:gs pos="100000">
                  <a:srgbClr val="FF0000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</a:gra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100000">
                    <a:srgbClr val="FFFF00"/>
                  </a:gs>
                  <a:gs pos="2000">
                    <a:srgbClr val="FFFF00">
                      <a:alpha val="0"/>
                    </a:srgbClr>
                  </a:gs>
                </a:gsLst>
                <a:lin ang="16200000" scaled="0"/>
              </a:gradFill>
              <a:ln>
                <a:solidFill>
                  <a:schemeClr val="tx1"/>
                </a:solidFill>
              </a:ln>
              <a:effectLst>
                <a:outerShdw blurRad="40000" dist="23000" dir="5400000" rotWithShape="0">
                  <a:schemeClr val="bg1">
                    <a:alpha val="35000"/>
                  </a:scheme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98000">
                    <a:schemeClr val="accent6">
                      <a:lumMod val="40000"/>
                      <a:lumOff val="60000"/>
                    </a:schemeClr>
                  </a:gs>
                </a:gsLst>
                <a:lin ang="16200000" scaled="0"/>
              </a:gradFill>
              <a:ln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75000">
                    <a:schemeClr val="accent1">
                      <a:lumMod val="75000"/>
                    </a:scheme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0515220854645029E-2"/>
                  <c:y val="-1.6797075457224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051400724634483E-2"/>
                  <c:y val="-1.3997562881020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836261071417538E-2"/>
                  <c:y val="-1.6797075457224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3985377286121647E-3"/>
                  <c:y val="-2.23961006096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3985377286121647E-3"/>
                  <c:y val="-3.2334370255156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216000" tIns="7200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2007-2008</c:v>
                </c:pt>
                <c:pt idx="1">
                  <c:v>2009 - ianuarie 2012</c:v>
                </c:pt>
                <c:pt idx="2">
                  <c:v>februarie - aprilie 2012</c:v>
                </c:pt>
                <c:pt idx="3">
                  <c:v>mai 2012 - prezent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</c:v>
                </c:pt>
                <c:pt idx="1">
                  <c:v>6.3E-2</c:v>
                </c:pt>
                <c:pt idx="2">
                  <c:v>2.23E-2</c:v>
                </c:pt>
                <c:pt idx="3">
                  <c:v>0.43280000000000002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6222072"/>
        <c:axId val="193101304"/>
        <c:axId val="0"/>
      </c:bar3DChart>
      <c:catAx>
        <c:axId val="186222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3101304"/>
        <c:crosses val="autoZero"/>
        <c:auto val="1"/>
        <c:lblAlgn val="ctr"/>
        <c:lblOffset val="100"/>
        <c:noMultiLvlLbl val="0"/>
      </c:catAx>
      <c:valAx>
        <c:axId val="193101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22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98600157989723E-2"/>
          <c:y val="0.87260233871721482"/>
          <c:w val="0.98680862941698266"/>
          <c:h val="0.11060058582556083"/>
        </c:manualLayout>
      </c:layout>
      <c:overlay val="0"/>
      <c:spPr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747409018045617E-2"/>
          <c:y val="3.6170584220800862E-2"/>
          <c:w val="0.90505697779611805"/>
          <c:h val="0.79986791591057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SUME SOLICITATE: 9,95 MLD EURO</c:v>
                </c:pt>
              </c:strCache>
            </c:strRef>
          </c:tx>
          <c:spPr>
            <a:gradFill>
              <a:gsLst>
                <a:gs pos="31700">
                  <a:srgbClr val="FF0000"/>
                </a:gs>
                <a:gs pos="0">
                  <a:srgbClr val="FF0000"/>
                </a:gs>
                <a:gs pos="100000">
                  <a:srgbClr val="FF0000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</a:gra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100000">
                    <a:srgbClr val="FFFF00">
                      <a:alpha val="0"/>
                    </a:srgbClr>
                  </a:gs>
                  <a:gs pos="2000">
                    <a:srgbClr val="FFFF00"/>
                  </a:gs>
                </a:gsLst>
                <a:lin ang="16200000" scaled="0"/>
              </a:gradFill>
              <a:ln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98000">
                    <a:schemeClr val="accent6">
                      <a:lumMod val="40000"/>
                      <a:lumOff val="60000"/>
                    </a:schemeClr>
                  </a:gs>
                </a:gsLst>
                <a:lin ang="16200000" scaled="0"/>
              </a:gradFill>
              <a:ln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75000">
                    <a:schemeClr val="accent1">
                      <a:lumMod val="75000"/>
                    </a:scheme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1.1757952820057031E-2"/>
                  <c:y val="-5.5990251524081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051400724634483E-2"/>
                  <c:y val="-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836198094391628E-2"/>
                  <c:y val="-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3985377286121647E-3"/>
                  <c:y val="-2.23961006096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3985377286121647E-3"/>
                  <c:y val="-3.2334370255156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216000" tIns="7200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2007-2008</c:v>
                </c:pt>
                <c:pt idx="1">
                  <c:v>2009-ianuarie 2012</c:v>
                </c:pt>
                <c:pt idx="2">
                  <c:v>februarie-aprilie 2012</c:v>
                </c:pt>
                <c:pt idx="3">
                  <c:v>mai 2012-prezent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0</c:v>
                </c:pt>
                <c:pt idx="1">
                  <c:v>1.21</c:v>
                </c:pt>
                <c:pt idx="2">
                  <c:v>0.42</c:v>
                </c:pt>
                <c:pt idx="3">
                  <c:v>8.32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RAMBURSĂRI: 8,63 MLD EURO</c:v>
                </c:pt>
              </c:strCache>
            </c:strRef>
          </c:tx>
          <c:spPr>
            <a:gradFill>
              <a:gsLst>
                <a:gs pos="0">
                  <a:srgbClr val="FF0000"/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80000">
                    <a:srgbClr val="FFFF00"/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gradFill>
                <a:gsLst>
                  <a:gs pos="400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0"/>
              </a:gra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gradFill>
                <a:gsLst>
                  <a:gs pos="31700">
                    <a:srgbClr val="FF0000"/>
                  </a:gs>
                  <a:gs pos="0">
                    <a:srgbClr val="FF0000"/>
                  </a:gs>
                  <a:gs pos="100000">
                    <a:srgbClr val="FF0000"/>
                  </a:gs>
                  <a:gs pos="0">
                    <a:schemeClr val="bg1">
                      <a:lumMod val="75000"/>
                    </a:schemeClr>
                  </a:gs>
                </a:gsLst>
                <a:lin ang="16200000" scaled="0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1.3437660365779463E-2"/>
                  <c:y val="-5.5990251524081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117367911501896E-2"/>
                  <c:y val="-2.799512576204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156490548669196E-2"/>
                  <c:y val="-1.0358196531955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797075457224329E-2"/>
                  <c:y val="-1.917666114699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117367911501896E-2"/>
                  <c:y val="-7.6426693330370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5.8789764100285156E-3"/>
                </c:manualLayout>
              </c:layout>
              <c:spPr/>
              <c:txPr>
                <a:bodyPr/>
                <a:lstStyle/>
                <a:p>
                  <a:pPr algn="ctr">
                    <a:defRPr lang="en-US" sz="100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197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2007-2008</c:v>
                </c:pt>
                <c:pt idx="1">
                  <c:v>2009-ianuarie 2012</c:v>
                </c:pt>
                <c:pt idx="2">
                  <c:v>februarie-aprilie 2012</c:v>
                </c:pt>
                <c:pt idx="3">
                  <c:v>mai 2012-prezent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0</c:v>
                </c:pt>
                <c:pt idx="1">
                  <c:v>1.07</c:v>
                </c:pt>
                <c:pt idx="2">
                  <c:v>0.37</c:v>
                </c:pt>
                <c:pt idx="3">
                  <c:v>7.19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3102480"/>
        <c:axId val="193103264"/>
        <c:axId val="0"/>
      </c:bar3DChart>
      <c:catAx>
        <c:axId val="19310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03264"/>
        <c:crosses val="autoZero"/>
        <c:auto val="1"/>
        <c:lblAlgn val="ctr"/>
        <c:lblOffset val="100"/>
        <c:noMultiLvlLbl val="0"/>
      </c:catAx>
      <c:valAx>
        <c:axId val="19310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0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3261952375661961"/>
          <c:w val="0.92873292122137541"/>
          <c:h val="5.7399927344933446E-2"/>
        </c:manualLayout>
      </c:layout>
      <c:overlay val="0"/>
      <c:spPr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hPercent val="4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9.7301581875518101E-2"/>
          <c:y val="7.3029293041513912E-2"/>
          <c:w val="0.86747241759462612"/>
          <c:h val="0.75611376513720696"/>
        </c:manualLayout>
      </c:layout>
      <c:bar3DChart>
        <c:barDir val="col"/>
        <c:grouping val="clustered"/>
        <c:varyColors val="0"/>
        <c:ser>
          <c:idx val="6"/>
          <c:order val="0"/>
          <c:tx>
            <c:strRef>
              <c:f>Sheet1!$A$2</c:f>
              <c:strCache>
                <c:ptCount val="1"/>
                <c:pt idx="0">
                  <c:v>1 mai 2012</c:v>
                </c:pt>
              </c:strCache>
            </c:strRef>
          </c:tx>
          <c:spPr>
            <a:gradFill flip="none" rotWithShape="1">
              <a:gsLst>
                <a:gs pos="8000">
                  <a:srgbClr val="8488C4">
                    <a:lumMod val="70000"/>
                  </a:srgbClr>
                </a:gs>
                <a:gs pos="72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  <a:tileRect/>
            </a:gra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8.4284656942199467E-3"/>
                  <c:y val="-9.559441941656775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945840663373361E-2"/>
                  <c:y val="3.71980463960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1851176640916172E-3"/>
                  <c:y val="-4.909499345585653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70044806961788E-2"/>
                  <c:y val="-3.62985256356037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604755009375992E-3"/>
                  <c:y val="-4.9100337614758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0121526948966439E-2"/>
                  <c:y val="-1.8629499774103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5003472929954414E-2"/>
                  <c:y val="-3.4135612267025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9078">
                <a:noFill/>
              </a:ln>
            </c:spPr>
            <c:txPr>
              <a:bodyPr/>
              <a:lstStyle/>
              <a:p>
                <a:pPr>
                  <a:defRPr sz="114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POR</c:v>
                </c:pt>
                <c:pt idx="1">
                  <c:v>POS Mediu</c:v>
                </c:pt>
                <c:pt idx="2">
                  <c:v>POS Transport</c:v>
                </c:pt>
                <c:pt idx="3">
                  <c:v>POS CCE</c:v>
                </c:pt>
                <c:pt idx="4">
                  <c:v>POS DRU</c:v>
                </c:pt>
                <c:pt idx="5">
                  <c:v>PODCA</c:v>
                </c:pt>
                <c:pt idx="6">
                  <c:v>POAT</c:v>
                </c:pt>
              </c:strCache>
            </c:strRef>
          </c:cat>
          <c:val>
            <c:numRef>
              <c:f>Sheet1!$B$2:$H$2</c:f>
              <c:numCache>
                <c:formatCode>0.00%</c:formatCode>
                <c:ptCount val="7"/>
                <c:pt idx="0">
                  <c:v>0.17610000000000001</c:v>
                </c:pt>
                <c:pt idx="1">
                  <c:v>5.6000000000000001E-2</c:v>
                </c:pt>
                <c:pt idx="2">
                  <c:v>6.2199999999999998E-2</c:v>
                </c:pt>
                <c:pt idx="3">
                  <c:v>6.7699999999999996E-2</c:v>
                </c:pt>
                <c:pt idx="4">
                  <c:v>6.3399999999999998E-2</c:v>
                </c:pt>
                <c:pt idx="5">
                  <c:v>0.13569999999999999</c:v>
                </c:pt>
                <c:pt idx="6">
                  <c:v>0.1464</c:v>
                </c:pt>
              </c:numCache>
            </c:numRef>
          </c:val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31 decembrie 2012</c:v>
                </c:pt>
              </c:strCache>
            </c:strRef>
          </c:tx>
          <c:spPr>
            <a:gradFill flip="none" rotWithShape="1">
              <a:gsLst>
                <a:gs pos="0">
                  <a:srgbClr val="8488C4">
                    <a:lumMod val="71000"/>
                  </a:srgbClr>
                </a:gs>
                <a:gs pos="72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  <a:tileRect/>
            </a:gradFill>
            <a:ln w="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891501119298206E-2"/>
                  <c:y val="-8.64408050692344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231462470924105E-2"/>
                  <c:y val="-1.2054871135801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250146628565973E-2"/>
                  <c:y val="-1.1349846342644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034572799378022E-2"/>
                  <c:y val="-8.38752314834482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014520696300587E-2"/>
                  <c:y val="3.5197674766539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6848653745166364E-3"/>
                  <c:y val="-8.91412144158276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1061653692021972E-2"/>
                  <c:y val="-5.46084831272439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9078">
                <a:noFill/>
              </a:ln>
            </c:spPr>
            <c:txPr>
              <a:bodyPr/>
              <a:lstStyle/>
              <a:p>
                <a:pPr>
                  <a:defRPr sz="114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POR</c:v>
                </c:pt>
                <c:pt idx="1">
                  <c:v>POS Mediu</c:v>
                </c:pt>
                <c:pt idx="2">
                  <c:v>POS Transport</c:v>
                </c:pt>
                <c:pt idx="3">
                  <c:v>POS CCE</c:v>
                </c:pt>
                <c:pt idx="4">
                  <c:v>POS DRU</c:v>
                </c:pt>
                <c:pt idx="5">
                  <c:v>PODCA</c:v>
                </c:pt>
                <c:pt idx="6">
                  <c:v>POAT</c:v>
                </c:pt>
              </c:strCache>
            </c:strRef>
          </c:cat>
          <c:val>
            <c:numRef>
              <c:f>Sheet1!$B$3:$H$3</c:f>
              <c:numCache>
                <c:formatCode>0.00%</c:formatCode>
                <c:ptCount val="7"/>
                <c:pt idx="0">
                  <c:v>0.25600000000000001</c:v>
                </c:pt>
                <c:pt idx="1">
                  <c:v>0.1288</c:v>
                </c:pt>
                <c:pt idx="2">
                  <c:v>0.1024</c:v>
                </c:pt>
                <c:pt idx="3">
                  <c:v>0.14449999999999999</c:v>
                </c:pt>
                <c:pt idx="4">
                  <c:v>0.1181</c:v>
                </c:pt>
                <c:pt idx="5">
                  <c:v>0.25480000000000003</c:v>
                </c:pt>
                <c:pt idx="6">
                  <c:v>0.18229999999999999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31 decembrie 2013</c:v>
                </c:pt>
              </c:strCache>
            </c:strRef>
          </c:tx>
          <c:spPr>
            <a:gradFill flip="none" rotWithShape="1">
              <a:gsLst>
                <a:gs pos="0">
                  <a:srgbClr val="8488C4">
                    <a:lumMod val="69000"/>
                  </a:srgbClr>
                </a:gs>
                <a:gs pos="81000">
                  <a:srgbClr val="D4DEFF"/>
                </a:gs>
                <a:gs pos="91000">
                  <a:srgbClr val="D4DEFF"/>
                </a:gs>
                <a:gs pos="100000">
                  <a:srgbClr val="96AB94"/>
                </a:gs>
              </a:gsLst>
              <a:lin ang="5400000" scaled="0"/>
              <a:tileRect/>
            </a:gradFill>
            <a:ln>
              <a:solidFill>
                <a:srgbClr val="000000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5"/>
              <c:layout>
                <c:manualLayout>
                  <c:x val="4.0599915432826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4133220577102757E-3"/>
                  <c:y val="-4.6915456500322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5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POR</c:v>
                </c:pt>
                <c:pt idx="1">
                  <c:v>POS Mediu</c:v>
                </c:pt>
                <c:pt idx="2">
                  <c:v>POS Transport</c:v>
                </c:pt>
                <c:pt idx="3">
                  <c:v>POS CCE</c:v>
                </c:pt>
                <c:pt idx="4">
                  <c:v>POS DRU</c:v>
                </c:pt>
                <c:pt idx="5">
                  <c:v>PODCA</c:v>
                </c:pt>
                <c:pt idx="6">
                  <c:v>POAT</c:v>
                </c:pt>
              </c:strCache>
            </c:strRef>
          </c:cat>
          <c:val>
            <c:numRef>
              <c:f>Sheet1!$B$4:$H$4</c:f>
              <c:numCache>
                <c:formatCode>0.00%</c:formatCode>
                <c:ptCount val="7"/>
                <c:pt idx="0">
                  <c:v>0.44869999999999999</c:v>
                </c:pt>
                <c:pt idx="1">
                  <c:v>0.26650000000000001</c:v>
                </c:pt>
                <c:pt idx="2">
                  <c:v>0.31230000000000002</c:v>
                </c:pt>
                <c:pt idx="3">
                  <c:v>0.36399999999999999</c:v>
                </c:pt>
                <c:pt idx="4">
                  <c:v>0.28749999999999998</c:v>
                </c:pt>
                <c:pt idx="5">
                  <c:v>0.50590000000000002</c:v>
                </c:pt>
                <c:pt idx="6">
                  <c:v>0.33889999999999998</c:v>
                </c:pt>
              </c:numCache>
            </c:numRef>
          </c:val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30 decembrie 2014</c:v>
                </c:pt>
              </c:strCache>
            </c:strRef>
          </c:tx>
          <c:spPr>
            <a:gradFill>
              <a:gsLst>
                <a:gs pos="0">
                  <a:srgbClr val="8488C4">
                    <a:lumMod val="61000"/>
                  </a:srgbClr>
                </a:gs>
                <a:gs pos="73000">
                  <a:srgbClr val="D4DEFF"/>
                </a:gs>
                <a:gs pos="92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>
              <a:solidFill>
                <a:srgbClr val="00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POR</c:v>
                </c:pt>
                <c:pt idx="1">
                  <c:v>POS Mediu</c:v>
                </c:pt>
                <c:pt idx="2">
                  <c:v>POS Transport</c:v>
                </c:pt>
                <c:pt idx="3">
                  <c:v>POS CCE</c:v>
                </c:pt>
                <c:pt idx="4">
                  <c:v>POS DRU</c:v>
                </c:pt>
                <c:pt idx="5">
                  <c:v>PODCA</c:v>
                </c:pt>
                <c:pt idx="6">
                  <c:v>POAT</c:v>
                </c:pt>
              </c:strCache>
            </c:strRef>
          </c:cat>
          <c:val>
            <c:numRef>
              <c:f>Sheet1!$B$5:$H$5</c:f>
              <c:numCache>
                <c:formatCode>0.00%</c:formatCode>
                <c:ptCount val="7"/>
                <c:pt idx="0">
                  <c:v>0.57141734729089499</c:v>
                </c:pt>
                <c:pt idx="1">
                  <c:v>0.42277020189547199</c:v>
                </c:pt>
                <c:pt idx="2">
                  <c:v>0.56647593716836497</c:v>
                </c:pt>
                <c:pt idx="3">
                  <c:v>0.56936232118801999</c:v>
                </c:pt>
                <c:pt idx="4">
                  <c:v>0.46529999999999999</c:v>
                </c:pt>
                <c:pt idx="5">
                  <c:v>0.72016332274888395</c:v>
                </c:pt>
                <c:pt idx="6">
                  <c:v>0.55297478385968202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8603480"/>
        <c:axId val="188602696"/>
        <c:axId val="0"/>
      </c:bar3DChart>
      <c:catAx>
        <c:axId val="188603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453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8602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860269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1453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8603480"/>
        <c:crosses val="autoZero"/>
        <c:crossBetween val="between"/>
      </c:valAx>
      <c:spPr>
        <a:noFill/>
        <a:ln w="29078">
          <a:noFill/>
        </a:ln>
      </c:spPr>
    </c:plotArea>
    <c:legend>
      <c:legendPos val="r"/>
      <c:layout>
        <c:manualLayout>
          <c:xMode val="edge"/>
          <c:yMode val="edge"/>
          <c:x val="7.4815702270953854E-2"/>
          <c:y val="0.87903948249271435"/>
          <c:w val="0.88000003672584082"/>
          <c:h val="8.9552281396488936E-2"/>
        </c:manualLayout>
      </c:layout>
      <c:overlay val="0"/>
      <c:spPr>
        <a:noFill/>
        <a:ln w="29078">
          <a:noFill/>
        </a:ln>
      </c:spPr>
      <c:txPr>
        <a:bodyPr/>
        <a:lstStyle/>
        <a:p>
          <a:pPr>
            <a:defRPr sz="13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gradFill>
        <a:gsLst>
          <a:gs pos="0">
            <a:schemeClr val="accent1">
              <a:tint val="44500"/>
              <a:satMod val="160000"/>
            </a:schemeClr>
          </a:gs>
          <a:gs pos="51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145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(%) Creștere - sume rambursate de CE în 2013 şi 2014 vs sume rambursate de CE în perioada 2007 - 2012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437097523733652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3486238532109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-2880000" spcFirstLastPara="1" vertOverflow="ellipsis" wrap="square" lIns="72000" tIns="0" rIns="72000" bIns="3600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Sheet1!$A$2:$A$28</c:f>
              <c:strCache>
                <c:ptCount val="27"/>
                <c:pt idx="0">
                  <c:v>RO</c:v>
                </c:pt>
                <c:pt idx="1">
                  <c:v>IT</c:v>
                </c:pt>
                <c:pt idx="2">
                  <c:v>CY</c:v>
                </c:pt>
                <c:pt idx="3">
                  <c:v>MT</c:v>
                </c:pt>
                <c:pt idx="4">
                  <c:v>GR</c:v>
                </c:pt>
                <c:pt idx="5">
                  <c:v>BG</c:v>
                </c:pt>
                <c:pt idx="6">
                  <c:v>NL</c:v>
                </c:pt>
                <c:pt idx="7">
                  <c:v>HU</c:v>
                </c:pt>
                <c:pt idx="8">
                  <c:v>SE</c:v>
                </c:pt>
                <c:pt idx="9">
                  <c:v>CZ</c:v>
                </c:pt>
                <c:pt idx="10">
                  <c:v>FR</c:v>
                </c:pt>
                <c:pt idx="11">
                  <c:v>DK</c:v>
                </c:pt>
                <c:pt idx="12">
                  <c:v>BE</c:v>
                </c:pt>
                <c:pt idx="13">
                  <c:v>LU</c:v>
                </c:pt>
                <c:pt idx="14">
                  <c:v>PL</c:v>
                </c:pt>
                <c:pt idx="15">
                  <c:v>LV</c:v>
                </c:pt>
                <c:pt idx="16">
                  <c:v>FI</c:v>
                </c:pt>
                <c:pt idx="17">
                  <c:v>PT</c:v>
                </c:pt>
                <c:pt idx="18">
                  <c:v>DE</c:v>
                </c:pt>
                <c:pt idx="19">
                  <c:v>EE</c:v>
                </c:pt>
                <c:pt idx="20">
                  <c:v>LT</c:v>
                </c:pt>
                <c:pt idx="21">
                  <c:v>SI</c:v>
                </c:pt>
                <c:pt idx="22">
                  <c:v>AT</c:v>
                </c:pt>
                <c:pt idx="23">
                  <c:v>SK</c:v>
                </c:pt>
                <c:pt idx="24">
                  <c:v>ES</c:v>
                </c:pt>
                <c:pt idx="25">
                  <c:v>UK</c:v>
                </c:pt>
                <c:pt idx="26">
                  <c:v>IE</c:v>
                </c:pt>
              </c:strCache>
            </c:strRef>
          </c:cat>
          <c:val>
            <c:numRef>
              <c:f>Sheet1!$B$2:$B$28</c:f>
              <c:numCache>
                <c:formatCode>0%</c:formatCode>
                <c:ptCount val="27"/>
                <c:pt idx="0">
                  <c:v>2.3567280646039381</c:v>
                </c:pt>
                <c:pt idx="1">
                  <c:v>1.2538840178434087</c:v>
                </c:pt>
                <c:pt idx="2">
                  <c:v>1.0600656968559361</c:v>
                </c:pt>
                <c:pt idx="3">
                  <c:v>0.96776966050709068</c:v>
                </c:pt>
                <c:pt idx="4">
                  <c:v>0.89824278498423027</c:v>
                </c:pt>
                <c:pt idx="5">
                  <c:v>0.88870786516853939</c:v>
                </c:pt>
                <c:pt idx="6">
                  <c:v>0.84561847516608668</c:v>
                </c:pt>
                <c:pt idx="7">
                  <c:v>0.83681444873321054</c:v>
                </c:pt>
                <c:pt idx="8">
                  <c:v>0.79935535858178897</c:v>
                </c:pt>
                <c:pt idx="9">
                  <c:v>0.76824404012562442</c:v>
                </c:pt>
                <c:pt idx="10">
                  <c:v>0.7673033008096326</c:v>
                </c:pt>
                <c:pt idx="11">
                  <c:v>0.75623700623700629</c:v>
                </c:pt>
                <c:pt idx="12">
                  <c:v>0.75433896330809558</c:v>
                </c:pt>
                <c:pt idx="13">
                  <c:v>0.726457399103139</c:v>
                </c:pt>
                <c:pt idx="14">
                  <c:v>0.68141397021946282</c:v>
                </c:pt>
                <c:pt idx="15">
                  <c:v>0.67279783105629687</c:v>
                </c:pt>
                <c:pt idx="16">
                  <c:v>0.67245953833908212</c:v>
                </c:pt>
                <c:pt idx="17">
                  <c:v>0.62155664810931965</c:v>
                </c:pt>
                <c:pt idx="18">
                  <c:v>0.58546223585319002</c:v>
                </c:pt>
                <c:pt idx="19">
                  <c:v>0.56771950159374085</c:v>
                </c:pt>
                <c:pt idx="20">
                  <c:v>0.56092038604137784</c:v>
                </c:pt>
                <c:pt idx="21">
                  <c:v>0.5327516136743965</c:v>
                </c:pt>
                <c:pt idx="22">
                  <c:v>0.50510677808727944</c:v>
                </c:pt>
                <c:pt idx="23">
                  <c:v>0.47897170538368378</c:v>
                </c:pt>
                <c:pt idx="24">
                  <c:v>0.46487492652341461</c:v>
                </c:pt>
                <c:pt idx="25">
                  <c:v>0.45986727209221095</c:v>
                </c:pt>
                <c:pt idx="26">
                  <c:v>0.34518406454866363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603872"/>
        <c:axId val="188603088"/>
        <c:axId val="0"/>
      </c:bar3DChart>
      <c:catAx>
        <c:axId val="18860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03088"/>
        <c:crosses val="autoZero"/>
        <c:auto val="1"/>
        <c:lblAlgn val="ctr"/>
        <c:lblOffset val="100"/>
        <c:noMultiLvlLbl val="0"/>
      </c:catAx>
      <c:valAx>
        <c:axId val="18860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0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0.6381</cdr:x>
      <cdr:y>0.51667</cdr:y>
    </cdr:from>
    <cdr:to>
      <cdr:x>0.72381</cdr:x>
      <cdr:y>0.56667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24536" y="2232248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14,91</a:t>
          </a:r>
          <a:r>
            <a:rPr lang="en-US" sz="1100" b="1" dirty="0" smtClean="0"/>
            <a:t>%</a:t>
          </a:r>
          <a:endParaRPr lang="en-US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C282F20-356A-4ED1-93D3-62E615F8FA39}" type="datetimeFigureOut">
              <a:rPr lang="ro-RO"/>
              <a:pPr>
                <a:defRPr/>
              </a:pPr>
              <a:t>08.01.2015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o-R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o-R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1C3A7E8-A46C-4AD0-BA92-8AF9CFA07A1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59447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BA715D-877E-428B-80E0-390BF70772E5}" type="slidenum">
              <a:rPr lang="ro-RO">
                <a:ea typeface="ＭＳ Ｐゴシック" pitchFamily="84" charset="-128"/>
                <a:cs typeface="ＭＳ Ｐゴシック" pitchFamily="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o-RO">
              <a:ea typeface="ＭＳ Ｐゴシック" pitchFamily="84" charset="-128"/>
              <a:cs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56FD-FA52-4B7C-8286-5743057D0FB0}" type="datetimeFigureOut">
              <a:rPr lang="ro-RO"/>
              <a:pPr>
                <a:defRPr/>
              </a:pPr>
              <a:t>08.01.2015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4504-1F5C-4AF9-87D5-7FFE57C56857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2BC21-1541-4BFD-943E-E38726EC8E9D}" type="datetimeFigureOut">
              <a:rPr lang="ro-RO"/>
              <a:pPr>
                <a:defRPr/>
              </a:pPr>
              <a:t>08.01.2015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58D1A-4CBF-4371-B2D2-126E9277540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BEAA-8458-49C8-A978-25190F28781F}" type="datetimeFigureOut">
              <a:rPr lang="ro-RO"/>
              <a:pPr>
                <a:defRPr/>
              </a:pPr>
              <a:t>08.01.2015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065D-7809-4712-A774-1708437EF05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89F14-2EC3-444D-BC7E-731815564CDB}" type="datetimeFigureOut">
              <a:rPr lang="ro-RO"/>
              <a:pPr>
                <a:defRPr/>
              </a:pPr>
              <a:t>08.01.2015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605D6-575A-46F3-BE97-A674DF0EF21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7DF37-2786-4522-9F93-4AA1099618A8}" type="datetimeFigureOut">
              <a:rPr lang="ro-RO"/>
              <a:pPr>
                <a:defRPr/>
              </a:pPr>
              <a:t>08.01.2015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6282B-403F-4B35-BFC0-2CABEB505D2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6F790-00E8-4EB3-8248-EDF55EC63ECF}" type="datetimeFigureOut">
              <a:rPr lang="ro-RO"/>
              <a:pPr>
                <a:defRPr/>
              </a:pPr>
              <a:t>08.01.2015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C680A-7D52-4F22-8301-A4B58BA842E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0BA15-5FD6-4CB5-8A02-27326E8A57E7}" type="datetimeFigureOut">
              <a:rPr lang="ro-RO"/>
              <a:pPr>
                <a:defRPr/>
              </a:pPr>
              <a:t>08.01.2015</a:t>
            </a:fld>
            <a:endParaRPr lang="ro-R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EDD1D-FEE8-4048-88FF-B2C84C32344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B559-94FC-4D53-8B50-0D68A2FB261D}" type="datetimeFigureOut">
              <a:rPr lang="ro-RO"/>
              <a:pPr>
                <a:defRPr/>
              </a:pPr>
              <a:t>08.01.2015</a:t>
            </a:fld>
            <a:endParaRPr lang="ro-R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9945B-5AE9-45C6-A63F-DD87D480849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90198-D8B0-41AB-806E-E9B206E3CC0C}" type="datetimeFigureOut">
              <a:rPr lang="ro-RO"/>
              <a:pPr>
                <a:defRPr/>
              </a:pPr>
              <a:t>08.01.2015</a:t>
            </a:fld>
            <a:endParaRPr lang="ro-R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E6D3-E827-4666-B1CC-D91161ACC7B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C68B-57BB-4926-BA64-4F54EBA5FA7F}" type="datetimeFigureOut">
              <a:rPr lang="ro-RO"/>
              <a:pPr>
                <a:defRPr/>
              </a:pPr>
              <a:t>08.01.2015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C518E-6B37-42D5-AB0D-750B6FA114B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E34E-F304-48B2-B371-1FC615433A30}" type="datetimeFigureOut">
              <a:rPr lang="ro-RO"/>
              <a:pPr>
                <a:defRPr/>
              </a:pPr>
              <a:t>08.01.2015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36B1-5FFB-4AC6-8A67-520A17E2867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0A15A44-B7D0-47AC-BEB9-D8B6EAE43C15}" type="datetimeFigureOut">
              <a:rPr lang="ro-RO"/>
              <a:pPr>
                <a:defRPr/>
              </a:pPr>
              <a:t>08.01.2015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924A83-66D1-4196-9D29-5CCD61D8422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fund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</p:spPr>
      </p:pic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4648200" cy="2223120"/>
          </a:xfrm>
        </p:spPr>
        <p:txBody>
          <a:bodyPr/>
          <a:lstStyle/>
          <a:p>
            <a:pPr algn="l"/>
            <a:r>
              <a:rPr lang="ro-RO" sz="3200" dirty="0" smtClean="0">
                <a:solidFill>
                  <a:schemeClr val="bg1"/>
                </a:solidFill>
              </a:rPr>
              <a:t>Bilanţ </a:t>
            </a:r>
            <a:r>
              <a:rPr lang="en-US" sz="3200" dirty="0" smtClean="0">
                <a:solidFill>
                  <a:schemeClr val="bg1"/>
                </a:solidFill>
              </a:rPr>
              <a:t>201</a:t>
            </a:r>
            <a:r>
              <a:rPr lang="ro-RO" sz="3200" dirty="0" smtClean="0">
                <a:solidFill>
                  <a:schemeClr val="bg1"/>
                </a:solidFill>
              </a:rPr>
              <a:t>4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ro-RO" sz="3200" dirty="0" smtClean="0">
                <a:solidFill>
                  <a:schemeClr val="bg1"/>
                </a:solidFill>
              </a:rPr>
              <a:t>bsorbţi</a:t>
            </a:r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ro-RO" sz="3200" dirty="0" smtClean="0">
                <a:solidFill>
                  <a:schemeClr val="bg1"/>
                </a:solidFill>
              </a:rPr>
              <a:t> </a:t>
            </a:r>
            <a:br>
              <a:rPr lang="ro-RO" sz="3200" dirty="0" smtClean="0">
                <a:solidFill>
                  <a:schemeClr val="bg1"/>
                </a:solidFill>
              </a:rPr>
            </a:br>
            <a:r>
              <a:rPr lang="ro-RO" sz="3200" dirty="0" smtClean="0">
                <a:solidFill>
                  <a:schemeClr val="bg1"/>
                </a:solidFill>
              </a:rPr>
              <a:t>fondurilor structurale</a:t>
            </a:r>
            <a:br>
              <a:rPr lang="ro-RO" sz="3200" dirty="0" smtClean="0">
                <a:solidFill>
                  <a:schemeClr val="bg1"/>
                </a:solidFill>
              </a:rPr>
            </a:br>
            <a:r>
              <a:rPr lang="ro-RO" sz="3200" dirty="0" smtClean="0">
                <a:solidFill>
                  <a:schemeClr val="bg1"/>
                </a:solidFill>
              </a:rPr>
              <a:t>și de coeziunie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517232"/>
            <a:ext cx="4038600" cy="959768"/>
          </a:xfrm>
        </p:spPr>
        <p:txBody>
          <a:bodyPr>
            <a:normAutofit/>
          </a:bodyPr>
          <a:lstStyle/>
          <a:p>
            <a:pPr algn="l"/>
            <a:endParaRPr lang="ro-RO" sz="2400" dirty="0" smtClean="0">
              <a:solidFill>
                <a:schemeClr val="bg1"/>
              </a:solidFill>
            </a:endParaRPr>
          </a:p>
          <a:p>
            <a:pPr algn="l"/>
            <a:endParaRPr lang="ro-RO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Subtitle 2"/>
          <p:cNvSpPr>
            <a:spLocks/>
          </p:cNvSpPr>
          <p:nvPr/>
        </p:nvSpPr>
        <p:spPr bwMode="auto">
          <a:xfrm>
            <a:off x="609600" y="457200"/>
            <a:ext cx="4106416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84" charset="0"/>
              <a:buNone/>
            </a:pPr>
            <a:r>
              <a:rPr lang="ro-RO" sz="2400" dirty="0" smtClean="0">
                <a:solidFill>
                  <a:schemeClr val="bg1"/>
                </a:solidFill>
                <a:latin typeface="+mj-lt"/>
              </a:rPr>
              <a:t>Ministerul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o-RO" sz="2400" dirty="0" smtClean="0">
                <a:solidFill>
                  <a:schemeClr val="bg1"/>
                </a:solidFill>
                <a:latin typeface="+mj-lt"/>
              </a:rPr>
              <a:t>Fondurilor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o-RO" sz="2400" dirty="0" smtClean="0">
                <a:solidFill>
                  <a:schemeClr val="bg1"/>
                </a:solidFill>
                <a:latin typeface="+mj-lt"/>
              </a:rPr>
              <a:t>Europene</a:t>
            </a:r>
            <a:endParaRPr lang="ro-RO" sz="2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9512" y="-70851"/>
            <a:ext cx="9323512" cy="6884227"/>
          </a:xfrm>
          <a:prstGeom prst="rect">
            <a:avLst/>
          </a:prstGeom>
          <a:noFill/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endParaRPr lang="ro-RO" sz="2400" b="1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21464"/>
            <a:ext cx="1371600" cy="1371600"/>
          </a:xfrm>
          <a:prstGeom prst="rect">
            <a:avLst/>
          </a:prstGeom>
          <a:noFill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546499"/>
              </p:ext>
            </p:extLst>
          </p:nvPr>
        </p:nvGraphicFramePr>
        <p:xfrm>
          <a:off x="323528" y="1556793"/>
          <a:ext cx="8352928" cy="502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721"/>
                <a:gridCol w="4751207"/>
              </a:tblGrid>
              <a:tr h="504055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Ce am g</a:t>
                      </a:r>
                      <a:r>
                        <a:rPr lang="ro-RO" sz="1800" dirty="0" smtClean="0">
                          <a:solidFill>
                            <a:schemeClr val="tx1"/>
                          </a:solidFill>
                        </a:rPr>
                        <a:t>ă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sit (dup</a:t>
                      </a:r>
                      <a:r>
                        <a:rPr lang="ro-RO" sz="1800" dirty="0" smtClean="0">
                          <a:solidFill>
                            <a:schemeClr val="tx1"/>
                          </a:solidFill>
                        </a:rPr>
                        <a:t>ă 5 ani şi</a:t>
                      </a:r>
                      <a:r>
                        <a:rPr lang="ro-RO" sz="1800" baseline="0" dirty="0" smtClean="0">
                          <a:solidFill>
                            <a:schemeClr val="tx1"/>
                          </a:solidFill>
                        </a:rPr>
                        <a:t> jumătate)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Ce am schimbat (în 2 ani şi jumătate)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23947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Lipsa de coordonare în managementul fondurilor europene:</a:t>
                      </a:r>
                      <a:endParaRPr lang="en-US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la nivel instituțional </a:t>
                      </a:r>
                      <a:endParaRPr lang="en-US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la nivel legislativ</a:t>
                      </a:r>
                      <a:endParaRPr lang="en-US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la nivel procedural </a:t>
                      </a: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o-RO" sz="1700" dirty="0" smtClean="0">
                        <a:effectLst/>
                        <a:latin typeface="+mn-lt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Rezultate slabe şi riscuri majore la nivelul majorităţii programelor operaționale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 înfiinţat Ministerul Fondurilor Europene pentru eficientizarea şi consolidarea sistemului de management al fondurilor europene.</a:t>
                      </a:r>
                      <a:endParaRPr lang="en-US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7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Concentrarea</a:t>
                      </a:r>
                      <a:r>
                        <a:rPr lang="en-US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o-RO" sz="17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utorit</a:t>
                      </a: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ăţilor</a:t>
                      </a:r>
                      <a:r>
                        <a:rPr lang="ro-RO" sz="17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 Management pentru </a:t>
                      </a: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POS DRU, POS CCE, POS Mediu şi POS Transport în</a:t>
                      </a:r>
                      <a:r>
                        <a:rPr lang="ro-RO" sz="17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cadrul Ministerului Fondurilor Europene.</a:t>
                      </a:r>
                      <a:endParaRPr lang="ro-RO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 flexibili</a:t>
                      </a:r>
                      <a:r>
                        <a:rPr lang="en-US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z</a:t>
                      </a: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 </a:t>
                      </a:r>
                      <a:r>
                        <a:rPr lang="ro-RO" sz="17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procedurile</a:t>
                      </a:r>
                      <a:r>
                        <a:rPr lang="en-US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ro-RO" sz="17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achizi</a:t>
                      </a: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ţ</a:t>
                      </a:r>
                      <a:r>
                        <a:rPr lang="ro-RO" sz="17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ie</a:t>
                      </a: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pentru beneficiarii privaţi.</a:t>
                      </a: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o-RO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 promovat</a:t>
                      </a:r>
                      <a:r>
                        <a:rPr lang="ro-RO" sz="17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mecanisme eficiente de implementare a proiectelor majore de infrastructură.</a:t>
                      </a:r>
                      <a:endParaRPr lang="ro-RO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7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 pus în aplicare mecanisme noi de prevenire a conflictelor de interese.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179663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o-RO" sz="24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Realizări </a:t>
            </a:r>
            <a:endParaRPr lang="ro-RO" sz="2400" b="1" dirty="0" smtClean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ro-RO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Cadrul</a:t>
            </a:r>
            <a:r>
              <a:rPr 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financiar </a:t>
            </a:r>
            <a:r>
              <a:rPr lang="ro-RO" sz="24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  <a:r>
              <a:rPr lang="ro-RO" sz="24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- 20</a:t>
            </a:r>
            <a:r>
              <a:rPr 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6383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9512" y="-26744"/>
            <a:ext cx="9323512" cy="6884227"/>
          </a:xfrm>
          <a:prstGeom prst="rect">
            <a:avLst/>
          </a:prstGeom>
          <a:noFill/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endParaRPr lang="ro-RO" sz="2400" b="1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21464"/>
            <a:ext cx="1371600" cy="1371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2301" y="18864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Realizări </a:t>
            </a:r>
          </a:p>
          <a:p>
            <a:r>
              <a:rPr lang="en-US" sz="2400" b="1" dirty="0" err="1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Cadrul</a:t>
            </a:r>
            <a:r>
              <a:rPr 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  <a:latin typeface="+mn-lt"/>
                <a:cs typeface="Calibri" panose="020F0502020204030204" pitchFamily="34" charset="0"/>
              </a:rPr>
              <a:t>financiar</a:t>
            </a:r>
            <a:r>
              <a:rPr lang="ro-RO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</a:t>
            </a:r>
            <a:r>
              <a:rPr 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  <a:r>
              <a:rPr lang="ro-RO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- 20</a:t>
            </a:r>
            <a:r>
              <a:rPr lang="en-US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endParaRPr lang="en-US" sz="24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276407"/>
              </p:ext>
            </p:extLst>
          </p:nvPr>
        </p:nvGraphicFramePr>
        <p:xfrm>
          <a:off x="251520" y="1556791"/>
          <a:ext cx="8352928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5265"/>
                <a:gridCol w="4097663"/>
              </a:tblGrid>
              <a:tr h="528177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Ce am g</a:t>
                      </a:r>
                      <a:r>
                        <a:rPr lang="ro-RO" sz="1800" dirty="0" smtClean="0">
                          <a:solidFill>
                            <a:schemeClr val="tx1"/>
                          </a:solidFill>
                        </a:rPr>
                        <a:t>ă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sit (dup</a:t>
                      </a:r>
                      <a:r>
                        <a:rPr lang="ro-RO" sz="1800" dirty="0" smtClean="0">
                          <a:solidFill>
                            <a:schemeClr val="tx1"/>
                          </a:solidFill>
                        </a:rPr>
                        <a:t>ă 5 ani şi</a:t>
                      </a:r>
                      <a:r>
                        <a:rPr lang="ro-RO" sz="1800" baseline="0" dirty="0" smtClean="0">
                          <a:solidFill>
                            <a:schemeClr val="tx1"/>
                          </a:solidFill>
                        </a:rPr>
                        <a:t> jumătate)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Ce am schimbat (în 2 ani şi jumătate)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16343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Nivel foarte ridicat al birocrației în accesarea şi implementarea programelor şi proiectelor</a:t>
                      </a:r>
                      <a:endParaRPr lang="en-US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700" dirty="0" smtClean="0">
                        <a:effectLst/>
                        <a:latin typeface="+mn-lt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+mn-lt"/>
                          <a:cs typeface="Times New Roman"/>
                        </a:rPr>
                        <a:t>(ex.</a:t>
                      </a:r>
                      <a:r>
                        <a:rPr lang="en-US" sz="1700" baseline="0" dirty="0" smtClean="0"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ro-RO" sz="1700" baseline="0" noProof="0" dirty="0" smtClean="0">
                          <a:effectLst/>
                          <a:latin typeface="+mn-lt"/>
                          <a:cs typeface="Times New Roman"/>
                        </a:rPr>
                        <a:t>pentru</a:t>
                      </a:r>
                      <a:r>
                        <a:rPr lang="en-US" sz="1700" baseline="0" dirty="0" smtClean="0">
                          <a:effectLst/>
                          <a:latin typeface="+mn-lt"/>
                          <a:cs typeface="Times New Roman"/>
                        </a:rPr>
                        <a:t> POS CCE, in </a:t>
                      </a:r>
                      <a:r>
                        <a:rPr lang="ro-RO" sz="1700" baseline="0" noProof="0" dirty="0" smtClean="0">
                          <a:effectLst/>
                          <a:latin typeface="+mn-lt"/>
                          <a:cs typeface="Times New Roman"/>
                        </a:rPr>
                        <a:t>mai</a:t>
                      </a:r>
                      <a:r>
                        <a:rPr lang="en-US" sz="1700" baseline="0" dirty="0" smtClean="0">
                          <a:effectLst/>
                          <a:latin typeface="+mn-lt"/>
                          <a:cs typeface="Times New Roman"/>
                        </a:rPr>
                        <a:t> 2012 </a:t>
                      </a:r>
                      <a:r>
                        <a:rPr lang="ro-RO" sz="1700" baseline="0" noProof="0" dirty="0" smtClean="0">
                          <a:effectLst/>
                          <a:latin typeface="+mn-lt"/>
                          <a:cs typeface="Times New Roman"/>
                        </a:rPr>
                        <a:t>erau</a:t>
                      </a:r>
                      <a:r>
                        <a:rPr lang="en-US" sz="1700" baseline="0" dirty="0" smtClean="0"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US" sz="1700" baseline="0" dirty="0" err="1" smtClean="0">
                          <a:effectLst/>
                          <a:latin typeface="+mn-lt"/>
                          <a:cs typeface="Times New Roman"/>
                        </a:rPr>
                        <a:t>peste</a:t>
                      </a:r>
                      <a:r>
                        <a:rPr lang="en-US" sz="1700" baseline="0" dirty="0" smtClean="0">
                          <a:effectLst/>
                          <a:latin typeface="+mn-lt"/>
                          <a:cs typeface="Times New Roman"/>
                        </a:rPr>
                        <a:t> 5000 de </a:t>
                      </a:r>
                      <a:r>
                        <a:rPr lang="ro-RO" sz="1700" baseline="0" noProof="0" dirty="0" smtClean="0">
                          <a:effectLst/>
                          <a:latin typeface="+mn-lt"/>
                          <a:cs typeface="Times New Roman"/>
                        </a:rPr>
                        <a:t>proiecte</a:t>
                      </a:r>
                      <a:r>
                        <a:rPr lang="en-US" sz="1700" baseline="0" dirty="0" smtClean="0"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ro-RO" sz="1700" baseline="0" noProof="0" dirty="0" smtClean="0">
                          <a:effectLst/>
                          <a:latin typeface="+mn-lt"/>
                          <a:cs typeface="Times New Roman"/>
                        </a:rPr>
                        <a:t>depuse</a:t>
                      </a:r>
                      <a:r>
                        <a:rPr lang="en-US" sz="1700" baseline="0" dirty="0" smtClean="0"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ro-RO" sz="1700" baseline="0" dirty="0" smtClean="0">
                          <a:effectLst/>
                          <a:latin typeface="+mn-lt"/>
                          <a:cs typeface="Times New Roman"/>
                        </a:rPr>
                        <a:t>şi neevaluate</a:t>
                      </a:r>
                      <a:r>
                        <a:rPr lang="en-US" sz="1700" baseline="0" dirty="0" smtClean="0">
                          <a:effectLst/>
                          <a:latin typeface="+mn-lt"/>
                          <a:cs typeface="Times New Roman"/>
                        </a:rPr>
                        <a:t>) 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 simplificat accesarea şi implementarea programelor şi proiectelor prin:</a:t>
                      </a: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o-RO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reducerea perioadei medii de evaluare şi selecţie a proiectelor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(ex. POS DRU - </a:t>
                      </a:r>
                      <a:r>
                        <a:rPr lang="ro-RO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 la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6-9 </a:t>
                      </a:r>
                      <a:r>
                        <a:rPr lang="ro-RO" sz="17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luni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la 1-2 </a:t>
                      </a:r>
                      <a:r>
                        <a:rPr lang="ro-RO" sz="17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luni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o-RO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reducerea perioadei medii de procesare a cererilor de rambursare şi de plată </a:t>
                      </a:r>
                      <a:r>
                        <a:rPr lang="en-US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(ex.</a:t>
                      </a:r>
                      <a:r>
                        <a:rPr lang="en-US" sz="17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POS DRU - </a:t>
                      </a: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 la </a:t>
                      </a:r>
                      <a:r>
                        <a:rPr lang="en-US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60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</a:t>
                      </a:r>
                      <a:r>
                        <a:rPr lang="ro-RO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zile la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 de </a:t>
                      </a:r>
                      <a:r>
                        <a:rPr lang="ro-RO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zile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o-RO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291984">
                <a:tc>
                  <a:txBody>
                    <a:bodyPr/>
                    <a:lstStyle/>
                    <a:p>
                      <a:pPr algn="just"/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Nivel diferențiat de salarizare a personalului implicat în gestionarea fondurilor europene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 asigurat salarizarea unitară a personalului tuturor Autorităţilor de Management şi Organismelor Intermediare</a:t>
                      </a:r>
                      <a:r>
                        <a:rPr lang="en-US" sz="17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la </a:t>
                      </a:r>
                      <a:r>
                        <a:rPr lang="en-US" sz="17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nivelul</a:t>
                      </a:r>
                      <a:r>
                        <a:rPr lang="en-US" sz="17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Ministerului</a:t>
                      </a:r>
                      <a:r>
                        <a:rPr lang="en-US" sz="17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Fondurilor</a:t>
                      </a:r>
                      <a:r>
                        <a:rPr lang="en-US" sz="17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Europene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3512" cy="6884227"/>
          </a:xfrm>
          <a:prstGeom prst="rect">
            <a:avLst/>
          </a:prstGeom>
          <a:noFill/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endParaRPr lang="ro-RO" sz="2400" b="1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21464"/>
            <a:ext cx="1371600" cy="1371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4211" y="33265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prstClr val="white"/>
                </a:solidFill>
                <a:latin typeface="Calibri"/>
              </a:rPr>
              <a:t>Perioada</a:t>
            </a:r>
            <a:r>
              <a:rPr lang="en-US" sz="2400" b="1" dirty="0" smtClean="0">
                <a:solidFill>
                  <a:prstClr val="white"/>
                </a:solidFill>
                <a:latin typeface="Calibri"/>
              </a:rPr>
              <a:t> de </a:t>
            </a:r>
            <a:r>
              <a:rPr lang="en-US" sz="2400" b="1" dirty="0" err="1" smtClean="0">
                <a:solidFill>
                  <a:prstClr val="white"/>
                </a:solidFill>
                <a:latin typeface="Calibri"/>
              </a:rPr>
              <a:t>programare</a:t>
            </a:r>
            <a:r>
              <a:rPr lang="en-US" sz="2400" b="1" dirty="0" smtClean="0">
                <a:solidFill>
                  <a:prstClr val="white"/>
                </a:solidFill>
                <a:latin typeface="Calibri"/>
              </a:rPr>
              <a:t> 2014 - 2020</a:t>
            </a:r>
            <a:endParaRPr lang="en-US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7368" y="1435310"/>
            <a:ext cx="87366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solidFill>
                  <a:prstClr val="black"/>
                </a:solidFill>
                <a:latin typeface="Calibri"/>
              </a:rPr>
              <a:t>Fonduri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UE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 alocate României în perioada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2014 – 2020: 43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mld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.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 euro</a:t>
            </a: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Politica de Coeziune –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22,9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mld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.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euro</a:t>
            </a: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Politica Agricol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ă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 – 19,7 mld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.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e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uro</a:t>
            </a:r>
            <a:endParaRPr lang="ro-RO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Fondul European pentru Pescuit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ș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i Afaceri Maritime – 0,1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7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mld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.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e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uro</a:t>
            </a:r>
            <a:endParaRPr lang="ro-RO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Fondul European pentru Ajutorarea Persoanelor Defavorizate – 0,44 mld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.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e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uro</a:t>
            </a:r>
          </a:p>
          <a:p>
            <a:pPr algn="just"/>
            <a:endParaRPr lang="it-IT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it-IT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it-IT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it-IT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it-IT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it-IT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it-IT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it-IT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it-IT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it-IT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it-IT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it-IT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28878"/>
              </p:ext>
            </p:extLst>
          </p:nvPr>
        </p:nvGraphicFramePr>
        <p:xfrm>
          <a:off x="457200" y="2937349"/>
          <a:ext cx="843528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9016"/>
                <a:gridCol w="23762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o-RO" sz="1800" b="1" dirty="0" smtClean="0"/>
                        <a:t>Fonduri alocate pentru fiecare program operațional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</a:t>
                      </a:r>
                      <a:r>
                        <a:rPr lang="ro-RO" sz="1800" dirty="0" err="1" smtClean="0"/>
                        <a:t>rogramul</a:t>
                      </a:r>
                      <a:r>
                        <a:rPr lang="ro-RO" sz="1800" baseline="0" dirty="0" smtClean="0"/>
                        <a:t> </a:t>
                      </a:r>
                      <a:r>
                        <a:rPr lang="en-US" sz="1800" dirty="0" smtClean="0"/>
                        <a:t>O</a:t>
                      </a:r>
                      <a:r>
                        <a:rPr lang="ro-RO" sz="1800" dirty="0" err="1" smtClean="0"/>
                        <a:t>perațional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Infrastructur</a:t>
                      </a:r>
                      <a:r>
                        <a:rPr lang="ro-RO" sz="1800" dirty="0" smtClean="0"/>
                        <a:t>ă</a:t>
                      </a:r>
                      <a:r>
                        <a:rPr lang="en-US" sz="1800" dirty="0" smtClean="0"/>
                        <a:t> Mare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9,41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mld</a:t>
                      </a:r>
                      <a:r>
                        <a:rPr lang="en-US" sz="1800" baseline="0" dirty="0" smtClean="0"/>
                        <a:t>. euro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</a:t>
                      </a:r>
                      <a:r>
                        <a:rPr lang="ro-RO" sz="1800" dirty="0" err="1" smtClean="0"/>
                        <a:t>rogramul</a:t>
                      </a:r>
                      <a:r>
                        <a:rPr lang="ro-RO" sz="1800" baseline="0" dirty="0" smtClean="0"/>
                        <a:t> </a:t>
                      </a:r>
                      <a:r>
                        <a:rPr lang="en-US" sz="1800" dirty="0" smtClean="0"/>
                        <a:t>O</a:t>
                      </a:r>
                      <a:r>
                        <a:rPr lang="ro-RO" sz="1800" dirty="0" err="1" smtClean="0"/>
                        <a:t>perațional</a:t>
                      </a:r>
                      <a:r>
                        <a:rPr lang="en-US" sz="1800" dirty="0" smtClean="0"/>
                        <a:t> Capital </a:t>
                      </a:r>
                      <a:r>
                        <a:rPr lang="en-US" sz="1800" dirty="0" err="1" smtClean="0"/>
                        <a:t>Uman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4,22 </a:t>
                      </a:r>
                      <a:r>
                        <a:rPr lang="en-US" sz="1800" dirty="0" err="1" smtClean="0"/>
                        <a:t>mld</a:t>
                      </a:r>
                      <a:r>
                        <a:rPr lang="en-US" sz="1800" dirty="0" smtClean="0"/>
                        <a:t>. euro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</a:t>
                      </a:r>
                      <a:r>
                        <a:rPr lang="ro-RO" sz="1800" dirty="0" err="1" smtClean="0"/>
                        <a:t>rogramul</a:t>
                      </a:r>
                      <a:r>
                        <a:rPr lang="ro-RO" sz="1800" baseline="0" dirty="0" smtClean="0"/>
                        <a:t> </a:t>
                      </a:r>
                      <a:r>
                        <a:rPr lang="en-US" sz="1800" dirty="0" smtClean="0"/>
                        <a:t>O</a:t>
                      </a:r>
                      <a:r>
                        <a:rPr lang="ro-RO" sz="1800" dirty="0" err="1" smtClean="0"/>
                        <a:t>perațional</a:t>
                      </a:r>
                      <a:r>
                        <a:rPr lang="en-US" sz="1800" dirty="0" smtClean="0"/>
                        <a:t> </a:t>
                      </a:r>
                      <a:r>
                        <a:rPr lang="ro-RO" sz="1800" noProof="0" dirty="0" smtClean="0">
                          <a:effectLst/>
                        </a:rPr>
                        <a:t>Competitivitate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1,33 </a:t>
                      </a:r>
                      <a:r>
                        <a:rPr lang="en-US" sz="1800" dirty="0" err="1" smtClean="0"/>
                        <a:t>mld</a:t>
                      </a:r>
                      <a:r>
                        <a:rPr lang="en-US" sz="1800" dirty="0" smtClean="0"/>
                        <a:t> euro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</a:t>
                      </a:r>
                      <a:r>
                        <a:rPr lang="ro-RO" sz="1800" dirty="0" err="1" smtClean="0"/>
                        <a:t>rogramul</a:t>
                      </a:r>
                      <a:r>
                        <a:rPr lang="ro-RO" sz="1800" baseline="0" dirty="0" smtClean="0"/>
                        <a:t> </a:t>
                      </a:r>
                      <a:r>
                        <a:rPr lang="en-US" sz="1800" dirty="0" smtClean="0"/>
                        <a:t>O</a:t>
                      </a:r>
                      <a:r>
                        <a:rPr lang="ro-RO" sz="1800" dirty="0" err="1" smtClean="0"/>
                        <a:t>perațional</a:t>
                      </a:r>
                      <a:r>
                        <a:rPr lang="en-US" sz="1800" dirty="0" smtClean="0"/>
                        <a:t> </a:t>
                      </a:r>
                      <a:r>
                        <a:rPr lang="ro-RO" sz="1800" noProof="0" dirty="0" smtClean="0">
                          <a:effectLst/>
                        </a:rPr>
                        <a:t>Regional</a:t>
                      </a:r>
                      <a:endParaRPr lang="ro-RO" sz="1800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6,7 </a:t>
                      </a:r>
                      <a:r>
                        <a:rPr lang="en-US" sz="1800" dirty="0" err="1" smtClean="0"/>
                        <a:t>mld</a:t>
                      </a:r>
                      <a:r>
                        <a:rPr lang="en-US" sz="1800" dirty="0" smtClean="0"/>
                        <a:t>. euro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</a:t>
                      </a:r>
                      <a:r>
                        <a:rPr lang="ro-RO" sz="1800" dirty="0" err="1" smtClean="0"/>
                        <a:t>rogramul</a:t>
                      </a:r>
                      <a:r>
                        <a:rPr lang="ro-RO" sz="1800" baseline="0" dirty="0" smtClean="0"/>
                        <a:t> </a:t>
                      </a:r>
                      <a:r>
                        <a:rPr lang="en-US" sz="1800" dirty="0" smtClean="0"/>
                        <a:t>Na</a:t>
                      </a:r>
                      <a:r>
                        <a:rPr lang="ro-RO" sz="1800" dirty="0" smtClean="0"/>
                        <a:t>ț</a:t>
                      </a:r>
                      <a:r>
                        <a:rPr lang="en-US" sz="1800" dirty="0" err="1" smtClean="0"/>
                        <a:t>ional</a:t>
                      </a:r>
                      <a:r>
                        <a:rPr lang="en-US" sz="1800" dirty="0" smtClean="0"/>
                        <a:t> de </a:t>
                      </a:r>
                      <a:r>
                        <a:rPr lang="en-US" sz="1800" dirty="0" err="1" smtClean="0"/>
                        <a:t>Dezvoltare</a:t>
                      </a:r>
                      <a:r>
                        <a:rPr lang="en-US" sz="1800" dirty="0" smtClean="0"/>
                        <a:t> Rural</a:t>
                      </a:r>
                      <a:r>
                        <a:rPr lang="ro-RO" sz="1800" dirty="0" smtClean="0"/>
                        <a:t>ă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</a:t>
                      </a:r>
                      <a:r>
                        <a:rPr lang="en-US" sz="1800" dirty="0" err="1" smtClean="0"/>
                        <a:t>mld</a:t>
                      </a:r>
                      <a:r>
                        <a:rPr lang="en-US" sz="1800" dirty="0" smtClean="0"/>
                        <a:t>. euro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</a:t>
                      </a:r>
                      <a:r>
                        <a:rPr lang="ro-RO" sz="1800" dirty="0" err="1" smtClean="0"/>
                        <a:t>rogramul</a:t>
                      </a:r>
                      <a:r>
                        <a:rPr lang="ro-RO" sz="1800" baseline="0" dirty="0" smtClean="0"/>
                        <a:t> </a:t>
                      </a:r>
                      <a:r>
                        <a:rPr lang="en-US" sz="1800" dirty="0" smtClean="0"/>
                        <a:t>O</a:t>
                      </a:r>
                      <a:r>
                        <a:rPr lang="ro-RO" sz="1800" dirty="0" err="1" smtClean="0"/>
                        <a:t>perațional</a:t>
                      </a:r>
                      <a:r>
                        <a:rPr lang="en-US" sz="1800" dirty="0" smtClean="0"/>
                        <a:t> </a:t>
                      </a:r>
                      <a:r>
                        <a:rPr kumimoji="0" lang="ro-RO" sz="1800" kern="1200" noProof="0" dirty="0" smtClean="0">
                          <a:effectLst/>
                        </a:rPr>
                        <a:t>Pescuit și Afaceri Marine</a:t>
                      </a:r>
                      <a:endParaRPr kumimoji="0" lang="ro-RO" sz="1800" b="1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0,17 </a:t>
                      </a:r>
                      <a:r>
                        <a:rPr lang="en-US" sz="1800" dirty="0" err="1" smtClean="0"/>
                        <a:t>mld</a:t>
                      </a:r>
                      <a:r>
                        <a:rPr lang="en-US" sz="1800" dirty="0" smtClean="0"/>
                        <a:t>. euro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</a:t>
                      </a:r>
                      <a:r>
                        <a:rPr lang="ro-RO" sz="1800" dirty="0" err="1" smtClean="0"/>
                        <a:t>rogramul</a:t>
                      </a:r>
                      <a:r>
                        <a:rPr lang="ro-RO" sz="1800" baseline="0" dirty="0" smtClean="0"/>
                        <a:t> </a:t>
                      </a:r>
                      <a:r>
                        <a:rPr lang="en-US" sz="1800" dirty="0" smtClean="0"/>
                        <a:t>O</a:t>
                      </a:r>
                      <a:r>
                        <a:rPr lang="ro-RO" sz="1800" dirty="0" err="1" smtClean="0"/>
                        <a:t>perațional</a:t>
                      </a:r>
                      <a:r>
                        <a:rPr lang="en-US" sz="1800" dirty="0" smtClean="0"/>
                        <a:t> </a:t>
                      </a:r>
                      <a:r>
                        <a:rPr kumimoji="0" lang="ro-RO" sz="1800" kern="1200" noProof="0" dirty="0" smtClean="0">
                          <a:effectLst/>
                        </a:rPr>
                        <a:t>Ajutorarea Persoanelor Dezavantajate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0,44 </a:t>
                      </a:r>
                      <a:r>
                        <a:rPr lang="en-US" sz="1800" dirty="0" err="1" smtClean="0"/>
                        <a:t>mld</a:t>
                      </a:r>
                      <a:r>
                        <a:rPr lang="en-US" sz="1800" dirty="0" smtClean="0"/>
                        <a:t>. euro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</a:t>
                      </a:r>
                      <a:r>
                        <a:rPr lang="ro-RO" sz="1800" dirty="0" err="1" smtClean="0"/>
                        <a:t>rogramul</a:t>
                      </a:r>
                      <a:r>
                        <a:rPr lang="ro-RO" sz="1800" baseline="0" dirty="0" smtClean="0"/>
                        <a:t> </a:t>
                      </a:r>
                      <a:r>
                        <a:rPr lang="en-US" sz="1800" dirty="0" smtClean="0"/>
                        <a:t>O</a:t>
                      </a:r>
                      <a:r>
                        <a:rPr lang="ro-RO" sz="1800" dirty="0" err="1" smtClean="0"/>
                        <a:t>perațional</a:t>
                      </a:r>
                      <a:r>
                        <a:rPr lang="en-US" sz="1800" dirty="0" smtClean="0"/>
                        <a:t> </a:t>
                      </a:r>
                      <a:r>
                        <a:rPr lang="ro-RO" sz="1800" noProof="0" dirty="0" smtClean="0">
                          <a:effectLst/>
                        </a:rPr>
                        <a:t>Asistență Tehnică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0,21 </a:t>
                      </a:r>
                      <a:r>
                        <a:rPr lang="en-US" sz="1800" dirty="0" err="1" smtClean="0"/>
                        <a:t>mld</a:t>
                      </a:r>
                      <a:r>
                        <a:rPr lang="en-US" sz="1800" dirty="0" smtClean="0"/>
                        <a:t>. euro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</a:t>
                      </a:r>
                      <a:r>
                        <a:rPr lang="ro-RO" sz="1800" dirty="0" err="1" smtClean="0"/>
                        <a:t>rogramul</a:t>
                      </a:r>
                      <a:r>
                        <a:rPr lang="ro-RO" sz="1800" baseline="0" dirty="0" smtClean="0"/>
                        <a:t> </a:t>
                      </a:r>
                      <a:r>
                        <a:rPr lang="en-US" sz="1800" dirty="0" smtClean="0"/>
                        <a:t>O</a:t>
                      </a:r>
                      <a:r>
                        <a:rPr lang="ro-RO" sz="1800" dirty="0" err="1" smtClean="0"/>
                        <a:t>perațional</a:t>
                      </a:r>
                      <a:r>
                        <a:rPr lang="en-US" sz="1800" dirty="0" smtClean="0"/>
                        <a:t> </a:t>
                      </a:r>
                      <a:r>
                        <a:rPr lang="ro-RO" sz="1800" dirty="0" smtClean="0"/>
                        <a:t>Capacitate Administrativă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0,55 </a:t>
                      </a:r>
                      <a:r>
                        <a:rPr lang="en-US" sz="1800" dirty="0" err="1" smtClean="0"/>
                        <a:t>mld</a:t>
                      </a:r>
                      <a:r>
                        <a:rPr lang="en-US" sz="1800" dirty="0" smtClean="0"/>
                        <a:t>. euro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7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9713"/>
            <a:ext cx="9323512" cy="6917713"/>
          </a:xfrm>
          <a:prstGeom prst="rect">
            <a:avLst/>
          </a:prstGeom>
          <a:noFill/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endParaRPr lang="ro-RO" sz="2400" b="1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21464"/>
            <a:ext cx="1371600" cy="1371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02668" y="116632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prstClr val="white"/>
                </a:solidFill>
                <a:latin typeface="Calibri"/>
              </a:rPr>
              <a:t>Realiz</a:t>
            </a:r>
            <a:r>
              <a:rPr lang="ro-RO" sz="2400" b="1" dirty="0" smtClean="0">
                <a:solidFill>
                  <a:prstClr val="white"/>
                </a:solidFill>
                <a:latin typeface="Calibri"/>
              </a:rPr>
              <a:t>ări</a:t>
            </a:r>
            <a:endParaRPr lang="en-US" sz="2400" b="1" dirty="0" smtClean="0">
              <a:solidFill>
                <a:prstClr val="white"/>
              </a:solidFill>
              <a:latin typeface="Calibri"/>
            </a:endParaRPr>
          </a:p>
          <a:p>
            <a:r>
              <a:rPr lang="ro-RO" sz="2400" b="1" dirty="0">
                <a:solidFill>
                  <a:prstClr val="white"/>
                </a:solidFill>
                <a:latin typeface="Calibri"/>
              </a:rPr>
              <a:t>Cadru financiar 2014</a:t>
            </a:r>
            <a:r>
              <a:rPr lang="en-US" sz="2400" b="1" dirty="0">
                <a:solidFill>
                  <a:prstClr val="white"/>
                </a:solidFill>
                <a:latin typeface="Calibri"/>
              </a:rPr>
              <a:t>-</a:t>
            </a:r>
            <a:r>
              <a:rPr lang="ro-RO" sz="2400" b="1" dirty="0">
                <a:solidFill>
                  <a:prstClr val="white"/>
                </a:solidFill>
                <a:latin typeface="Calibri"/>
              </a:rPr>
              <a:t>2020</a:t>
            </a:r>
            <a:endParaRPr lang="en-US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2668" y="1411606"/>
            <a:ext cx="84212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solidFill>
                  <a:prstClr val="black"/>
                </a:solidFill>
                <a:latin typeface="Calibri"/>
              </a:rPr>
              <a:t>Am asigurat coordonarea administrativă a gestiunii </a:t>
            </a:r>
            <a:r>
              <a:rPr lang="ro-RO" b="1" dirty="0">
                <a:solidFill>
                  <a:prstClr val="black"/>
                </a:solidFill>
                <a:latin typeface="Calibri"/>
              </a:rPr>
              <a:t>fondurilor 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europene prin stabilirea a 3 ministere cu rol de Autorităţi de Management</a:t>
            </a:r>
          </a:p>
          <a:p>
            <a:pPr algn="just"/>
            <a:endParaRPr lang="en-US" b="1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ro-RO" b="1" dirty="0" smtClean="0">
                <a:solidFill>
                  <a:prstClr val="black"/>
                </a:solidFill>
                <a:latin typeface="Calibri"/>
              </a:rPr>
              <a:t>Ministerul Fondurilor Europene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Programul Opera</a:t>
            </a:r>
            <a:r>
              <a:rPr lang="ro-RO" dirty="0" err="1" smtClean="0">
                <a:solidFill>
                  <a:prstClr val="black"/>
                </a:solidFill>
                <a:latin typeface="Calibri"/>
              </a:rPr>
              <a:t>țional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Infrastructur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ă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Mare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;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Programul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Operațional  Capital 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Uman;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Programul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Operațional  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Competitivitate;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Programul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Operațional Asistenţă 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Tehnică;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Programul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Operațional Ajutorarea Persoanelor Dezavantajate.</a:t>
            </a:r>
          </a:p>
          <a:p>
            <a:pPr algn="just"/>
            <a:endParaRPr lang="ro-RO" b="1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ro-RO" b="1" dirty="0" smtClean="0">
                <a:solidFill>
                  <a:prstClr val="black"/>
                </a:solidFill>
                <a:latin typeface="Calibri"/>
              </a:rPr>
              <a:t>Ministerul </a:t>
            </a:r>
            <a:r>
              <a:rPr lang="ro-RO" b="1" dirty="0">
                <a:solidFill>
                  <a:prstClr val="black"/>
                </a:solidFill>
                <a:latin typeface="Calibri"/>
              </a:rPr>
              <a:t>Dezvoltării Regionale </a:t>
            </a:r>
            <a:r>
              <a:rPr lang="ro-RO" b="1" dirty="0" err="1">
                <a:solidFill>
                  <a:prstClr val="black"/>
                </a:solidFill>
                <a:latin typeface="Calibri"/>
              </a:rPr>
              <a:t>şi</a:t>
            </a:r>
            <a:r>
              <a:rPr lang="ro-RO" b="1" dirty="0">
                <a:solidFill>
                  <a:prstClr val="black"/>
                </a:solidFill>
                <a:latin typeface="Calibri"/>
              </a:rPr>
              <a:t> Administrației  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Publice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:</a:t>
            </a:r>
            <a:endParaRPr lang="ro-RO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Programul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Operațional Regional;</a:t>
            </a: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Programul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Operațional 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Capacitate Administrativ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ă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;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Programe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de  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cooperare teritorială europeană.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ro-RO" b="1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ro-RO" b="1" dirty="0" smtClean="0">
                <a:solidFill>
                  <a:prstClr val="black"/>
                </a:solidFill>
                <a:latin typeface="Calibri"/>
              </a:rPr>
              <a:t>Ministerul Agriculturii și Dezvoltării Rurale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:</a:t>
            </a:r>
            <a:endParaRPr lang="ro-RO" b="1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ro-RO" dirty="0" smtClean="0">
                <a:solidFill>
                  <a:prstClr val="black"/>
                </a:solidFill>
                <a:latin typeface="Calibri"/>
              </a:rPr>
              <a:t>Programul </a:t>
            </a:r>
            <a:r>
              <a:rPr lang="ro-RO" dirty="0">
                <a:solidFill>
                  <a:prstClr val="black"/>
                </a:solidFill>
                <a:latin typeface="Calibri"/>
              </a:rPr>
              <a:t>Naţional de Dezvoltare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Rurală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;</a:t>
            </a:r>
            <a:endParaRPr lang="ro-RO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ro-RO" dirty="0" smtClean="0">
                <a:solidFill>
                  <a:prstClr val="black"/>
                </a:solidFill>
                <a:latin typeface="Calibri"/>
              </a:rPr>
              <a:t>Plăţi directe în agricultură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;</a:t>
            </a:r>
            <a:endParaRPr lang="ro-RO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ro-RO" dirty="0" smtClean="0">
                <a:solidFill>
                  <a:prstClr val="black"/>
                </a:solidFill>
                <a:latin typeface="Calibri"/>
              </a:rPr>
              <a:t>Programul </a:t>
            </a:r>
            <a:r>
              <a:rPr lang="ro-RO" dirty="0">
                <a:solidFill>
                  <a:prstClr val="black"/>
                </a:solidFill>
                <a:latin typeface="Calibri"/>
              </a:rPr>
              <a:t>Operațional Pescuit şi Afaceri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Maritime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.</a:t>
            </a:r>
            <a:endParaRPr lang="ro-RO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72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3512" cy="6884227"/>
          </a:xfrm>
          <a:prstGeom prst="rect">
            <a:avLst/>
          </a:prstGeom>
          <a:noFill/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endParaRPr lang="ro-RO" sz="2400" b="1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21464"/>
            <a:ext cx="1371600" cy="1371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4015" y="18864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prstClr val="white"/>
                </a:solidFill>
                <a:latin typeface="Calibri"/>
              </a:rPr>
              <a:t>Realizări</a:t>
            </a:r>
          </a:p>
          <a:p>
            <a:r>
              <a:rPr lang="ro-RO" sz="2400" b="1" dirty="0" smtClean="0">
                <a:solidFill>
                  <a:prstClr val="white"/>
                </a:solidFill>
                <a:latin typeface="Calibri"/>
              </a:rPr>
              <a:t>Cadru financiar 2014</a:t>
            </a:r>
            <a:r>
              <a:rPr lang="en-US" sz="2400" b="1" dirty="0" smtClean="0">
                <a:solidFill>
                  <a:prstClr val="white"/>
                </a:solidFill>
                <a:latin typeface="Calibri"/>
              </a:rPr>
              <a:t>-</a:t>
            </a:r>
            <a:r>
              <a:rPr lang="ro-RO" sz="2400" b="1" dirty="0" smtClean="0">
                <a:solidFill>
                  <a:prstClr val="white"/>
                </a:solidFill>
                <a:latin typeface="Calibri"/>
              </a:rPr>
              <a:t>2020</a:t>
            </a:r>
            <a:endParaRPr lang="en-US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3440" y="1418393"/>
            <a:ext cx="85571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o-RO" b="1" dirty="0" smtClean="0">
                <a:solidFill>
                  <a:prstClr val="black"/>
                </a:solidFill>
                <a:latin typeface="Calibri"/>
              </a:rPr>
              <a:t>Comisia </a:t>
            </a:r>
            <a:r>
              <a:rPr lang="ro-RO" b="1" dirty="0" smtClean="0">
                <a:solidFill>
                  <a:prstClr val="black"/>
                </a:solidFill>
                <a:latin typeface="+mn-lt"/>
              </a:rPr>
              <a:t>Europeană a aprobat Acordul de Parteneriat cu România în 6 august 2014</a:t>
            </a:r>
            <a:r>
              <a:rPr lang="en-US" b="1" dirty="0" smtClean="0">
                <a:solidFill>
                  <a:prstClr val="black"/>
                </a:solidFill>
                <a:latin typeface="+mn-lt"/>
              </a:rPr>
              <a:t>, </a:t>
            </a:r>
            <a:r>
              <a:rPr lang="ro-RO" b="1" dirty="0" smtClean="0">
                <a:solidFill>
                  <a:prstClr val="black"/>
                </a:solidFill>
                <a:latin typeface="+mn-lt"/>
              </a:rPr>
              <a:t>ţ</a:t>
            </a:r>
            <a:r>
              <a:rPr lang="ro-RO" b="1" dirty="0" smtClean="0">
                <a:latin typeface="+mn-lt"/>
              </a:rPr>
              <a:t>ara </a:t>
            </a:r>
            <a:r>
              <a:rPr lang="ro-RO" b="1" dirty="0">
                <a:latin typeface="+mn-lt"/>
              </a:rPr>
              <a:t>noastră fiind al 11-lea stat UE care a obținut aprobarea acestui document</a:t>
            </a:r>
            <a:endParaRPr lang="ro-RO" b="1" dirty="0" smtClean="0">
              <a:solidFill>
                <a:prstClr val="black"/>
              </a:solidFill>
              <a:latin typeface="+mn-lt"/>
            </a:endParaRPr>
          </a:p>
          <a:p>
            <a:pPr algn="just"/>
            <a:endParaRPr lang="ro-RO" b="1" dirty="0" smtClean="0">
              <a:solidFill>
                <a:prstClr val="black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prstClr val="black"/>
                </a:solidFill>
                <a:latin typeface="Calibri"/>
              </a:rPr>
              <a:t>România va atrage 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Fondurile Europene Structurale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ș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i de Investi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ț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ii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alocate pentru perioada 2014 – 2020 prin 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9 programe,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din care 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8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au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fost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trimise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Comisiei Europene încă din vara anului 2014. </a:t>
            </a:r>
            <a:r>
              <a:rPr lang="ro-RO" i="1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it-IT" i="1" dirty="0">
                <a:solidFill>
                  <a:prstClr val="black"/>
                </a:solidFill>
                <a:latin typeface="Calibri"/>
              </a:rPr>
              <a:t>Programul Operațional pentru Pescuit si Afaceri Maritime  se </a:t>
            </a:r>
            <a:r>
              <a:rPr lang="it-IT" i="1" dirty="0" smtClean="0">
                <a:solidFill>
                  <a:prstClr val="black"/>
                </a:solidFill>
                <a:latin typeface="Calibri"/>
              </a:rPr>
              <a:t>afl</a:t>
            </a:r>
            <a:r>
              <a:rPr lang="ro-RO" i="1" dirty="0" smtClean="0">
                <a:solidFill>
                  <a:prstClr val="black"/>
                </a:solidFill>
                <a:latin typeface="Calibri"/>
              </a:rPr>
              <a:t>ă</a:t>
            </a:r>
            <a:r>
              <a:rPr lang="it-IT" i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o-RO" i="1" dirty="0" smtClean="0">
                <a:solidFill>
                  <a:prstClr val="black"/>
                </a:solidFill>
                <a:latin typeface="Calibri"/>
              </a:rPr>
              <a:t>î</a:t>
            </a:r>
            <a:r>
              <a:rPr lang="it-IT" i="1" dirty="0" smtClean="0">
                <a:solidFill>
                  <a:prstClr val="black"/>
                </a:solidFill>
                <a:latin typeface="Calibri"/>
              </a:rPr>
              <a:t>n </a:t>
            </a:r>
            <a:r>
              <a:rPr lang="it-IT" i="1" dirty="0">
                <a:solidFill>
                  <a:prstClr val="black"/>
                </a:solidFill>
                <a:latin typeface="Calibri"/>
              </a:rPr>
              <a:t>negocieri </a:t>
            </a:r>
            <a:r>
              <a:rPr lang="it-IT" i="1" dirty="0" smtClean="0">
                <a:solidFill>
                  <a:prstClr val="black"/>
                </a:solidFill>
                <a:latin typeface="Calibri"/>
              </a:rPr>
              <a:t>informale</a:t>
            </a:r>
            <a:r>
              <a:rPr lang="ro-RO" i="1" dirty="0" smtClean="0">
                <a:solidFill>
                  <a:prstClr val="black"/>
                </a:solidFill>
                <a:latin typeface="Calibri"/>
              </a:rPr>
              <a:t>.)</a:t>
            </a:r>
            <a:endParaRPr lang="it-IT" i="1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ro-RO" b="1" dirty="0" smtClean="0">
              <a:solidFill>
                <a:prstClr val="black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o-RO" b="1" dirty="0" smtClean="0">
                <a:solidFill>
                  <a:prstClr val="black"/>
                </a:solidFill>
                <a:latin typeface="Calibri"/>
              </a:rPr>
              <a:t>Comisia Europeană a aprobat 3 programe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algn="just"/>
            <a:r>
              <a:rPr lang="en-US" dirty="0" smtClean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Programul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Operațional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Ajutorarea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Persoanelor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Defavorizate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- 28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noiembrie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2014 </a:t>
            </a:r>
          </a:p>
          <a:p>
            <a:pPr algn="just"/>
            <a:r>
              <a:rPr lang="en-US" dirty="0" smtClean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Programul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Operațional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Asistență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Tehnică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		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- 1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8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decembrie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2014 </a:t>
            </a:r>
          </a:p>
          <a:p>
            <a:pPr algn="just"/>
            <a:r>
              <a:rPr lang="en-US" dirty="0" smtClean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Programul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Operațional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Competitivitate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			- 19 </a:t>
            </a:r>
            <a:r>
              <a:rPr lang="ro-RO" dirty="0">
                <a:solidFill>
                  <a:prstClr val="black"/>
                </a:solidFill>
                <a:latin typeface="Calibri"/>
              </a:rPr>
              <a:t>decembrie 2014 </a:t>
            </a:r>
            <a:endParaRPr lang="ro-RO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ro-RO" b="1" dirty="0" smtClean="0">
              <a:solidFill>
                <a:prstClr val="black"/>
              </a:solidFill>
              <a:latin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o-RO" b="1" dirty="0" smtClean="0">
                <a:solidFill>
                  <a:prstClr val="black"/>
                </a:solidFill>
                <a:latin typeface="Calibri"/>
              </a:rPr>
              <a:t>Alte programe vor primi decizia de aproabre în perioada următoare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algn="just"/>
            <a:r>
              <a:rPr lang="en-US" dirty="0" smtClean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Programul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Operațional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Capital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Uman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		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–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trimestrul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I 2015</a:t>
            </a:r>
            <a:endParaRPr lang="ro-RO" dirty="0" smtClean="0">
              <a:solidFill>
                <a:srgbClr val="FF0000"/>
              </a:solidFill>
              <a:latin typeface="Calibri"/>
            </a:endParaRPr>
          </a:p>
          <a:p>
            <a:pPr algn="just"/>
            <a:r>
              <a:rPr lang="en-US" dirty="0" smtClean="0">
                <a:solidFill>
                  <a:prstClr val="black"/>
                </a:solidFill>
                <a:latin typeface="Calibri"/>
              </a:rPr>
              <a:t>     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Programul </a:t>
            </a:r>
            <a:r>
              <a:rPr lang="ro-RO" dirty="0">
                <a:solidFill>
                  <a:prstClr val="black"/>
                </a:solidFill>
                <a:latin typeface="Calibri"/>
              </a:rPr>
              <a:t>Operațional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Capacitate Administrativă </a:t>
            </a:r>
            <a:r>
              <a:rPr lang="ro-RO" dirty="0" smtClean="0">
                <a:solidFill>
                  <a:srgbClr val="FF0000"/>
                </a:solidFill>
                <a:latin typeface="Calibri"/>
              </a:rPr>
              <a:t>		</a:t>
            </a:r>
            <a:r>
              <a:rPr lang="ro-RO" dirty="0" smtClean="0">
                <a:latin typeface="Calibri"/>
              </a:rPr>
              <a:t>– </a:t>
            </a:r>
            <a:r>
              <a:rPr lang="en-US" dirty="0" err="1" smtClean="0">
                <a:latin typeface="Calibri"/>
              </a:rPr>
              <a:t>trimestrul</a:t>
            </a:r>
            <a:r>
              <a:rPr lang="en-US" dirty="0" smtClean="0">
                <a:latin typeface="Calibri"/>
              </a:rPr>
              <a:t> I 2015</a:t>
            </a:r>
            <a:endParaRPr lang="ro-RO" dirty="0">
              <a:latin typeface="Calibri"/>
            </a:endParaRP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      Programul Operațional Regional 		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		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– </a:t>
            </a:r>
            <a:r>
              <a:rPr lang="ro-RO" dirty="0">
                <a:solidFill>
                  <a:prstClr val="black"/>
                </a:solidFill>
                <a:latin typeface="Calibri"/>
              </a:rPr>
              <a:t>î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n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negociere cu CE</a:t>
            </a: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      Programul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Operațional 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Infrastructur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ă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Mare 		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– </a:t>
            </a:r>
            <a:r>
              <a:rPr lang="ro-RO" dirty="0">
                <a:solidFill>
                  <a:prstClr val="black"/>
                </a:solidFill>
                <a:latin typeface="Calibri"/>
              </a:rPr>
              <a:t>î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n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negociere cu CE</a:t>
            </a:r>
          </a:p>
          <a:p>
            <a:pPr algn="just"/>
            <a:r>
              <a:rPr lang="it-IT" dirty="0" smtClean="0">
                <a:solidFill>
                  <a:prstClr val="black"/>
                </a:solidFill>
                <a:latin typeface="Calibri"/>
              </a:rPr>
              <a:t>      Programul Na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ț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ional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de Dezvoltare 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Rural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ă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		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–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î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n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negociere cu CE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546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3512" cy="6884227"/>
          </a:xfrm>
          <a:prstGeom prst="rect">
            <a:avLst/>
          </a:prstGeom>
          <a:noFill/>
        </p:spPr>
      </p:pic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21464"/>
            <a:ext cx="1371600" cy="1371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0876" y="26064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prstClr val="white"/>
                </a:solidFill>
                <a:latin typeface="Calibri"/>
              </a:rPr>
              <a:t>Măsuri ce vor fi luate în anul 2015 pentru accelerarea absorbţiei </a:t>
            </a:r>
            <a:endParaRPr lang="en-US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800" y="1484784"/>
            <a:ext cx="869768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o-RO" dirty="0" smtClean="0">
                <a:latin typeface="+mn-lt"/>
                <a:ea typeface="Calibri"/>
                <a:cs typeface="Times New Roman"/>
              </a:rPr>
              <a:t>Continuarea procesului de simplificare şi eficientizare a implementării programelor şi   proiectelor</a:t>
            </a:r>
            <a:endParaRPr lang="en-US" dirty="0" smtClean="0">
              <a:latin typeface="+mn-lt"/>
              <a:ea typeface="Calibri"/>
              <a:cs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o-RO" dirty="0" smtClean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o-RO" dirty="0" smtClean="0">
                <a:latin typeface="+mn-lt"/>
                <a:ea typeface="Calibri"/>
                <a:cs typeface="Times New Roman"/>
              </a:rPr>
              <a:t>Pregătirea portofoliului de proiecte majore </a:t>
            </a:r>
            <a:endParaRPr lang="en-US" dirty="0" smtClean="0">
              <a:latin typeface="+mn-lt"/>
              <a:ea typeface="Calibri"/>
              <a:cs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o-RO" dirty="0" smtClean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o-RO" dirty="0" smtClean="0">
                <a:latin typeface="+mn-lt"/>
                <a:ea typeface="Calibri"/>
                <a:cs typeface="Times New Roman"/>
              </a:rPr>
              <a:t>Lansarea apelurilor de proiecte pentru toate programele operaţionale</a:t>
            </a:r>
            <a:endParaRPr lang="en-US" dirty="0" smtClean="0">
              <a:latin typeface="+mn-lt"/>
              <a:ea typeface="Calibri"/>
              <a:cs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o-RO" dirty="0" smtClean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o-RO" dirty="0" smtClean="0">
                <a:latin typeface="+mn-lt"/>
                <a:ea typeface="Calibri"/>
                <a:cs typeface="Times New Roman"/>
              </a:rPr>
              <a:t>Simplificarea mecanismelor de promovare şi gestionare a proiectelor de investiţii </a:t>
            </a:r>
            <a:r>
              <a:rPr lang="en-US" dirty="0" smtClean="0">
                <a:latin typeface="+mn-lt"/>
                <a:ea typeface="Calibri"/>
                <a:cs typeface="Times New Roman"/>
              </a:rPr>
              <a:t>(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limitarea</a:t>
            </a:r>
            <a:r>
              <a:rPr lang="en-US" dirty="0" smtClean="0">
                <a:latin typeface="+mn-lt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+mn-lt"/>
                <a:ea typeface="Calibri"/>
                <a:cs typeface="Times New Roman"/>
              </a:rPr>
              <a:t>num</a:t>
            </a:r>
            <a:r>
              <a:rPr lang="ro-RO" dirty="0" err="1" smtClean="0">
                <a:latin typeface="+mn-lt"/>
                <a:ea typeface="Calibri"/>
                <a:cs typeface="Times New Roman"/>
              </a:rPr>
              <a:t>ărului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 de</a:t>
            </a:r>
            <a:r>
              <a:rPr lang="en-US" dirty="0" smtClean="0">
                <a:latin typeface="+mn-lt"/>
                <a:ea typeface="Calibri"/>
                <a:cs typeface="Times New Roman"/>
              </a:rPr>
              <a:t>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documente</a:t>
            </a:r>
            <a:r>
              <a:rPr lang="en-US" dirty="0" smtClean="0">
                <a:latin typeface="+mn-lt"/>
                <a:ea typeface="Calibri"/>
                <a:cs typeface="Times New Roman"/>
              </a:rPr>
              <a:t>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solicitate</a:t>
            </a:r>
            <a:r>
              <a:rPr lang="en-US" dirty="0" smtClean="0">
                <a:latin typeface="+mn-lt"/>
                <a:ea typeface="Calibri"/>
                <a:cs typeface="Times New Roman"/>
              </a:rPr>
              <a:t> la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depunerea</a:t>
            </a:r>
            <a:r>
              <a:rPr lang="en-US" dirty="0" smtClean="0">
                <a:latin typeface="+mn-lt"/>
                <a:ea typeface="Calibri"/>
                <a:cs typeface="Times New Roman"/>
              </a:rPr>
              <a:t>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proiectelor</a:t>
            </a:r>
            <a:r>
              <a:rPr lang="en-US" dirty="0" smtClean="0">
                <a:latin typeface="+mn-lt"/>
                <a:ea typeface="Calibri"/>
                <a:cs typeface="Times New Roman"/>
              </a:rPr>
              <a:t>,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standardizarea</a:t>
            </a:r>
            <a:r>
              <a:rPr lang="en-US" dirty="0" smtClean="0">
                <a:latin typeface="+mn-lt"/>
                <a:ea typeface="Calibri"/>
                <a:cs typeface="Times New Roman"/>
              </a:rPr>
              <a:t>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documentelor</a:t>
            </a:r>
            <a:r>
              <a:rPr lang="en-US" dirty="0" smtClean="0">
                <a:latin typeface="+mn-lt"/>
                <a:ea typeface="Calibri"/>
                <a:cs typeface="Times New Roman"/>
              </a:rPr>
              <a:t>, 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reducerea</a:t>
            </a:r>
            <a:r>
              <a:rPr lang="en-US" dirty="0" smtClean="0">
                <a:latin typeface="+mn-lt"/>
                <a:ea typeface="Calibri"/>
                <a:cs typeface="Times New Roman"/>
              </a:rPr>
              <a:t>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termenelor</a:t>
            </a:r>
            <a:r>
              <a:rPr lang="en-US" dirty="0" smtClean="0">
                <a:latin typeface="+mn-lt"/>
                <a:ea typeface="Calibri"/>
                <a:cs typeface="Times New Roman"/>
              </a:rPr>
              <a:t> de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obtinere</a:t>
            </a:r>
            <a:r>
              <a:rPr lang="en-US" dirty="0" smtClean="0">
                <a:latin typeface="+mn-lt"/>
                <a:ea typeface="Calibri"/>
                <a:cs typeface="Times New Roman"/>
              </a:rPr>
              <a:t> a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avizelor</a:t>
            </a:r>
            <a:r>
              <a:rPr lang="en-US" dirty="0" smtClean="0">
                <a:latin typeface="+mn-lt"/>
                <a:ea typeface="Calibri"/>
                <a:cs typeface="Times New Roman"/>
              </a:rPr>
              <a:t>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şi autorizaţiilor) </a:t>
            </a:r>
            <a:endParaRPr lang="en-US" dirty="0" smtClean="0">
              <a:latin typeface="+mn-lt"/>
              <a:ea typeface="Calibri"/>
              <a:cs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o-RO" dirty="0" smtClean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o-RO" dirty="0">
                <a:latin typeface="+mn-lt"/>
                <a:ea typeface="Calibri"/>
                <a:cs typeface="Times New Roman"/>
              </a:rPr>
              <a:t>Vom reforma sectorul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achiziţiilor </a:t>
            </a:r>
            <a:r>
              <a:rPr lang="ro-RO" dirty="0">
                <a:latin typeface="+mn-lt"/>
                <a:ea typeface="Calibri"/>
                <a:cs typeface="Times New Roman"/>
              </a:rPr>
              <a:t>publice pe plan legislativ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(transpunerea </a:t>
            </a:r>
            <a:r>
              <a:rPr lang="ro-RO" dirty="0">
                <a:latin typeface="+mn-lt"/>
                <a:ea typeface="Calibri"/>
                <a:cs typeface="Times New Roman"/>
              </a:rPr>
              <a:t>noilor Directive),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instituțional </a:t>
            </a:r>
            <a:r>
              <a:rPr lang="ro-RO" dirty="0">
                <a:latin typeface="+mn-lt"/>
                <a:ea typeface="Calibri"/>
                <a:cs typeface="Times New Roman"/>
              </a:rPr>
              <a:t>(eficientizarea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instituțiilor) şi </a:t>
            </a:r>
            <a:r>
              <a:rPr lang="ro-RO" dirty="0">
                <a:latin typeface="+mn-lt"/>
                <a:ea typeface="Calibri"/>
                <a:cs typeface="Times New Roman"/>
              </a:rPr>
              <a:t>procedural (ex.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documentații </a:t>
            </a:r>
            <a:r>
              <a:rPr lang="ro-RO" dirty="0">
                <a:latin typeface="+mn-lt"/>
                <a:ea typeface="Calibri"/>
                <a:cs typeface="Times New Roman"/>
              </a:rPr>
              <a:t>standardizate, reducerea 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numărului de documente </a:t>
            </a:r>
            <a:r>
              <a:rPr lang="ro-RO" dirty="0">
                <a:latin typeface="+mn-lt"/>
                <a:ea typeface="Calibri"/>
                <a:cs typeface="Times New Roman"/>
              </a:rPr>
              <a:t>solicitate operatorilor economici, etc</a:t>
            </a:r>
            <a:r>
              <a:rPr lang="ro-RO" dirty="0" smtClean="0">
                <a:latin typeface="+mn-lt"/>
                <a:ea typeface="Calibri"/>
                <a:cs typeface="Times New Roman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8702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3512" cy="6884227"/>
          </a:xfrm>
          <a:prstGeom prst="rect">
            <a:avLst/>
          </a:prstGeom>
          <a:noFill/>
        </p:spPr>
      </p:pic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21464"/>
            <a:ext cx="1371600" cy="1371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0876" y="26064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prstClr val="white"/>
                </a:solidFill>
                <a:latin typeface="Calibri"/>
              </a:rPr>
              <a:t>Măsuri ce vor fi luate în anul 2015 pentru accelerarea absorbţiei </a:t>
            </a:r>
            <a:endParaRPr lang="en-US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800" y="1484784"/>
            <a:ext cx="86976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o-RO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Continuarea reformei administrative prin introducerea evaluării personalului implicat în gestionarea programelor cu finanţare europeană şi folosirea acestuia pe ba</a:t>
            </a:r>
            <a:r>
              <a:rPr lang="en-US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z</a:t>
            </a:r>
            <a:r>
              <a:rPr lang="ro-RO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ă de indicatori de performanţă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Implicarea sistemului bancar în procesul de accesare şi implementare a programelor operaţionale</a:t>
            </a:r>
            <a:endParaRPr lang="en-US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ro-RO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Înfiinţarea băncii de dezvoltare pentru asigurarea unui acces facil la finanţare </a:t>
            </a:r>
            <a:r>
              <a:rPr lang="vi-VN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a</a:t>
            </a:r>
            <a:r>
              <a:rPr lang="ro-RO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l</a:t>
            </a:r>
            <a:r>
              <a:rPr lang="vi-VN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beneficiarilor</a:t>
            </a:r>
            <a:endParaRPr lang="en-US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o-RO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Atingerea </a:t>
            </a:r>
            <a:r>
              <a:rPr lang="ro-RO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unui nivel de 80 % a absorbţiei fondurilor, conform Programului de Guvernare </a:t>
            </a:r>
            <a:r>
              <a:rPr lang="ro-RO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(în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o-RO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condițiile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o-RO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în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care </a:t>
            </a:r>
            <a:r>
              <a:rPr lang="ro-RO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acesta </a:t>
            </a:r>
            <a:r>
              <a:rPr lang="ro-RO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prevede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o-RO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atingerea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o-RO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unui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o-RO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nivel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de 50-80%</a:t>
            </a:r>
            <a:r>
              <a:rPr lang="ro-RO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)</a:t>
            </a:r>
            <a:endParaRPr lang="ro-RO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4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bg1"/>
                </a:solidFill>
              </a:rPr>
              <a:t>Evoluţia r</a:t>
            </a:r>
            <a:r>
              <a:rPr lang="en-US" sz="2400" b="1" dirty="0" smtClean="0">
                <a:solidFill>
                  <a:schemeClr val="bg1"/>
                </a:solidFill>
              </a:rPr>
              <a:t>at</a:t>
            </a:r>
            <a:r>
              <a:rPr lang="ro-RO" sz="2400" b="1" dirty="0" smtClean="0">
                <a:solidFill>
                  <a:schemeClr val="bg1"/>
                </a:solidFill>
              </a:rPr>
              <a:t>ei</a:t>
            </a:r>
            <a:r>
              <a:rPr lang="en-US" sz="2400" b="1" dirty="0" smtClean="0">
                <a:solidFill>
                  <a:schemeClr val="bg1"/>
                </a:solidFill>
              </a:rPr>
              <a:t> de absorb</a:t>
            </a:r>
            <a:r>
              <a:rPr lang="ro-RO" sz="2400" b="1" dirty="0" smtClean="0">
                <a:solidFill>
                  <a:schemeClr val="bg1"/>
                </a:solidFill>
              </a:rPr>
              <a:t>ţie curentă</a:t>
            </a:r>
            <a:br>
              <a:rPr lang="ro-RO" sz="2400" b="1" dirty="0" smtClean="0">
                <a:solidFill>
                  <a:schemeClr val="bg1"/>
                </a:solidFill>
              </a:rPr>
            </a:br>
            <a:endParaRPr lang="ro-RO" sz="2400" b="1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21464"/>
            <a:ext cx="1371600" cy="1371600"/>
          </a:xfrm>
          <a:prstGeom prst="rect">
            <a:avLst/>
          </a:prstGeom>
          <a:noFill/>
        </p:spPr>
      </p:pic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719277"/>
              </p:ext>
            </p:extLst>
          </p:nvPr>
        </p:nvGraphicFramePr>
        <p:xfrm>
          <a:off x="323528" y="1628800"/>
          <a:ext cx="828092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7251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Rata de absorb</a:t>
            </a:r>
            <a:r>
              <a:rPr lang="ro-RO" sz="2400" b="1" dirty="0" smtClean="0">
                <a:solidFill>
                  <a:schemeClr val="bg1"/>
                </a:solidFill>
              </a:rPr>
              <a:t>ţ</a:t>
            </a:r>
            <a:r>
              <a:rPr lang="en-US" sz="2400" b="1" dirty="0" err="1" smtClean="0">
                <a:solidFill>
                  <a:schemeClr val="bg1"/>
                </a:solidFill>
              </a:rPr>
              <a:t>ie</a:t>
            </a:r>
            <a:r>
              <a:rPr lang="ro-RO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curent</a:t>
            </a:r>
            <a:r>
              <a:rPr lang="ro-RO" sz="2400" b="1" dirty="0" smtClean="0">
                <a:solidFill>
                  <a:schemeClr val="bg1"/>
                </a:solidFill>
              </a:rPr>
              <a:t>ă </a:t>
            </a:r>
            <a:r>
              <a:rPr lang="en-US" sz="2400" b="1" dirty="0" err="1" smtClean="0">
                <a:solidFill>
                  <a:schemeClr val="bg1"/>
                </a:solidFill>
              </a:rPr>
              <a:t>pe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ani</a:t>
            </a:r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endParaRPr lang="ro-RO" sz="1400" b="1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0"/>
            <a:ext cx="1371600" cy="13716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Rata de absorb</a:t>
            </a:r>
            <a:r>
              <a:rPr lang="ro-RO" b="1" dirty="0">
                <a:solidFill>
                  <a:schemeClr val="bg1"/>
                </a:solidFill>
              </a:rPr>
              <a:t>ţie curentă şi sumele solicitate CE</a:t>
            </a:r>
            <a:br>
              <a:rPr lang="ro-RO" b="1" dirty="0">
                <a:solidFill>
                  <a:schemeClr val="bg1"/>
                </a:solidFill>
              </a:rPr>
            </a:br>
            <a:r>
              <a:rPr lang="ro-RO" b="1" dirty="0">
                <a:solidFill>
                  <a:schemeClr val="bg1"/>
                </a:solidFill>
              </a:rPr>
              <a:t>in 2013 faţă de 2007-2012</a:t>
            </a:r>
            <a:endParaRPr lang="ro-RO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65789070"/>
              </p:ext>
            </p:extLst>
          </p:nvPr>
        </p:nvGraphicFramePr>
        <p:xfrm>
          <a:off x="611560" y="1916832"/>
          <a:ext cx="756084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92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304" y="-27384"/>
            <a:ext cx="9144000" cy="6885384"/>
          </a:xfrm>
          <a:prstGeom prst="rect">
            <a:avLst/>
          </a:prstGeom>
          <a:noFill/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/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prstClr val="white"/>
                </a:solidFill>
              </a:rPr>
              <a:t>Rata </a:t>
            </a:r>
            <a:r>
              <a:rPr lang="en-US" sz="2400" b="1" dirty="0">
                <a:solidFill>
                  <a:prstClr val="white"/>
                </a:solidFill>
              </a:rPr>
              <a:t>de absorb</a:t>
            </a:r>
            <a:r>
              <a:rPr lang="ro-RO" sz="2400" b="1" dirty="0">
                <a:solidFill>
                  <a:prstClr val="white"/>
                </a:solidFill>
              </a:rPr>
              <a:t>ţ</a:t>
            </a:r>
            <a:r>
              <a:rPr lang="en-US" sz="2400" b="1" dirty="0" err="1">
                <a:solidFill>
                  <a:prstClr val="white"/>
                </a:solidFill>
              </a:rPr>
              <a:t>ie</a:t>
            </a:r>
            <a:r>
              <a:rPr lang="ro-RO" sz="2400" b="1" dirty="0">
                <a:solidFill>
                  <a:prstClr val="white"/>
                </a:solidFill>
              </a:rPr>
              <a:t> </a:t>
            </a:r>
            <a:r>
              <a:rPr lang="en-US" sz="2400" b="1" dirty="0" err="1">
                <a:solidFill>
                  <a:prstClr val="white"/>
                </a:solidFill>
              </a:rPr>
              <a:t>curent</a:t>
            </a:r>
            <a:r>
              <a:rPr lang="ro-RO" sz="2400" b="1" dirty="0" smtClean="0">
                <a:solidFill>
                  <a:prstClr val="white"/>
                </a:solidFill>
              </a:rPr>
              <a:t>ă</a:t>
            </a:r>
            <a:r>
              <a:rPr lang="ro-RO" sz="2400" b="1" dirty="0">
                <a:solidFill>
                  <a:prstClr val="white"/>
                </a:solidFill>
              </a:rPr>
              <a:t/>
            </a:r>
            <a:br>
              <a:rPr lang="ro-RO" sz="2400" b="1" dirty="0">
                <a:solidFill>
                  <a:prstClr val="white"/>
                </a:solidFill>
              </a:rPr>
            </a:br>
            <a:r>
              <a:rPr lang="en-US" sz="2400" b="1" dirty="0" smtClean="0">
                <a:solidFill>
                  <a:prstClr val="white"/>
                </a:solidFill>
              </a:rPr>
              <a:t>(</a:t>
            </a:r>
            <a:r>
              <a:rPr lang="en-US" sz="2400" b="1" dirty="0" err="1" smtClean="0">
                <a:solidFill>
                  <a:prstClr val="white"/>
                </a:solidFill>
              </a:rPr>
              <a:t>cumulat</a:t>
            </a:r>
            <a:r>
              <a:rPr lang="en-US" sz="2400" b="1" dirty="0" smtClean="0">
                <a:solidFill>
                  <a:prstClr val="white"/>
                </a:solidFill>
              </a:rPr>
              <a:t> 52% la final de 2014)</a:t>
            </a:r>
            <a:r>
              <a:rPr lang="ro-RO" sz="2400" b="1" dirty="0">
                <a:solidFill>
                  <a:prstClr val="white"/>
                </a:solidFill>
              </a:rPr>
              <a:t/>
            </a:r>
            <a:br>
              <a:rPr lang="ro-RO" sz="2400" b="1" dirty="0">
                <a:solidFill>
                  <a:prstClr val="white"/>
                </a:solidFill>
              </a:rPr>
            </a:br>
            <a:r>
              <a:rPr lang="ro-RO" sz="2400" b="1" dirty="0">
                <a:solidFill>
                  <a:prstClr val="white"/>
                </a:solidFill>
              </a:rPr>
              <a:t/>
            </a:r>
            <a:br>
              <a:rPr lang="ro-RO" sz="2400" b="1" dirty="0">
                <a:solidFill>
                  <a:prstClr val="white"/>
                </a:solidFill>
              </a:rPr>
            </a:br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endParaRPr lang="ro-RO" sz="1400" b="1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0"/>
            <a:ext cx="1371600" cy="13716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Rata de absorb</a:t>
            </a:r>
            <a:r>
              <a:rPr lang="ro-RO" b="1" dirty="0">
                <a:solidFill>
                  <a:prstClr val="white"/>
                </a:solidFill>
              </a:rPr>
              <a:t>ţie curentă şi sumele solicitate CE</a:t>
            </a:r>
            <a:br>
              <a:rPr lang="ro-RO" b="1" dirty="0">
                <a:solidFill>
                  <a:prstClr val="white"/>
                </a:solidFill>
              </a:rPr>
            </a:br>
            <a:r>
              <a:rPr lang="ro-RO" b="1" dirty="0">
                <a:solidFill>
                  <a:prstClr val="white"/>
                </a:solidFill>
              </a:rPr>
              <a:t>in 2013 faţă de 2007-2012</a:t>
            </a:r>
            <a:endParaRPr lang="ro-RO" dirty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89027986"/>
              </p:ext>
            </p:extLst>
          </p:nvPr>
        </p:nvGraphicFramePr>
        <p:xfrm>
          <a:off x="899592" y="1988840"/>
          <a:ext cx="7251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293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384"/>
            <a:ext cx="9323512" cy="6884227"/>
          </a:xfrm>
          <a:prstGeom prst="rect">
            <a:avLst/>
          </a:prstGeom>
          <a:noFill/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endParaRPr lang="ro-RO" sz="2400" b="1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21464"/>
            <a:ext cx="1371600" cy="1371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07368" y="33265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prstClr val="white"/>
                </a:solidFill>
                <a:latin typeface="Calibri"/>
              </a:rPr>
              <a:t>Fluxuri financiare </a:t>
            </a:r>
            <a:r>
              <a:rPr lang="en-US" sz="2400" b="1" dirty="0" smtClean="0">
                <a:solidFill>
                  <a:prstClr val="white"/>
                </a:solidFill>
                <a:latin typeface="Calibri"/>
              </a:rPr>
              <a:t>Rom</a:t>
            </a:r>
            <a:r>
              <a:rPr lang="ro-RO" sz="2400" b="1" dirty="0" err="1" smtClean="0">
                <a:solidFill>
                  <a:prstClr val="white"/>
                </a:solidFill>
                <a:latin typeface="Calibri"/>
              </a:rPr>
              <a:t>ânia</a:t>
            </a:r>
            <a:r>
              <a:rPr lang="ro-RO" sz="2400" b="1" dirty="0" smtClean="0">
                <a:solidFill>
                  <a:prstClr val="white"/>
                </a:solidFill>
                <a:latin typeface="Calibri"/>
              </a:rPr>
              <a:t> - </a:t>
            </a:r>
            <a:r>
              <a:rPr lang="en-US" sz="2400" b="1" dirty="0" smtClean="0">
                <a:solidFill>
                  <a:prstClr val="white"/>
                </a:solidFill>
                <a:latin typeface="Calibri"/>
              </a:rPr>
              <a:t>C</a:t>
            </a:r>
            <a:r>
              <a:rPr lang="ro-RO" sz="2400" b="1" dirty="0" err="1" smtClean="0">
                <a:solidFill>
                  <a:prstClr val="white"/>
                </a:solidFill>
                <a:latin typeface="Calibri"/>
              </a:rPr>
              <a:t>omisia</a:t>
            </a:r>
            <a:r>
              <a:rPr lang="ro-RO" sz="2400" b="1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en-US" sz="2400" b="1" dirty="0" smtClean="0">
                <a:solidFill>
                  <a:prstClr val="white"/>
                </a:solidFill>
                <a:latin typeface="Calibri"/>
              </a:rPr>
              <a:t>E</a:t>
            </a:r>
            <a:r>
              <a:rPr lang="ro-RO" sz="2400" b="1" dirty="0" err="1" smtClean="0">
                <a:solidFill>
                  <a:prstClr val="white"/>
                </a:solidFill>
                <a:latin typeface="Calibri"/>
              </a:rPr>
              <a:t>uropeană</a:t>
            </a:r>
            <a:endParaRPr lang="en-US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9612" y="1628800"/>
            <a:ext cx="85571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  <a:latin typeface="Calibri"/>
              </a:rPr>
              <a:t>Alocare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financiar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ă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2007 –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2013: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19,21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mld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.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 euro</a:t>
            </a:r>
          </a:p>
          <a:p>
            <a:endParaRPr lang="en-US" b="1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b="1" dirty="0">
                <a:solidFill>
                  <a:prstClr val="black"/>
                </a:solidFill>
                <a:latin typeface="Calibri"/>
              </a:rPr>
              <a:t>I.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Sume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o-RO" dirty="0" smtClean="0">
                <a:solidFill>
                  <a:prstClr val="black"/>
                </a:solidFill>
                <a:latin typeface="Calibri"/>
              </a:rPr>
              <a:t>totale solicitate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la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CE –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2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,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06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libri"/>
              </a:rPr>
              <a:t>mld</a:t>
            </a:r>
            <a:r>
              <a:rPr lang="ro-RO" b="1" dirty="0">
                <a:solidFill>
                  <a:prstClr val="black"/>
                </a:solidFill>
                <a:latin typeface="Calibri"/>
              </a:rPr>
              <a:t>.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 euro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din care: </a:t>
            </a:r>
            <a:endParaRPr lang="ro-RO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2,11 </a:t>
            </a:r>
            <a:r>
              <a:rPr lang="en-US" b="1" dirty="0" err="1">
                <a:solidFill>
                  <a:prstClr val="black"/>
                </a:solidFill>
                <a:latin typeface="Calibri"/>
              </a:rPr>
              <a:t>mld</a:t>
            </a:r>
            <a:r>
              <a:rPr lang="ro-RO" b="1" dirty="0">
                <a:solidFill>
                  <a:prstClr val="black"/>
                </a:solidFill>
                <a:latin typeface="Calibri"/>
              </a:rPr>
              <a:t>.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 euro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avansu</a:t>
            </a:r>
            <a:r>
              <a:rPr lang="ro-RO" b="1" dirty="0" err="1" smtClean="0">
                <a:solidFill>
                  <a:prstClr val="black"/>
                </a:solidFill>
                <a:latin typeface="Calibri"/>
              </a:rPr>
              <a:t>ri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;</a:t>
            </a:r>
            <a:endParaRPr lang="ro-RO" b="1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r>
              <a:rPr lang="ro-RO" b="1" dirty="0" smtClean="0">
                <a:solidFill>
                  <a:prstClr val="black"/>
                </a:solidFill>
                <a:latin typeface="Calibri"/>
              </a:rPr>
              <a:t>9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,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95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libri"/>
              </a:rPr>
              <a:t>mld</a:t>
            </a:r>
            <a:r>
              <a:rPr lang="ro-RO" b="1" dirty="0">
                <a:solidFill>
                  <a:prstClr val="black"/>
                </a:solidFill>
                <a:latin typeface="Calibri"/>
              </a:rPr>
              <a:t>.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 euro </a:t>
            </a:r>
            <a:r>
              <a:rPr lang="en-US" b="1" dirty="0" err="1">
                <a:solidFill>
                  <a:prstClr val="black"/>
                </a:solidFill>
                <a:latin typeface="Calibri"/>
              </a:rPr>
              <a:t>pl</a:t>
            </a:r>
            <a:r>
              <a:rPr lang="ro-RO" b="1" dirty="0" err="1">
                <a:solidFill>
                  <a:prstClr val="black"/>
                </a:solidFill>
                <a:latin typeface="Calibri"/>
              </a:rPr>
              <a:t>ăţi</a:t>
            </a:r>
            <a:r>
              <a:rPr lang="ro-RO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intermediare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d</a:t>
            </a:r>
            <a:r>
              <a:rPr lang="ro-RO" b="1" dirty="0" smtClean="0">
                <a:solidFill>
                  <a:srgbClr val="FF0000"/>
                </a:solidFill>
                <a:latin typeface="Calibri"/>
              </a:rPr>
              <a:t>in </a:t>
            </a:r>
            <a:r>
              <a:rPr lang="ro-RO" b="1" dirty="0">
                <a:solidFill>
                  <a:srgbClr val="FF0000"/>
                </a:solidFill>
                <a:latin typeface="Calibri"/>
              </a:rPr>
              <a:t>care 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8,32 </a:t>
            </a:r>
            <a:r>
              <a:rPr lang="ro-RO" b="1" dirty="0" smtClean="0">
                <a:solidFill>
                  <a:srgbClr val="FF0000"/>
                </a:solidFill>
                <a:latin typeface="Calibri"/>
              </a:rPr>
              <a:t>mld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.</a:t>
            </a:r>
            <a:r>
              <a:rPr lang="ro-RO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o-RO" b="1" dirty="0">
                <a:solidFill>
                  <a:srgbClr val="FF0000"/>
                </a:solidFill>
                <a:latin typeface="Calibri"/>
              </a:rPr>
              <a:t>euro </a:t>
            </a:r>
            <a:r>
              <a:rPr lang="ro-RO" b="1" dirty="0" smtClean="0">
                <a:solidFill>
                  <a:srgbClr val="FF0000"/>
                </a:solidFill>
                <a:latin typeface="Calibri"/>
              </a:rPr>
              <a:t>în 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perioada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mai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 2012 – 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decembrie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o-RO" b="1" dirty="0" smtClean="0">
                <a:solidFill>
                  <a:srgbClr val="FF0000"/>
                </a:solidFill>
                <a:latin typeface="Calibri"/>
              </a:rPr>
              <a:t>2014</a:t>
            </a:r>
            <a:endParaRPr lang="en-US" b="1" dirty="0">
              <a:solidFill>
                <a:srgbClr val="FF0000"/>
              </a:solidFill>
              <a:latin typeface="Calibri"/>
            </a:endParaRPr>
          </a:p>
          <a:p>
            <a:endParaRPr lang="ro-RO" dirty="0" smtClean="0">
              <a:solidFill>
                <a:prstClr val="black"/>
              </a:solidFill>
              <a:latin typeface="Calibri"/>
            </a:endParaRPr>
          </a:p>
          <a:p>
            <a:endParaRPr lang="ro-RO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b="1" dirty="0">
                <a:solidFill>
                  <a:prstClr val="black"/>
                </a:solidFill>
                <a:latin typeface="Calibri"/>
              </a:rPr>
              <a:t>II.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Sume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o-RO" dirty="0">
                <a:solidFill>
                  <a:prstClr val="black"/>
                </a:solidFill>
                <a:latin typeface="Calibri"/>
              </a:rPr>
              <a:t>î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ncasate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de la CE –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10,73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mld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.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euro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, din care: 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2,11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mld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.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euro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avansuri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8,6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3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mld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.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euro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pl</a:t>
            </a:r>
            <a:r>
              <a:rPr lang="ro-RO" b="1" dirty="0" err="1" smtClean="0">
                <a:solidFill>
                  <a:prstClr val="black"/>
                </a:solidFill>
                <a:latin typeface="Calibri"/>
              </a:rPr>
              <a:t>ăţi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intermediare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d</a:t>
            </a:r>
            <a:r>
              <a:rPr lang="ro-RO" b="1" dirty="0">
                <a:solidFill>
                  <a:srgbClr val="FF0000"/>
                </a:solidFill>
                <a:latin typeface="Calibri"/>
              </a:rPr>
              <a:t>in care </a:t>
            </a:r>
            <a:r>
              <a:rPr lang="ro-RO" b="1" dirty="0" smtClean="0">
                <a:solidFill>
                  <a:srgbClr val="FF0000"/>
                </a:solidFill>
                <a:latin typeface="Calibri"/>
              </a:rPr>
              <a:t>7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,</a:t>
            </a:r>
            <a:r>
              <a:rPr lang="ro-RO" b="1" dirty="0" smtClean="0">
                <a:solidFill>
                  <a:srgbClr val="FF0000"/>
                </a:solidFill>
                <a:latin typeface="Calibri"/>
              </a:rPr>
              <a:t>19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o-RO" b="1" dirty="0">
                <a:solidFill>
                  <a:srgbClr val="FF0000"/>
                </a:solidFill>
                <a:latin typeface="Calibri"/>
              </a:rPr>
              <a:t>mld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.</a:t>
            </a:r>
            <a:r>
              <a:rPr lang="ro-RO" b="1" dirty="0">
                <a:solidFill>
                  <a:srgbClr val="FF0000"/>
                </a:solidFill>
                <a:latin typeface="Calibri"/>
              </a:rPr>
              <a:t> euro în </a:t>
            </a:r>
            <a:r>
              <a:rPr lang="en-US" b="1" dirty="0" err="1">
                <a:solidFill>
                  <a:srgbClr val="FF0000"/>
                </a:solidFill>
                <a:latin typeface="Calibri"/>
              </a:rPr>
              <a:t>perioada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/>
              </a:rPr>
              <a:t>mai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 2012 – </a:t>
            </a:r>
            <a:r>
              <a:rPr lang="en-US" b="1" dirty="0" err="1">
                <a:solidFill>
                  <a:srgbClr val="FF0000"/>
                </a:solidFill>
                <a:latin typeface="Calibri"/>
              </a:rPr>
              <a:t>decembrie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ro-RO" b="1" dirty="0">
                <a:solidFill>
                  <a:srgbClr val="FF0000"/>
                </a:solidFill>
                <a:latin typeface="Calibri"/>
              </a:rPr>
              <a:t>2014</a:t>
            </a:r>
            <a:endParaRPr lang="en-US" b="1" dirty="0">
              <a:solidFill>
                <a:srgbClr val="FF0000"/>
              </a:solidFill>
              <a:latin typeface="Calibri"/>
            </a:endParaRPr>
          </a:p>
          <a:p>
            <a:endParaRPr lang="en-US" b="1" dirty="0">
              <a:solidFill>
                <a:prstClr val="black"/>
              </a:solidFill>
              <a:latin typeface="Calibri"/>
            </a:endParaRPr>
          </a:p>
          <a:p>
            <a:r>
              <a:rPr lang="en-US" b="1" dirty="0" smtClean="0">
                <a:solidFill>
                  <a:prstClr val="black"/>
                </a:solidFill>
                <a:latin typeface="Calibri"/>
              </a:rPr>
              <a:t>III. Rest de 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încasat de la CE (din sume solicitate în 2014)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: 1,33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mld</a:t>
            </a:r>
            <a:r>
              <a:rPr lang="ro-RO" b="1" dirty="0" smtClean="0">
                <a:solidFill>
                  <a:prstClr val="black"/>
                </a:solidFill>
                <a:latin typeface="Calibri"/>
              </a:rPr>
              <a:t>.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 euro</a:t>
            </a:r>
          </a:p>
          <a:p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766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304" y="-27384"/>
            <a:ext cx="9144000" cy="6885384"/>
          </a:xfrm>
          <a:prstGeom prst="rect">
            <a:avLst/>
          </a:prstGeom>
          <a:noFill/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r>
              <a:rPr lang="ro-RO" sz="2400" b="1" dirty="0" smtClean="0">
                <a:solidFill>
                  <a:schemeClr val="bg1"/>
                </a:solidFill>
              </a:rPr>
              <a:t>Sume solicitate </a:t>
            </a:r>
            <a:r>
              <a:rPr lang="en-US" sz="2400" b="1" dirty="0" smtClean="0">
                <a:solidFill>
                  <a:schemeClr val="bg1"/>
                </a:solidFill>
              </a:rPr>
              <a:t>CE / </a:t>
            </a:r>
            <a:r>
              <a:rPr lang="ro-RO" sz="2400" b="1" dirty="0" smtClean="0">
                <a:solidFill>
                  <a:schemeClr val="bg1"/>
                </a:solidFill>
              </a:rPr>
              <a:t>rambursate </a:t>
            </a:r>
            <a:r>
              <a:rPr lang="en-US" sz="2400" b="1" dirty="0" smtClean="0">
                <a:solidFill>
                  <a:schemeClr val="bg1"/>
                </a:solidFill>
              </a:rPr>
              <a:t>de </a:t>
            </a:r>
            <a:r>
              <a:rPr lang="ro-RO" sz="2400" b="1" dirty="0" smtClean="0">
                <a:solidFill>
                  <a:schemeClr val="bg1"/>
                </a:solidFill>
              </a:rPr>
              <a:t>CE</a:t>
            </a:r>
            <a:br>
              <a:rPr lang="ro-RO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(f</a:t>
            </a:r>
            <a:r>
              <a:rPr lang="ro-RO" sz="2400" b="1" dirty="0" err="1" smtClean="0">
                <a:solidFill>
                  <a:schemeClr val="bg1"/>
                </a:solidFill>
              </a:rPr>
              <a:t>ără</a:t>
            </a:r>
            <a:r>
              <a:rPr lang="ro-RO" sz="2400" b="1" dirty="0" smtClean="0">
                <a:solidFill>
                  <a:schemeClr val="bg1"/>
                </a:solidFill>
              </a:rPr>
              <a:t> avansuri)</a:t>
            </a:r>
            <a:br>
              <a:rPr lang="ro-RO" sz="2400" b="1" dirty="0" smtClean="0">
                <a:solidFill>
                  <a:schemeClr val="bg1"/>
                </a:solidFill>
              </a:rPr>
            </a:br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endParaRPr lang="ro-RO" sz="1400" b="1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0"/>
            <a:ext cx="1371600" cy="13716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Rata de absorb</a:t>
            </a:r>
            <a:r>
              <a:rPr lang="ro-RO" b="1" dirty="0">
                <a:solidFill>
                  <a:prstClr val="white"/>
                </a:solidFill>
              </a:rPr>
              <a:t>ţie curentă şi sumele solicitate CE</a:t>
            </a:r>
            <a:br>
              <a:rPr lang="ro-RO" b="1" dirty="0">
                <a:solidFill>
                  <a:prstClr val="white"/>
                </a:solidFill>
              </a:rPr>
            </a:br>
            <a:r>
              <a:rPr lang="ro-RO" b="1" dirty="0">
                <a:solidFill>
                  <a:prstClr val="white"/>
                </a:solidFill>
              </a:rPr>
              <a:t>in 2013 faţă de 2007-2012</a:t>
            </a:r>
            <a:endParaRPr lang="ro-RO" dirty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40647946"/>
              </p:ext>
            </p:extLst>
          </p:nvPr>
        </p:nvGraphicFramePr>
        <p:xfrm>
          <a:off x="899592" y="1556792"/>
          <a:ext cx="725110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3241" y="171068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b="1" dirty="0" smtClean="0">
                <a:solidFill>
                  <a:prstClr val="black"/>
                </a:solidFill>
                <a:latin typeface="Calibri"/>
              </a:rPr>
              <a:t>Mld. euro</a:t>
            </a:r>
            <a:endParaRPr lang="en-US" sz="12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05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ctr"/>
          <a:lstStyle/>
          <a:p>
            <a:pPr algn="l"/>
            <a:r>
              <a:rPr lang="en-US" sz="2400" b="1" dirty="0">
                <a:solidFill>
                  <a:schemeClr val="bg1"/>
                </a:solidFill>
              </a:rPr>
              <a:t>Rata de absorb</a:t>
            </a:r>
            <a:r>
              <a:rPr lang="ro-RO" sz="2400" b="1" dirty="0">
                <a:solidFill>
                  <a:schemeClr val="bg1"/>
                </a:solidFill>
              </a:rPr>
              <a:t>ţ</a:t>
            </a:r>
            <a:r>
              <a:rPr lang="en-US" sz="2400" b="1" dirty="0" err="1">
                <a:solidFill>
                  <a:schemeClr val="bg1"/>
                </a:solidFill>
              </a:rPr>
              <a:t>ie</a:t>
            </a:r>
            <a:r>
              <a:rPr lang="ro-RO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curent</a:t>
            </a:r>
            <a:r>
              <a:rPr lang="ro-RO" sz="2400" b="1" dirty="0">
                <a:solidFill>
                  <a:schemeClr val="bg1"/>
                </a:solidFill>
              </a:rPr>
              <a:t>ă</a:t>
            </a:r>
            <a:br>
              <a:rPr lang="ro-RO" sz="2400" b="1" dirty="0">
                <a:solidFill>
                  <a:schemeClr val="bg1"/>
                </a:solidFill>
              </a:rPr>
            </a:br>
            <a:r>
              <a:rPr lang="ro-RO" sz="2400" b="1" dirty="0">
                <a:solidFill>
                  <a:schemeClr val="bg1"/>
                </a:solidFill>
              </a:rPr>
              <a:t>la nivelul programelor operaţionale</a:t>
            </a:r>
            <a:endParaRPr lang="ro-RO" sz="2400" b="1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0"/>
            <a:ext cx="1371600" cy="1371600"/>
          </a:xfrm>
          <a:prstGeom prst="rect">
            <a:avLst/>
          </a:prstGeom>
          <a:noFill/>
        </p:spPr>
      </p:pic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863631"/>
              </p:ext>
            </p:extLst>
          </p:nvPr>
        </p:nvGraphicFramePr>
        <p:xfrm>
          <a:off x="251519" y="1484784"/>
          <a:ext cx="8713211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0893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ro-RO" sz="2000" b="1" dirty="0" smtClean="0">
                <a:solidFill>
                  <a:schemeClr val="bg1"/>
                </a:solidFill>
              </a:rPr>
              <a:t>România</a:t>
            </a:r>
            <a:r>
              <a:rPr lang="en-US" sz="2000" b="1" dirty="0" smtClean="0">
                <a:solidFill>
                  <a:schemeClr val="bg1"/>
                </a:solidFill>
              </a:rPr>
              <a:t>: </a:t>
            </a:r>
            <a:r>
              <a:rPr lang="ro-RO" sz="2000" b="1" dirty="0" smtClean="0">
                <a:solidFill>
                  <a:schemeClr val="bg1"/>
                </a:solidFill>
              </a:rPr>
              <a:t>Cea mai mare creştere din UE </a:t>
            </a:r>
            <a:br>
              <a:rPr lang="ro-RO" sz="2000" b="1" dirty="0" smtClean="0">
                <a:solidFill>
                  <a:schemeClr val="bg1"/>
                </a:solidFill>
              </a:rPr>
            </a:br>
            <a:r>
              <a:rPr lang="ro-RO" sz="2000" b="1" dirty="0" smtClean="0">
                <a:solidFill>
                  <a:schemeClr val="bg1"/>
                </a:solidFill>
              </a:rPr>
              <a:t>a sumelor rambursate de CE </a:t>
            </a:r>
            <a:br>
              <a:rPr lang="ro-RO" sz="2000" b="1" dirty="0" smtClean="0">
                <a:solidFill>
                  <a:schemeClr val="bg1"/>
                </a:solidFill>
              </a:rPr>
            </a:br>
            <a:r>
              <a:rPr lang="ro-RO" sz="2000" b="1" dirty="0" smtClean="0">
                <a:solidFill>
                  <a:schemeClr val="bg1"/>
                </a:solidFill>
              </a:rPr>
              <a:t>(2013-2014* vs 200</a:t>
            </a:r>
            <a:r>
              <a:rPr lang="en-US" sz="2000" b="1" dirty="0" smtClean="0">
                <a:solidFill>
                  <a:schemeClr val="bg1"/>
                </a:solidFill>
              </a:rPr>
              <a:t>7</a:t>
            </a:r>
            <a:r>
              <a:rPr lang="ro-RO" sz="2000" b="1" dirty="0" smtClean="0">
                <a:solidFill>
                  <a:schemeClr val="bg1"/>
                </a:solidFill>
              </a:rPr>
              <a:t>-2012)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ro-RO" sz="1400" b="1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13891"/>
            <a:ext cx="1371600" cy="13716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Rata de absorb</a:t>
            </a:r>
            <a:r>
              <a:rPr lang="ro-RO" b="1" dirty="0">
                <a:solidFill>
                  <a:schemeClr val="bg1"/>
                </a:solidFill>
              </a:rPr>
              <a:t>ţie curentă şi sumele solicitate CE</a:t>
            </a:r>
            <a:br>
              <a:rPr lang="ro-RO" b="1" dirty="0">
                <a:solidFill>
                  <a:schemeClr val="bg1"/>
                </a:solidFill>
              </a:rPr>
            </a:br>
            <a:r>
              <a:rPr lang="ro-RO" b="1" dirty="0">
                <a:solidFill>
                  <a:schemeClr val="bg1"/>
                </a:solidFill>
              </a:rPr>
              <a:t>in 2013 faţă de 2007-2012</a:t>
            </a:r>
            <a:endParaRPr lang="ro-RO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01750116"/>
              </p:ext>
            </p:extLst>
          </p:nvPr>
        </p:nvGraphicFramePr>
        <p:xfrm>
          <a:off x="457200" y="1646238"/>
          <a:ext cx="8435280" cy="4735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7119" y="6487851"/>
            <a:ext cx="7488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i="1" dirty="0"/>
              <a:t>*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Informa</a:t>
            </a:r>
            <a:r>
              <a:rPr lang="ro-RO" sz="1200" i="1" dirty="0"/>
              <a:t>ț</a:t>
            </a:r>
            <a:r>
              <a:rPr lang="en-US" sz="1200" i="1" dirty="0" smtClean="0"/>
              <a:t>ii </a:t>
            </a:r>
            <a:r>
              <a:rPr lang="en-US" sz="1200" i="1" dirty="0" err="1" smtClean="0"/>
              <a:t>actualizate</a:t>
            </a:r>
            <a:r>
              <a:rPr lang="en-US" sz="1200" i="1" dirty="0" smtClean="0"/>
              <a:t> la data de 31 </a:t>
            </a:r>
            <a:r>
              <a:rPr lang="en-US" sz="1200" i="1" dirty="0" err="1" smtClean="0"/>
              <a:t>octombrie</a:t>
            </a:r>
            <a:r>
              <a:rPr lang="en-US" sz="1200" i="1" dirty="0" smtClean="0"/>
              <a:t> 2014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17251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029" descr="fundal_p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144" y="1157"/>
            <a:ext cx="9323512" cy="6884227"/>
          </a:xfrm>
          <a:prstGeom prst="rect">
            <a:avLst/>
          </a:prstGeom>
          <a:noFill/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bg1"/>
                </a:solidFill>
              </a:rPr>
              <a:t/>
            </a:r>
            <a:br>
              <a:rPr lang="ro-RO" sz="2400" b="1" dirty="0" smtClean="0">
                <a:solidFill>
                  <a:schemeClr val="bg1"/>
                </a:solidFill>
              </a:rPr>
            </a:br>
            <a:endParaRPr lang="ro-RO" sz="2400" b="1" dirty="0" smtClean="0">
              <a:solidFill>
                <a:srgbClr val="FF0000"/>
              </a:solidFill>
            </a:endParaRPr>
          </a:p>
        </p:txBody>
      </p:sp>
      <p:pic>
        <p:nvPicPr>
          <p:cNvPr id="16388" name="Picture 1028" descr="si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21464"/>
            <a:ext cx="1371600" cy="1371600"/>
          </a:xfrm>
          <a:prstGeom prst="rect">
            <a:avLst/>
          </a:prstGeom>
          <a:noFill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023836"/>
              </p:ext>
            </p:extLst>
          </p:nvPr>
        </p:nvGraphicFramePr>
        <p:xfrm>
          <a:off x="375209" y="1393063"/>
          <a:ext cx="8301247" cy="48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8937"/>
                <a:gridCol w="4072310"/>
              </a:tblGrid>
              <a:tr h="523769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Ce am g</a:t>
                      </a:r>
                      <a:r>
                        <a:rPr lang="ro-RO" sz="1800" dirty="0" smtClean="0">
                          <a:solidFill>
                            <a:schemeClr val="tx1"/>
                          </a:solidFill>
                        </a:rPr>
                        <a:t>ă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sit (dup</a:t>
                      </a:r>
                      <a:r>
                        <a:rPr lang="ro-RO" sz="1800" dirty="0" smtClean="0">
                          <a:solidFill>
                            <a:schemeClr val="tx1"/>
                          </a:solidFill>
                        </a:rPr>
                        <a:t>ă 5 ani şi</a:t>
                      </a:r>
                      <a:r>
                        <a:rPr lang="ro-RO" sz="1800" baseline="0" dirty="0" smtClean="0">
                          <a:solidFill>
                            <a:schemeClr val="tx1"/>
                          </a:solidFill>
                        </a:rPr>
                        <a:t> jumătate)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Ce am schimbat (în 2 ani şi jumătate)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9730">
                <a:tc>
                  <a:txBody>
                    <a:bodyPr/>
                    <a:lstStyle/>
                    <a:p>
                      <a:pPr algn="just"/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Programe Operaționale blocate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 deblocat toate aceste programe </a:t>
                      </a:r>
                      <a:endParaRPr lang="en-US" sz="1700" dirty="0"/>
                    </a:p>
                  </a:txBody>
                  <a:tcPr/>
                </a:tc>
              </a:tr>
              <a:tr h="707204">
                <a:tc>
                  <a:txBody>
                    <a:bodyPr/>
                    <a:lstStyle/>
                    <a:p>
                      <a:pPr algn="just"/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Rata de absorbție curentă de 8,53 %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 crescut de 6 ori rata de absorbție curentă, acum de 51,81 % </a:t>
                      </a:r>
                      <a:endParaRPr lang="en-US" sz="1700" dirty="0"/>
                    </a:p>
                  </a:txBody>
                  <a:tcPr/>
                </a:tc>
              </a:tr>
              <a:tr h="1313381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o-RO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Un nivel al încasărilor de la UE din fonduri nerambursabile de numai 3,54 miliarde euro (din care 2,11 miliarde euro avansuri)</a:t>
                      </a: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o-RO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Am crescut semnificativ nivelul veniturilor la bugetul național la 10,7 miliarde euro (din care 2,11 miliarde euro avansuri)</a:t>
                      </a: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19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Blocaje în asigurarea finanțării programelor 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 asigurat alocări de </a:t>
                      </a:r>
                      <a:r>
                        <a:rPr lang="ro-RO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peste 15,5 miliarde </a:t>
                      </a: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lei de la bugetul de stat</a:t>
                      </a:r>
                      <a:endParaRPr lang="en-US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o-RO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 pus în aplicare mecanisme de plată directă pentru a nu bloca activitatea beneficiarilor finali (publici şi privați)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5209" y="227002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prstClr val="white"/>
                </a:solidFill>
                <a:latin typeface="+mn-lt"/>
              </a:rPr>
              <a:t>Realizări</a:t>
            </a:r>
          </a:p>
          <a:p>
            <a:r>
              <a:rPr lang="en-US" sz="2400" b="1" dirty="0" err="1" smtClean="0">
                <a:solidFill>
                  <a:prstClr val="white"/>
                </a:solidFill>
                <a:latin typeface="+mn-lt"/>
              </a:rPr>
              <a:t>Cadrul</a:t>
            </a:r>
            <a:r>
              <a:rPr lang="en-US" sz="2400" b="1" dirty="0" smtClean="0">
                <a:solidFill>
                  <a:prstClr val="white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prstClr val="white"/>
                </a:solidFill>
                <a:latin typeface="+mn-lt"/>
              </a:rPr>
              <a:t>financiar</a:t>
            </a:r>
            <a:r>
              <a:rPr lang="ro-RO" sz="2400" b="1" dirty="0">
                <a:solidFill>
                  <a:prstClr val="white"/>
                </a:solidFill>
                <a:latin typeface="+mn-lt"/>
              </a:rPr>
              <a:t> 20</a:t>
            </a:r>
            <a:r>
              <a:rPr lang="en-US" sz="2400" b="1" dirty="0">
                <a:solidFill>
                  <a:prstClr val="white"/>
                </a:solidFill>
                <a:latin typeface="+mn-lt"/>
              </a:rPr>
              <a:t>07</a:t>
            </a:r>
            <a:r>
              <a:rPr lang="ro-RO" sz="2400" b="1" dirty="0">
                <a:solidFill>
                  <a:prstClr val="white"/>
                </a:solidFill>
                <a:latin typeface="+mn-lt"/>
              </a:rPr>
              <a:t> - 20</a:t>
            </a:r>
            <a:r>
              <a:rPr lang="en-US" sz="2400" b="1" dirty="0">
                <a:solidFill>
                  <a:prstClr val="white"/>
                </a:solidFill>
                <a:latin typeface="+mn-lt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61429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2014</TotalTime>
  <Words>1208</Words>
  <Application>Microsoft Office PowerPoint</Application>
  <PresentationFormat>On-screen Show (4:3)</PresentationFormat>
  <Paragraphs>174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Times New Roman</vt:lpstr>
      <vt:lpstr>Wingdings</vt:lpstr>
      <vt:lpstr>Office Theme</vt:lpstr>
      <vt:lpstr>Bilanţ 2014. Absorbţia  fondurilor structurale și de coeziunie</vt:lpstr>
      <vt:lpstr>Evoluţia ratei de absorbţie curentă </vt:lpstr>
      <vt:lpstr> Rata de absorbţie curentă pe ani  </vt:lpstr>
      <vt:lpstr>   Rata de absorbţie curentă (cumulat 52% la final de 2014)    </vt:lpstr>
      <vt:lpstr> </vt:lpstr>
      <vt:lpstr> Sume solicitate CE / rambursate de CE (fără avansuri)  </vt:lpstr>
      <vt:lpstr>Rata de absorbţie curentă la nivelul programelor operaţionale</vt:lpstr>
      <vt:lpstr>România: Cea mai mare creştere din UE  a sumelor rambursate de CE  (2013-2014* vs 2007-2012) 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</vt:vector>
  </TitlesOfParts>
  <Company>Standard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Fonduri UE pentru IMM-uri</dc:title>
  <dc:creator>Consuela Stegarescu</dc:creator>
  <cp:lastModifiedBy>Simona Decu-Jerep</cp:lastModifiedBy>
  <cp:revision>329</cp:revision>
  <dcterms:created xsi:type="dcterms:W3CDTF">2013-03-23T13:32:26Z</dcterms:created>
  <dcterms:modified xsi:type="dcterms:W3CDTF">2015-01-08T08:20:09Z</dcterms:modified>
</cp:coreProperties>
</file>