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  <p:sldMasterId id="2147483842" r:id="rId2"/>
  </p:sldMasterIdLst>
  <p:notesMasterIdLst>
    <p:notesMasterId r:id="rId20"/>
  </p:notesMasterIdLst>
  <p:handoutMasterIdLst>
    <p:handoutMasterId r:id="rId21"/>
  </p:handoutMasterIdLst>
  <p:sldIdLst>
    <p:sldId id="322" r:id="rId3"/>
    <p:sldId id="329" r:id="rId4"/>
    <p:sldId id="333" r:id="rId5"/>
    <p:sldId id="345" r:id="rId6"/>
    <p:sldId id="339" r:id="rId7"/>
    <p:sldId id="352" r:id="rId8"/>
    <p:sldId id="351" r:id="rId9"/>
    <p:sldId id="336" r:id="rId10"/>
    <p:sldId id="341" r:id="rId11"/>
    <p:sldId id="353" r:id="rId12"/>
    <p:sldId id="350" r:id="rId13"/>
    <p:sldId id="342" r:id="rId14"/>
    <p:sldId id="349" r:id="rId15"/>
    <p:sldId id="347" r:id="rId16"/>
    <p:sldId id="348" r:id="rId17"/>
    <p:sldId id="343" r:id="rId18"/>
    <p:sldId id="354" r:id="rId19"/>
  </p:sldIdLst>
  <p:sldSz cx="9906000" cy="6858000" type="A4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4">
          <p15:clr>
            <a:srgbClr val="A4A3A4"/>
          </p15:clr>
        </p15:guide>
        <p15:guide id="2" orient="horz" pos="3946">
          <p15:clr>
            <a:srgbClr val="A4A3A4"/>
          </p15:clr>
        </p15:guide>
        <p15:guide id="3" orient="horz" pos="402">
          <p15:clr>
            <a:srgbClr val="A4A3A4"/>
          </p15:clr>
        </p15:guide>
        <p15:guide id="4" orient="horz" pos="1292">
          <p15:clr>
            <a:srgbClr val="A4A3A4"/>
          </p15:clr>
        </p15:guide>
        <p15:guide id="5" orient="horz" pos="1956">
          <p15:clr>
            <a:srgbClr val="A4A3A4"/>
          </p15:clr>
        </p15:guide>
        <p15:guide id="6" orient="horz" pos="2613">
          <p15:clr>
            <a:srgbClr val="A4A3A4"/>
          </p15:clr>
        </p15:guide>
        <p15:guide id="7" pos="398">
          <p15:clr>
            <a:srgbClr val="A4A3A4"/>
          </p15:clr>
        </p15:guide>
        <p15:guide id="8" pos="5833">
          <p15:clr>
            <a:srgbClr val="A4A3A4"/>
          </p15:clr>
        </p15:guide>
        <p15:guide id="9" pos="3116">
          <p15:clr>
            <a:srgbClr val="A4A3A4"/>
          </p15:clr>
        </p15:guide>
        <p15:guide id="10" pos="4022">
          <p15:clr>
            <a:srgbClr val="A4A3A4"/>
          </p15:clr>
        </p15:guide>
        <p15:guide id="11" pos="2211">
          <p15:clr>
            <a:srgbClr val="A4A3A4"/>
          </p15:clr>
        </p15:guide>
        <p15:guide id="12" pos="1304">
          <p15:clr>
            <a:srgbClr val="A4A3A4"/>
          </p15:clr>
        </p15:guide>
        <p15:guide id="13" pos="4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ase, Armand Radu" initials="TAR" lastIdx="1" clrIdx="0">
    <p:extLst>
      <p:ext uri="{19B8F6BF-5375-455C-9EA6-DF929625EA0E}">
        <p15:presenceInfo xmlns:p15="http://schemas.microsoft.com/office/powerpoint/2012/main" userId="S-1-5-21-1645522239-1214440339-682003330-288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EAA"/>
    <a:srgbClr val="C7C8CA"/>
    <a:srgbClr val="B7D1BB"/>
    <a:srgbClr val="BEE6D4"/>
    <a:srgbClr val="CEEBE8"/>
    <a:srgbClr val="BBD6CC"/>
    <a:srgbClr val="A7A9AC"/>
    <a:srgbClr val="8F9195"/>
    <a:srgbClr val="686A6E"/>
    <a:srgbClr val="7D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832" autoAdjust="0"/>
  </p:normalViewPr>
  <p:slideViewPr>
    <p:cSldViewPr snapToGrid="0" showGuides="1">
      <p:cViewPr varScale="1">
        <p:scale>
          <a:sx n="74" d="100"/>
          <a:sy n="74" d="100"/>
        </p:scale>
        <p:origin x="342" y="72"/>
      </p:cViewPr>
      <p:guideLst>
        <p:guide orient="horz" pos="3284"/>
        <p:guide orient="horz" pos="3946"/>
        <p:guide orient="horz" pos="402"/>
        <p:guide orient="horz" pos="1292"/>
        <p:guide orient="horz" pos="1956"/>
        <p:guide orient="horz" pos="2613"/>
        <p:guide pos="398"/>
        <p:guide pos="5833"/>
        <p:guide pos="3116"/>
        <p:guide pos="4022"/>
        <p:guide pos="2211"/>
        <p:guide pos="1304"/>
        <p:guide pos="4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2640" y="-96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53865284386141E-2"/>
          <c:y val="0.11579687084621425"/>
          <c:w val="0.88712476773305893"/>
          <c:h val="0.72495008874003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est</c:v>
                </c:pt>
              </c:strCache>
            </c:strRef>
          </c:tx>
          <c:spPr>
            <a:solidFill>
              <a:srgbClr val="7ECEAA"/>
            </a:solidFill>
            <a:ln>
              <a:solidFill>
                <a:srgbClr val="7ECEAA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din PIB</c:v>
                </c:pt>
                <c:pt idx="1">
                  <c:v>% din Totalul Veniturilor Bugetare</c:v>
                </c:pt>
                <c:pt idx="2">
                  <c:v>% din Totalul Veniturilor din Accize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1.75</c:v>
                </c:pt>
                <c:pt idx="1">
                  <c:v>12.5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400344"/>
        <c:axId val="320400736"/>
      </c:barChart>
      <c:catAx>
        <c:axId val="320400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0400736"/>
        <c:crosses val="autoZero"/>
        <c:auto val="1"/>
        <c:lblAlgn val="ctr"/>
        <c:lblOffset val="100"/>
        <c:noMultiLvlLbl val="0"/>
      </c:catAx>
      <c:valAx>
        <c:axId val="320400736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0400344"/>
        <c:crosses val="autoZero"/>
        <c:crossBetween val="between"/>
        <c:min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'08-15 ro scurt'!$A$4</c:f>
              <c:strCache>
                <c:ptCount val="1"/>
                <c:pt idx="0">
                  <c:v>Acciza Calendar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'08-15 ro scurt'!$B$3:$R$3</c:f>
              <c:strCache>
                <c:ptCount val="16"/>
                <c:pt idx="0">
                  <c:v>2008</c:v>
                </c:pt>
                <c:pt idx="1">
                  <c:v>Apr-09</c:v>
                </c:pt>
                <c:pt idx="2">
                  <c:v>Sep-09</c:v>
                </c:pt>
                <c:pt idx="3">
                  <c:v>Jan-10</c:v>
                </c:pt>
                <c:pt idx="4">
                  <c:v>Iul-10</c:v>
                </c:pt>
                <c:pt idx="5">
                  <c:v>Jan-11</c:v>
                </c:pt>
                <c:pt idx="6">
                  <c:v>Jul-11</c:v>
                </c:pt>
                <c:pt idx="7">
                  <c:v>Jan-12</c:v>
                </c:pt>
                <c:pt idx="8">
                  <c:v>Jul-12</c:v>
                </c:pt>
                <c:pt idx="9">
                  <c:v>Jan-13</c:v>
                </c:pt>
                <c:pt idx="10">
                  <c:v>Jul-13</c:v>
                </c:pt>
                <c:pt idx="11">
                  <c:v>Nov-13</c:v>
                </c:pt>
                <c:pt idx="12">
                  <c:v>Jan-14</c:v>
                </c:pt>
                <c:pt idx="13">
                  <c:v>Jul-14</c:v>
                </c:pt>
                <c:pt idx="14">
                  <c:v>Jan-15</c:v>
                </c:pt>
                <c:pt idx="15">
                  <c:v>Jul-15</c:v>
                </c:pt>
              </c:strCache>
            </c:strRef>
          </c:cat>
          <c:val>
            <c:numRef>
              <c:f>'08-15 ro scurt'!$B$4:$R$4</c:f>
              <c:numCache>
                <c:formatCode>General</c:formatCode>
                <c:ptCount val="17"/>
                <c:pt idx="0">
                  <c:v>50</c:v>
                </c:pt>
                <c:pt idx="1">
                  <c:v>57</c:v>
                </c:pt>
                <c:pt idx="2">
                  <c:v>64</c:v>
                </c:pt>
                <c:pt idx="3">
                  <c:v>74</c:v>
                </c:pt>
                <c:pt idx="4">
                  <c:v>76.599999999999994</c:v>
                </c:pt>
                <c:pt idx="5">
                  <c:v>76.599999999999994</c:v>
                </c:pt>
                <c:pt idx="6">
                  <c:v>76.599999999999994</c:v>
                </c:pt>
                <c:pt idx="7">
                  <c:v>76.599999999999994</c:v>
                </c:pt>
                <c:pt idx="8">
                  <c:v>79.19</c:v>
                </c:pt>
                <c:pt idx="9">
                  <c:v>79.19</c:v>
                </c:pt>
                <c:pt idx="10">
                  <c:v>81.78</c:v>
                </c:pt>
                <c:pt idx="11">
                  <c:v>81.78</c:v>
                </c:pt>
                <c:pt idx="12">
                  <c:v>81.78</c:v>
                </c:pt>
                <c:pt idx="13">
                  <c:v>84.37</c:v>
                </c:pt>
                <c:pt idx="14">
                  <c:v>84.37</c:v>
                </c:pt>
                <c:pt idx="15">
                  <c:v>86.96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'08-15 ro scurt'!$A$5</c:f>
              <c:strCache>
                <c:ptCount val="1"/>
                <c:pt idx="0">
                  <c:v>Acciza curs indexat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'08-15 ro scurt'!$B$3:$R$3</c:f>
              <c:strCache>
                <c:ptCount val="16"/>
                <c:pt idx="0">
                  <c:v>2008</c:v>
                </c:pt>
                <c:pt idx="1">
                  <c:v>Apr-09</c:v>
                </c:pt>
                <c:pt idx="2">
                  <c:v>Sep-09</c:v>
                </c:pt>
                <c:pt idx="3">
                  <c:v>Jan-10</c:v>
                </c:pt>
                <c:pt idx="4">
                  <c:v>Iul-10</c:v>
                </c:pt>
                <c:pt idx="5">
                  <c:v>Jan-11</c:v>
                </c:pt>
                <c:pt idx="6">
                  <c:v>Jul-11</c:v>
                </c:pt>
                <c:pt idx="7">
                  <c:v>Jan-12</c:v>
                </c:pt>
                <c:pt idx="8">
                  <c:v>Jul-12</c:v>
                </c:pt>
                <c:pt idx="9">
                  <c:v>Jan-13</c:v>
                </c:pt>
                <c:pt idx="10">
                  <c:v>Jul-13</c:v>
                </c:pt>
                <c:pt idx="11">
                  <c:v>Nov-13</c:v>
                </c:pt>
                <c:pt idx="12">
                  <c:v>Jan-14</c:v>
                </c:pt>
                <c:pt idx="13">
                  <c:v>Jul-14</c:v>
                </c:pt>
                <c:pt idx="14">
                  <c:v>Jan-15</c:v>
                </c:pt>
                <c:pt idx="15">
                  <c:v>Jul-15</c:v>
                </c:pt>
              </c:strCache>
            </c:strRef>
          </c:cat>
          <c:val>
            <c:numRef>
              <c:f>'08-15 ro scurt'!$B$5:$R$5</c:f>
              <c:numCache>
                <c:formatCode>General</c:formatCode>
                <c:ptCount val="17"/>
                <c:pt idx="11">
                  <c:v>81.78</c:v>
                </c:pt>
                <c:pt idx="12">
                  <c:v>87.12</c:v>
                </c:pt>
                <c:pt idx="13">
                  <c:v>89.88</c:v>
                </c:pt>
                <c:pt idx="14">
                  <c:v>89.88</c:v>
                </c:pt>
                <c:pt idx="15">
                  <c:v>93.67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'08-15 ro scurt'!$A$7</c:f>
              <c:strCache>
                <c:ptCount val="1"/>
                <c:pt idx="0">
                  <c:v>Comert ilicit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'08-15 ro scurt'!$B$3:$R$3</c:f>
              <c:strCache>
                <c:ptCount val="16"/>
                <c:pt idx="0">
                  <c:v>2008</c:v>
                </c:pt>
                <c:pt idx="1">
                  <c:v>Apr-09</c:v>
                </c:pt>
                <c:pt idx="2">
                  <c:v>Sep-09</c:v>
                </c:pt>
                <c:pt idx="3">
                  <c:v>Jan-10</c:v>
                </c:pt>
                <c:pt idx="4">
                  <c:v>Iul-10</c:v>
                </c:pt>
                <c:pt idx="5">
                  <c:v>Jan-11</c:v>
                </c:pt>
                <c:pt idx="6">
                  <c:v>Jul-11</c:v>
                </c:pt>
                <c:pt idx="7">
                  <c:v>Jan-12</c:v>
                </c:pt>
                <c:pt idx="8">
                  <c:v>Jul-12</c:v>
                </c:pt>
                <c:pt idx="9">
                  <c:v>Jan-13</c:v>
                </c:pt>
                <c:pt idx="10">
                  <c:v>Jul-13</c:v>
                </c:pt>
                <c:pt idx="11">
                  <c:v>Nov-13</c:v>
                </c:pt>
                <c:pt idx="12">
                  <c:v>Jan-14</c:v>
                </c:pt>
                <c:pt idx="13">
                  <c:v>Jul-14</c:v>
                </c:pt>
                <c:pt idx="14">
                  <c:v>Jan-15</c:v>
                </c:pt>
                <c:pt idx="15">
                  <c:v>Jul-15</c:v>
                </c:pt>
              </c:strCache>
            </c:strRef>
          </c:cat>
          <c:val>
            <c:numRef>
              <c:f>'08-15 ro scurt'!$B$7:$R$7</c:f>
              <c:numCache>
                <c:formatCode>General</c:formatCode>
                <c:ptCount val="17"/>
                <c:pt idx="0">
                  <c:v>19.600000000000001</c:v>
                </c:pt>
                <c:pt idx="1">
                  <c:v>22.2</c:v>
                </c:pt>
                <c:pt idx="2">
                  <c:v>22</c:v>
                </c:pt>
                <c:pt idx="3">
                  <c:v>36.200000000000003</c:v>
                </c:pt>
                <c:pt idx="4">
                  <c:v>21.3</c:v>
                </c:pt>
                <c:pt idx="5">
                  <c:v>22.5</c:v>
                </c:pt>
                <c:pt idx="6">
                  <c:v>15.7</c:v>
                </c:pt>
                <c:pt idx="7">
                  <c:v>13</c:v>
                </c:pt>
                <c:pt idx="8">
                  <c:v>12.9</c:v>
                </c:pt>
                <c:pt idx="9">
                  <c:v>15.4</c:v>
                </c:pt>
                <c:pt idx="10">
                  <c:v>11.8</c:v>
                </c:pt>
                <c:pt idx="11">
                  <c:v>14.1</c:v>
                </c:pt>
                <c:pt idx="12">
                  <c:v>15.7</c:v>
                </c:pt>
                <c:pt idx="13">
                  <c:v>17</c:v>
                </c:pt>
                <c:pt idx="14">
                  <c:v>19</c:v>
                </c:pt>
                <c:pt idx="15">
                  <c:v>15.3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2562472"/>
        <c:axId val="762562864"/>
      </c:lineChart>
      <c:catAx>
        <c:axId val="76256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562864"/>
        <c:crosses val="autoZero"/>
        <c:auto val="1"/>
        <c:lblAlgn val="ctr"/>
        <c:lblOffset val="100"/>
        <c:noMultiLvlLbl val="0"/>
      </c:catAx>
      <c:valAx>
        <c:axId val="76256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56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022234555482314"/>
          <c:y val="0.46916740936156842"/>
          <c:w val="0.42833639737764051"/>
          <c:h val="5.8215147281763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921632481125043E-3"/>
          <c:y val="0.11252010498687665"/>
          <c:w val="0.9793686205890989"/>
          <c:h val="0.785871868594626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Cota de piata Comert Ilegal</c:v>
                </c:pt>
              </c:strCache>
            </c:strRef>
          </c:tx>
          <c:spPr>
            <a:solidFill>
              <a:srgbClr val="FF6666"/>
            </a:solidFill>
          </c:spPr>
          <c:invertIfNegative val="0"/>
          <c:dLbls>
            <c:dLbl>
              <c:idx val="1"/>
              <c:layout>
                <c:manualLayout>
                  <c:x val="-1.1788272600018512E-17"/>
                  <c:y val="6.933333333333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ln w="19050" cmpd="sng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4.7999999999999952E-2"/>
                </c:manualLayout>
              </c:layout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2010 average</c:v>
                </c:pt>
                <c:pt idx="1">
                  <c:v>2011 average</c:v>
                </c:pt>
                <c:pt idx="2">
                  <c:v>2012 average</c:v>
                </c:pt>
                <c:pt idx="3">
                  <c:v>2013 average</c:v>
                </c:pt>
                <c:pt idx="4">
                  <c:v>2014 Jan</c:v>
                </c:pt>
                <c:pt idx="5">
                  <c:v>2014 Mar</c:v>
                </c:pt>
                <c:pt idx="6">
                  <c:v>2014 May</c:v>
                </c:pt>
                <c:pt idx="7">
                  <c:v>2014 July</c:v>
                </c:pt>
                <c:pt idx="8">
                  <c:v>2014 Sep</c:v>
                </c:pt>
                <c:pt idx="9">
                  <c:v>2014 Nov</c:v>
                </c:pt>
                <c:pt idx="10">
                  <c:v>2015 Jan</c:v>
                </c:pt>
                <c:pt idx="11">
                  <c:v>2015 Mar</c:v>
                </c:pt>
                <c:pt idx="12">
                  <c:v>2015 May</c:v>
                </c:pt>
                <c:pt idx="13">
                  <c:v>2015 Jul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27.4</c:v>
                </c:pt>
                <c:pt idx="1">
                  <c:v>15.2</c:v>
                </c:pt>
                <c:pt idx="2">
                  <c:v>13.299999999999999</c:v>
                </c:pt>
                <c:pt idx="3">
                  <c:v>13.67395451686737</c:v>
                </c:pt>
                <c:pt idx="4">
                  <c:v>15.7</c:v>
                </c:pt>
                <c:pt idx="5">
                  <c:v>15.8</c:v>
                </c:pt>
                <c:pt idx="6">
                  <c:v>16.100000000000001</c:v>
                </c:pt>
                <c:pt idx="7">
                  <c:v>17</c:v>
                </c:pt>
                <c:pt idx="8">
                  <c:v>15.4</c:v>
                </c:pt>
                <c:pt idx="9">
                  <c:v>15.4</c:v>
                </c:pt>
                <c:pt idx="10">
                  <c:v>19.2</c:v>
                </c:pt>
                <c:pt idx="11">
                  <c:v>15.2</c:v>
                </c:pt>
                <c:pt idx="12">
                  <c:v>14.1</c:v>
                </c:pt>
                <c:pt idx="13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73"/>
        <c:axId val="317727384"/>
        <c:axId val="317724640"/>
      </c:barChart>
      <c:lineChart>
        <c:grouping val="standar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Pret in piata legala (marca More)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2010 average</c:v>
                </c:pt>
                <c:pt idx="1">
                  <c:v>2011 average</c:v>
                </c:pt>
                <c:pt idx="2">
                  <c:v>2012 average</c:v>
                </c:pt>
                <c:pt idx="3">
                  <c:v>2013 average</c:v>
                </c:pt>
                <c:pt idx="4">
                  <c:v>2014 Jan</c:v>
                </c:pt>
                <c:pt idx="5">
                  <c:v>2014 Mar</c:v>
                </c:pt>
                <c:pt idx="6">
                  <c:v>2014 May</c:v>
                </c:pt>
                <c:pt idx="7">
                  <c:v>2014 July</c:v>
                </c:pt>
                <c:pt idx="8">
                  <c:v>2014 Sep</c:v>
                </c:pt>
                <c:pt idx="9">
                  <c:v>2014 Nov</c:v>
                </c:pt>
                <c:pt idx="10">
                  <c:v>2015 Jan</c:v>
                </c:pt>
                <c:pt idx="11">
                  <c:v>2015 Mar</c:v>
                </c:pt>
                <c:pt idx="12">
                  <c:v>2015 May</c:v>
                </c:pt>
                <c:pt idx="13">
                  <c:v>2015 Jul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9.4</c:v>
                </c:pt>
                <c:pt idx="1">
                  <c:v>10.4</c:v>
                </c:pt>
                <c:pt idx="2">
                  <c:v>10.6</c:v>
                </c:pt>
                <c:pt idx="3">
                  <c:v>11.25</c:v>
                </c:pt>
                <c:pt idx="4">
                  <c:v>12</c:v>
                </c:pt>
                <c:pt idx="5">
                  <c:v>12</c:v>
                </c:pt>
                <c:pt idx="6">
                  <c:v>12.5</c:v>
                </c:pt>
                <c:pt idx="7">
                  <c:v>12.7</c:v>
                </c:pt>
                <c:pt idx="8">
                  <c:v>12.7</c:v>
                </c:pt>
                <c:pt idx="9">
                  <c:v>12.5</c:v>
                </c:pt>
                <c:pt idx="10">
                  <c:v>12.5</c:v>
                </c:pt>
                <c:pt idx="11">
                  <c:v>12.8</c:v>
                </c:pt>
                <c:pt idx="12">
                  <c:v>12.8</c:v>
                </c:pt>
                <c:pt idx="13">
                  <c:v>12.8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Pret in piata ilegala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2010 average</c:v>
                </c:pt>
                <c:pt idx="1">
                  <c:v>2011 average</c:v>
                </c:pt>
                <c:pt idx="2">
                  <c:v>2012 average</c:v>
                </c:pt>
                <c:pt idx="3">
                  <c:v>2013 average</c:v>
                </c:pt>
                <c:pt idx="4">
                  <c:v>2014 Jan</c:v>
                </c:pt>
                <c:pt idx="5">
                  <c:v>2014 Mar</c:v>
                </c:pt>
                <c:pt idx="6">
                  <c:v>2014 May</c:v>
                </c:pt>
                <c:pt idx="7">
                  <c:v>2014 July</c:v>
                </c:pt>
                <c:pt idx="8">
                  <c:v>2014 Sep</c:v>
                </c:pt>
                <c:pt idx="9">
                  <c:v>2014 Nov</c:v>
                </c:pt>
                <c:pt idx="10">
                  <c:v>2015 Jan</c:v>
                </c:pt>
                <c:pt idx="11">
                  <c:v>2015 Mar</c:v>
                </c:pt>
                <c:pt idx="12">
                  <c:v>2015 May</c:v>
                </c:pt>
                <c:pt idx="13">
                  <c:v>2015 Jul</c:v>
                </c:pt>
              </c:strCache>
            </c:strRef>
          </c:cat>
          <c:val>
            <c:numRef>
              <c:f>Sheet1!$D$2:$D$15</c:f>
              <c:numCache>
                <c:formatCode>0.0</c:formatCode>
                <c:ptCount val="14"/>
                <c:pt idx="0">
                  <c:v>6.7</c:v>
                </c:pt>
                <c:pt idx="1">
                  <c:v>8.1</c:v>
                </c:pt>
                <c:pt idx="2">
                  <c:v>8.4</c:v>
                </c:pt>
                <c:pt idx="3">
                  <c:v>8.7210300000000007</c:v>
                </c:pt>
                <c:pt idx="4">
                  <c:v>8.9</c:v>
                </c:pt>
                <c:pt idx="5">
                  <c:v>8.9</c:v>
                </c:pt>
                <c:pt idx="6">
                  <c:v>8.6</c:v>
                </c:pt>
                <c:pt idx="7">
                  <c:v>8.9</c:v>
                </c:pt>
                <c:pt idx="8">
                  <c:v>9</c:v>
                </c:pt>
                <c:pt idx="9">
                  <c:v>9</c:v>
                </c:pt>
                <c:pt idx="10">
                  <c:v>8.9</c:v>
                </c:pt>
                <c:pt idx="11">
                  <c:v>9.1999999999999993</c:v>
                </c:pt>
                <c:pt idx="12">
                  <c:v>9.1999999999999993</c:v>
                </c:pt>
                <c:pt idx="13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727776"/>
        <c:axId val="317728952"/>
      </c:lineChart>
      <c:catAx>
        <c:axId val="317727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17724640"/>
        <c:crosses val="autoZero"/>
        <c:auto val="1"/>
        <c:lblAlgn val="ctr"/>
        <c:lblOffset val="100"/>
        <c:noMultiLvlLbl val="0"/>
      </c:catAx>
      <c:valAx>
        <c:axId val="317724640"/>
        <c:scaling>
          <c:orientation val="minMax"/>
          <c:max val="28"/>
          <c:min val="0"/>
        </c:scaling>
        <c:delete val="0"/>
        <c:axPos val="l"/>
        <c:majorGridlines>
          <c:spPr>
            <a:ln w="3175" cmpd="sng">
              <a:solidFill>
                <a:schemeClr val="bg1">
                  <a:lumMod val="50000"/>
                </a:schemeClr>
              </a:solidFill>
              <a:prstDash val="dot"/>
            </a:ln>
          </c:spPr>
        </c:majorGridlines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317727384"/>
        <c:crosses val="autoZero"/>
        <c:crossBetween val="between"/>
      </c:valAx>
      <c:valAx>
        <c:axId val="317728952"/>
        <c:scaling>
          <c:orientation val="minMax"/>
          <c:max val="16"/>
          <c:min val="4.3"/>
        </c:scaling>
        <c:delete val="0"/>
        <c:axPos val="r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317727776"/>
        <c:crosses val="max"/>
        <c:crossBetween val="between"/>
      </c:valAx>
      <c:catAx>
        <c:axId val="31772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1772895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ayout>
        <c:manualLayout>
          <c:xMode val="edge"/>
          <c:yMode val="edge"/>
          <c:x val="8.8919753086419751E-2"/>
          <c:y val="7.1752344805564056E-2"/>
          <c:w val="0.2876974446663812"/>
          <c:h val="0.19704853203328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Street market</c:v>
                </c:pt>
              </c:strCache>
            </c:strRef>
          </c:tx>
          <c:invertIfNegative val="0"/>
          <c:dLbls>
            <c:dLbl>
              <c:idx val="6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Sheet1!$B$2:$J$2</c:f>
              <c:numCache>
                <c:formatCode>_(* #,##0.0_);_(* \(#,##0.0\);_(* "-"??_);_(@_)</c:formatCode>
                <c:ptCount val="9"/>
                <c:pt idx="0">
                  <c:v>37.572053848912887</c:v>
                </c:pt>
                <c:pt idx="1">
                  <c:v>32.72811422626085</c:v>
                </c:pt>
                <c:pt idx="2">
                  <c:v>47.064060723866383</c:v>
                </c:pt>
                <c:pt idx="3">
                  <c:v>47.578260748116158</c:v>
                </c:pt>
                <c:pt idx="4">
                  <c:v>50.337249627624459</c:v>
                </c:pt>
                <c:pt idx="5">
                  <c:v>49.264024832016872</c:v>
                </c:pt>
                <c:pt idx="6">
                  <c:v>51.319283355386276</c:v>
                </c:pt>
                <c:pt idx="7">
                  <c:v>56.874725048096124</c:v>
                </c:pt>
                <c:pt idx="8">
                  <c:v>52.061520240978361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Market place</c:v>
                </c:pt>
              </c:strCache>
            </c:strRef>
          </c:tx>
          <c:invertIfNegative val="0"/>
          <c:dLbls>
            <c:dLbl>
              <c:idx val="6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Sheet1!$B$3:$J$3</c:f>
              <c:numCache>
                <c:formatCode>_(* #,##0.0_);_(* \(#,##0.0\);_(* "-"??_);_(@_)</c:formatCode>
                <c:ptCount val="9"/>
                <c:pt idx="0">
                  <c:v>35.824025623656539</c:v>
                </c:pt>
                <c:pt idx="1">
                  <c:v>30.311405561851227</c:v>
                </c:pt>
                <c:pt idx="2">
                  <c:v>23.113224446370737</c:v>
                </c:pt>
                <c:pt idx="3">
                  <c:v>20.269180495919734</c:v>
                </c:pt>
                <c:pt idx="4">
                  <c:v>24.674694186499643</c:v>
                </c:pt>
                <c:pt idx="5">
                  <c:v>21.668152677114769</c:v>
                </c:pt>
                <c:pt idx="6">
                  <c:v>22.733034773599876</c:v>
                </c:pt>
                <c:pt idx="7">
                  <c:v>25.433574575777246</c:v>
                </c:pt>
                <c:pt idx="8">
                  <c:v>21.310980161927425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Small Grocery Shop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Sheet1!$B$4:$J$4</c:f>
              <c:numCache>
                <c:formatCode>_(* #,##0.0_);_(* \(#,##0.0\);_(* "-"??_);_(@_)</c:formatCode>
                <c:ptCount val="9"/>
                <c:pt idx="0">
                  <c:v>13.79813307723431</c:v>
                </c:pt>
                <c:pt idx="1">
                  <c:v>20.360716015032413</c:v>
                </c:pt>
                <c:pt idx="2">
                  <c:v>14.281374886033424</c:v>
                </c:pt>
                <c:pt idx="3">
                  <c:v>15.702998237464035</c:v>
                </c:pt>
                <c:pt idx="4">
                  <c:v>13.513373498993317</c:v>
                </c:pt>
                <c:pt idx="5">
                  <c:v>15.657862140039832</c:v>
                </c:pt>
                <c:pt idx="6">
                  <c:v>14.333980173935329</c:v>
                </c:pt>
                <c:pt idx="7">
                  <c:v>11.270839253291625</c:v>
                </c:pt>
                <c:pt idx="8">
                  <c:v>15.367454364437055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Food store where cigarettes are available</c:v>
                </c:pt>
              </c:strCache>
            </c:strRef>
          </c:tx>
          <c:invertIfNegative val="0"/>
          <c:dLbls>
            <c:dLbl>
              <c:idx val="6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ln w="19050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Sheet1!$B$5:$J$5</c:f>
              <c:numCache>
                <c:formatCode>_(* #,##0.0_);_(* \(#,##0.0\);_(* "-"??_);_(@_)</c:formatCode>
                <c:ptCount val="9"/>
                <c:pt idx="0">
                  <c:v>1.7199328630210506</c:v>
                </c:pt>
                <c:pt idx="1">
                  <c:v>3.4107633985137551</c:v>
                </c:pt>
                <c:pt idx="2">
                  <c:v>3.146157232076916</c:v>
                </c:pt>
                <c:pt idx="3">
                  <c:v>2.5521595640393149</c:v>
                </c:pt>
                <c:pt idx="4">
                  <c:v>2.3604439104445301</c:v>
                </c:pt>
                <c:pt idx="5">
                  <c:v>3.1092329402925469</c:v>
                </c:pt>
                <c:pt idx="6">
                  <c:v>2.6577746243017226</c:v>
                </c:pt>
                <c:pt idx="7">
                  <c:v>1.4566732584379847</c:v>
                </c:pt>
                <c:pt idx="8">
                  <c:v>3.88847428728339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Department store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ln w="19050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Sheet1!$B$6:$J$6</c:f>
              <c:numCache>
                <c:formatCode>_(* #,##0.0_);_(* \(#,##0.0\);_(* "-"??_);_(@_)</c:formatCode>
                <c:ptCount val="9"/>
                <c:pt idx="0">
                  <c:v>2.838627605346232</c:v>
                </c:pt>
                <c:pt idx="1">
                  <c:v>3.3358651555273364</c:v>
                </c:pt>
                <c:pt idx="2">
                  <c:v>3.9872459480626299</c:v>
                </c:pt>
                <c:pt idx="3">
                  <c:v>2.5979099691287479</c:v>
                </c:pt>
                <c:pt idx="4">
                  <c:v>2.7506417615365146</c:v>
                </c:pt>
                <c:pt idx="5">
                  <c:v>2.6258150400843623</c:v>
                </c:pt>
                <c:pt idx="6">
                  <c:v>4.8595402126101739</c:v>
                </c:pt>
                <c:pt idx="7">
                  <c:v>2.1998336269052197</c:v>
                </c:pt>
                <c:pt idx="8">
                  <c:v>3.0586821336265473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It was brought by an acquaintance</c:v>
                </c:pt>
              </c:strCache>
            </c:strRef>
          </c:tx>
          <c:invertIfNegative val="0"/>
          <c:dLbls>
            <c:dLbl>
              <c:idx val="8"/>
              <c:spPr>
                <a:ln w="19050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19050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Sheet1!$B$7:$J$7</c:f>
              <c:numCache>
                <c:formatCode>_(* #,##0.0_);_(* \(#,##0.0\);_(*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0.32799760247201976</c:v>
                </c:pt>
                <c:pt idx="6">
                  <c:v>0.54996302448615386</c:v>
                </c:pt>
                <c:pt idx="7">
                  <c:v>0</c:v>
                </c:pt>
                <c:pt idx="8">
                  <c:v>1.2123165482244298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Kiosk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Sheet1!$B$8:$J$8</c:f>
              <c:numCache>
                <c:formatCode>_(* #,##0.0_);_(* \(#,##0.0\);_(* "-"??_);_(@_)</c:formatCode>
                <c:ptCount val="9"/>
                <c:pt idx="0">
                  <c:v>1.9142906213345339</c:v>
                </c:pt>
                <c:pt idx="1">
                  <c:v>3.1946812340022457</c:v>
                </c:pt>
                <c:pt idx="2">
                  <c:v>2.8860830640534578</c:v>
                </c:pt>
                <c:pt idx="3">
                  <c:v>2.9801565425628156</c:v>
                </c:pt>
                <c:pt idx="4">
                  <c:v>0.89978766418797584</c:v>
                </c:pt>
                <c:pt idx="5">
                  <c:v>1.6076681879086119</c:v>
                </c:pt>
                <c:pt idx="6">
                  <c:v>0.45169071923129883</c:v>
                </c:pt>
                <c:pt idx="7">
                  <c:v>0.27866810433126704</c:v>
                </c:pt>
                <c:pt idx="8">
                  <c:v>0.94875580541314064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Custom - Duty Free</c:v>
                </c:pt>
              </c:strCache>
            </c:strRef>
          </c:tx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ln w="19050">
                  <a:noFill/>
                </a:ln>
              </c:spPr>
              <c:txPr>
                <a:bodyPr/>
                <a:lstStyle/>
                <a:p>
                  <a:pPr algn="ctr">
                    <a:defRPr lang="en-US" sz="8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19050"/>
            </c:spPr>
            <c:txPr>
              <a:bodyPr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Sheet1!$B$9:$J$9</c:f>
              <c:numCache>
                <c:formatCode>_(* #,##0.0_);_(* \(#,##0.0\);_(* "-"??_);_(@_)</c:formatCode>
                <c:ptCount val="9"/>
                <c:pt idx="0">
                  <c:v>2.6122375057002132</c:v>
                </c:pt>
                <c:pt idx="1">
                  <c:v>3.0914607405565335</c:v>
                </c:pt>
                <c:pt idx="2">
                  <c:v>1.0124008993190077</c:v>
                </c:pt>
                <c:pt idx="3">
                  <c:v>1.8247256134695493</c:v>
                </c:pt>
                <c:pt idx="4">
                  <c:v>1.2749371458587164</c:v>
                </c:pt>
                <c:pt idx="5">
                  <c:v>1.3766650628079045</c:v>
                </c:pt>
                <c:pt idx="6">
                  <c:v>0.52518060427980029</c:v>
                </c:pt>
                <c:pt idx="7">
                  <c:v>0.54841541293130758</c:v>
                </c:pt>
                <c:pt idx="8">
                  <c:v>0.77467042972670586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OTHERS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ln w="19050">
                <a:noFill/>
              </a:ln>
            </c:spPr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 YTD</c:v>
                </c:pt>
                <c:pt idx="7">
                  <c:v>15'May</c:v>
                </c:pt>
                <c:pt idx="8">
                  <c:v>15'July</c:v>
                </c:pt>
              </c:strCache>
            </c:strRef>
          </c:cat>
          <c:val>
            <c:numRef>
              <c:f>Sheet1!$B$10:$J$10</c:f>
              <c:numCache>
                <c:formatCode>_(* #,##0.0_);_(* \(#,##0.0\);_(* "-"??_);_(@_)</c:formatCode>
                <c:ptCount val="9"/>
                <c:pt idx="0">
                  <c:v>3.7206988547942546</c:v>
                </c:pt>
                <c:pt idx="1">
                  <c:v>3.5669936682557184</c:v>
                </c:pt>
                <c:pt idx="2">
                  <c:v>4.5094528002173133</c:v>
                </c:pt>
                <c:pt idx="3">
                  <c:v>6.4946088292998008</c:v>
                </c:pt>
                <c:pt idx="4">
                  <c:v>4.18887220485471</c:v>
                </c:pt>
                <c:pt idx="5">
                  <c:v>4.3625815172631182</c:v>
                </c:pt>
                <c:pt idx="6">
                  <c:v>2.5695525121694494</c:v>
                </c:pt>
                <c:pt idx="7">
                  <c:v>1.9372707202290811</c:v>
                </c:pt>
                <c:pt idx="8">
                  <c:v>1.3771460283830721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47313944"/>
        <c:axId val="747320608"/>
      </c:barChart>
      <c:catAx>
        <c:axId val="74731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47320608"/>
        <c:crosses val="autoZero"/>
        <c:auto val="1"/>
        <c:lblAlgn val="ctr"/>
        <c:lblOffset val="100"/>
        <c:noMultiLvlLbl val="0"/>
      </c:catAx>
      <c:valAx>
        <c:axId val="74732060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47313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0.88023</cdr:x>
      <cdr:y>0.11578</cdr:y>
    </cdr:from>
    <cdr:to>
      <cdr:x>0.97882</cdr:x>
      <cdr:y>0.72989</cdr:y>
    </cdr:to>
    <cdr:sp macro="" textlink="">
      <cdr:nvSpPr>
        <cdr:cNvPr id="2" name="Freeform 1"/>
        <cdr:cNvSpPr>
          <a:spLocks xmlns:a="http://schemas.openxmlformats.org/drawingml/2006/main"/>
        </cdr:cNvSpPr>
      </cdr:nvSpPr>
      <cdr:spPr bwMode="gray">
        <a:xfrm xmlns:a="http://schemas.openxmlformats.org/drawingml/2006/main">
          <a:off x="7243966" y="585161"/>
          <a:ext cx="811369" cy="3103807"/>
        </a:xfrm>
        <a:custGeom xmlns:a="http://schemas.openxmlformats.org/drawingml/2006/main">
          <a:avLst/>
          <a:gdLst>
            <a:gd name="T0" fmla="*/ 5462217 w 3884"/>
            <a:gd name="T1" fmla="*/ 79364021 h 1600"/>
            <a:gd name="T2" fmla="*/ 42484379 w 3884"/>
            <a:gd name="T3" fmla="*/ 85378406 h 1600"/>
            <a:gd name="T4" fmla="*/ 70071459 w 3884"/>
            <a:gd name="T5" fmla="*/ 52123349 h 1600"/>
            <a:gd name="T6" fmla="*/ 35771384 w 3884"/>
            <a:gd name="T7" fmla="*/ 8077767 h 1600"/>
            <a:gd name="T8" fmla="*/ 1361043 w 3884"/>
            <a:gd name="T9" fmla="*/ 42689203 h 1600"/>
            <a:gd name="T10" fmla="*/ 14363797 w 3884"/>
            <a:gd name="T11" fmla="*/ 63208127 h 1600"/>
            <a:gd name="T12" fmla="*/ 0 w 3884"/>
            <a:gd name="T13" fmla="*/ 42689203 h 1600"/>
            <a:gd name="T14" fmla="*/ 35881871 w 3884"/>
            <a:gd name="T15" fmla="*/ 4009350 h 1600"/>
            <a:gd name="T16" fmla="*/ 71322238 w 3884"/>
            <a:gd name="T17" fmla="*/ 52123349 h 1600"/>
            <a:gd name="T18" fmla="*/ 41859101 w 3884"/>
            <a:gd name="T19" fmla="*/ 89800504 h 1600"/>
            <a:gd name="T20" fmla="*/ 5462217 w 3884"/>
            <a:gd name="T21" fmla="*/ 79364021 h 1600"/>
            <a:gd name="T22" fmla="*/ 0 60000 65536"/>
            <a:gd name="T23" fmla="*/ 0 60000 65536"/>
            <a:gd name="T24" fmla="*/ 0 60000 65536"/>
            <a:gd name="T25" fmla="*/ 0 60000 65536"/>
            <a:gd name="T26" fmla="*/ 0 60000 65536"/>
            <a:gd name="T27" fmla="*/ 0 60000 65536"/>
            <a:gd name="T28" fmla="*/ 0 60000 65536"/>
            <a:gd name="T29" fmla="*/ 0 60000 65536"/>
            <a:gd name="T30" fmla="*/ 0 60000 65536"/>
            <a:gd name="T31" fmla="*/ 0 60000 65536"/>
            <a:gd name="T32" fmla="*/ 0 60000 65536"/>
            <a:gd name="T33" fmla="*/ 0 w 3884"/>
            <a:gd name="T34" fmla="*/ 0 h 1600"/>
            <a:gd name="T35" fmla="*/ 3884 w 3884"/>
            <a:gd name="T36" fmla="*/ 1600 h 1600"/>
          </a:gdLst>
          <a:ahLst/>
          <a:cxnLst>
            <a:cxn ang="T22">
              <a:pos x="T0" y="T1"/>
            </a:cxn>
            <a:cxn ang="T23">
              <a:pos x="T2" y="T3"/>
            </a:cxn>
            <a:cxn ang="T24">
              <a:pos x="T4" y="T5"/>
            </a:cxn>
            <a:cxn ang="T25">
              <a:pos x="T6" y="T7"/>
            </a:cxn>
            <a:cxn ang="T26">
              <a:pos x="T8" y="T9"/>
            </a:cxn>
            <a:cxn ang="T27">
              <a:pos x="T10" y="T11"/>
            </a:cxn>
            <a:cxn ang="T28">
              <a:pos x="T12" y="T13"/>
            </a:cxn>
            <a:cxn ang="T29">
              <a:pos x="T14" y="T15"/>
            </a:cxn>
            <a:cxn ang="T30">
              <a:pos x="T16" y="T17"/>
            </a:cxn>
            <a:cxn ang="T31">
              <a:pos x="T18" y="T19"/>
            </a:cxn>
            <a:cxn ang="T32">
              <a:pos x="T20" y="T21"/>
            </a:cxn>
          </a:cxnLst>
          <a:rect l="T33" t="T34" r="T35" b="T36"/>
          <a:pathLst>
            <a:path w="3884" h="1600">
              <a:moveTo>
                <a:pt x="297" y="1346"/>
              </a:moveTo>
              <a:cubicBezTo>
                <a:pt x="918" y="1523"/>
                <a:pt x="1726" y="1533"/>
                <a:pt x="2310" y="1448"/>
              </a:cubicBezTo>
              <a:cubicBezTo>
                <a:pt x="3125" y="1334"/>
                <a:pt x="3798" y="1192"/>
                <a:pt x="3810" y="884"/>
              </a:cubicBezTo>
              <a:cubicBezTo>
                <a:pt x="3822" y="576"/>
                <a:pt x="3114" y="204"/>
                <a:pt x="1945" y="137"/>
              </a:cubicBezTo>
              <a:cubicBezTo>
                <a:pt x="645" y="63"/>
                <a:pt x="74" y="564"/>
                <a:pt x="74" y="724"/>
              </a:cubicBezTo>
              <a:cubicBezTo>
                <a:pt x="74" y="884"/>
                <a:pt x="394" y="1032"/>
                <a:pt x="781" y="1072"/>
              </a:cubicBezTo>
              <a:cubicBezTo>
                <a:pt x="280" y="1135"/>
                <a:pt x="0" y="912"/>
                <a:pt x="0" y="724"/>
              </a:cubicBezTo>
              <a:cubicBezTo>
                <a:pt x="0" y="536"/>
                <a:pt x="473" y="0"/>
                <a:pt x="1951" y="68"/>
              </a:cubicBezTo>
              <a:cubicBezTo>
                <a:pt x="2863" y="110"/>
                <a:pt x="3884" y="433"/>
                <a:pt x="3878" y="884"/>
              </a:cubicBezTo>
              <a:cubicBezTo>
                <a:pt x="3872" y="1335"/>
                <a:pt x="2873" y="1446"/>
                <a:pt x="2276" y="1523"/>
              </a:cubicBezTo>
              <a:cubicBezTo>
                <a:pt x="1679" y="1600"/>
                <a:pt x="553" y="1580"/>
                <a:pt x="297" y="1346"/>
              </a:cubicBezTo>
              <a:close/>
            </a:path>
          </a:pathLst>
        </a:cu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bg1"/>
              </a:solidFill>
              <a:latin typeface="Arial" pitchFamily="34" charset="0"/>
              <a:ea typeface="ＭＳ Ｐゴシック" pitchFamily="80" charset="-128"/>
              <a:cs typeface="+mn-cs"/>
            </a:defRPr>
          </a:lvl9pPr>
        </a:lstStyle>
        <a:p xmlns:a="http://schemas.openxmlformats.org/drawingml/2006/main">
          <a:endParaRPr lang="en-US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>
            <a:lvl1pPr defTabSz="930883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8" y="3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>
            <a:lvl1pPr algn="r" defTabSz="930883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274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b" anchorCtr="0" compatLnSpc="1">
            <a:prstTxWarp prst="textNoShape">
              <a:avLst/>
            </a:prstTxWarp>
          </a:bodyPr>
          <a:lstStyle>
            <a:lvl1pPr defTabSz="930883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8" y="9428274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b" anchorCtr="0" compatLnSpc="1">
            <a:prstTxWarp prst="textNoShape">
              <a:avLst/>
            </a:prstTxWarp>
          </a:bodyPr>
          <a:lstStyle>
            <a:lvl1pPr algn="r" defTabSz="930883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ED1388-5E49-4DF2-B7BE-B38E95A9B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3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>
            <a:lvl1pPr defTabSz="930883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8" y="3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>
            <a:lvl1pPr algn="r" defTabSz="930883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3" y="4715832"/>
            <a:ext cx="5485157" cy="44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274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b" anchorCtr="0" compatLnSpc="1">
            <a:prstTxWarp prst="textNoShape">
              <a:avLst/>
            </a:prstTxWarp>
          </a:bodyPr>
          <a:lstStyle>
            <a:lvl1pPr defTabSz="930883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8" y="9428274"/>
            <a:ext cx="2972421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79" tIns="46540" rIns="93079" bIns="46540" numCol="1" anchor="b" anchorCtr="0" compatLnSpc="1">
            <a:prstTxWarp prst="textNoShape">
              <a:avLst/>
            </a:prstTxWarp>
          </a:bodyPr>
          <a:lstStyle>
            <a:lvl1pPr algn="r" defTabSz="930883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9B5D72-569D-482B-B0F6-B5F33D909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3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774E-A5E0-4207-B1CE-042AAF96902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1352007" y="2579099"/>
            <a:ext cx="0" cy="42789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6" y="3656891"/>
            <a:ext cx="4933950" cy="676984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781" y="2515599"/>
            <a:ext cx="6366419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18" y="-1"/>
            <a:ext cx="940310" cy="1197866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456781" y="638175"/>
            <a:ext cx="3489870" cy="5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69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1" y="990600"/>
            <a:ext cx="4333875" cy="5029200"/>
          </a:xfrm>
        </p:spPr>
        <p:txBody>
          <a:bodyPr/>
          <a:lstStyle>
            <a:lvl1pPr>
              <a:defRPr sz="2274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6" y="990600"/>
            <a:ext cx="4333875" cy="5029200"/>
          </a:xfrm>
        </p:spPr>
        <p:txBody>
          <a:bodyPr/>
          <a:lstStyle>
            <a:lvl1pPr>
              <a:defRPr sz="2274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FA7A8-24CC-4CDD-9884-BA65EF0C89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1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26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2417-0819-4A89-B5B5-39842CF3C2FC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6"/>
            <a:ext cx="8628063" cy="426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641" y="967743"/>
            <a:ext cx="8632428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097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9222" y="6427285"/>
            <a:ext cx="390526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37" y="578931"/>
            <a:ext cx="8628062" cy="385763"/>
          </a:xfrm>
        </p:spPr>
        <p:txBody>
          <a:bodyPr>
            <a:noAutofit/>
          </a:bodyPr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23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1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4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0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50975" y="4314825"/>
            <a:ext cx="5654675" cy="1949450"/>
          </a:xfrm>
          <a:solidFill>
            <a:srgbClr val="C7C8CA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1352007" y="2579099"/>
            <a:ext cx="0" cy="42789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6" y="3656891"/>
            <a:ext cx="4933950" cy="676984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781" y="2515599"/>
            <a:ext cx="6366419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18" y="-1"/>
            <a:ext cx="940310" cy="1197866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1456781" y="638175"/>
            <a:ext cx="3489870" cy="5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/>
                </a:solidFill>
                <a:cs typeface="Times New Roman" pitchFamily="18" charset="0"/>
              </a:rPr>
              <a:t>Name of Function/Region</a:t>
            </a:r>
            <a:endParaRPr lang="en-GB" sz="1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n-US" sz="1000" dirty="0">
                <a:solidFill>
                  <a:schemeClr val="tx1"/>
                </a:solidFill>
                <a:cs typeface="Times New Roman" pitchFamily="18" charset="0"/>
              </a:rPr>
              <a:t>Name of </a:t>
            </a:r>
            <a:r>
              <a:rPr lang="en-US" sz="1000" dirty="0" smtClean="0">
                <a:solidFill>
                  <a:schemeClr val="tx1"/>
                </a:solidFill>
                <a:cs typeface="Times New Roman" pitchFamily="18" charset="0"/>
              </a:rPr>
              <a:t>Sub-function/Market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9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4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1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Green 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58002" y="2468775"/>
            <a:ext cx="5889625" cy="5539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75213" y="6426002"/>
            <a:ext cx="3898900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67776" y="6426002"/>
            <a:ext cx="390525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F94B-54E6-4DB9-98AE-FAFD4FAF9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353600" y="2577600"/>
            <a:ext cx="0" cy="428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00" y="0"/>
            <a:ext cx="940310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JTI Valu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353600" y="2577600"/>
            <a:ext cx="0" cy="4280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00" y="0"/>
            <a:ext cx="940310" cy="119786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58000" y="2468775"/>
            <a:ext cx="4648200" cy="301942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 smtClean="0">
                <a:latin typeface="Georgia" pitchFamily="18" charset="0"/>
              </a:rPr>
              <a:t>Enterprising</a:t>
            </a:r>
          </a:p>
          <a:p>
            <a:pPr>
              <a:lnSpc>
                <a:spcPct val="90000"/>
              </a:lnSpc>
            </a:pPr>
            <a:r>
              <a:rPr lang="en-US" sz="5800" dirty="0" smtClean="0">
                <a:latin typeface="Georgia" pitchFamily="18" charset="0"/>
              </a:rPr>
              <a:t>Open</a:t>
            </a:r>
          </a:p>
          <a:p>
            <a:pPr>
              <a:lnSpc>
                <a:spcPct val="90000"/>
              </a:lnSpc>
            </a:pPr>
            <a:r>
              <a:rPr lang="en-US" sz="5800" dirty="0" smtClean="0">
                <a:latin typeface="Georgia" pitchFamily="18" charset="0"/>
              </a:rPr>
              <a:t>Challenging</a:t>
            </a:r>
            <a:endParaRPr lang="en-GB" sz="58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92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2"/>
            <a:ext cx="8628063" cy="4269875"/>
          </a:xfrm>
        </p:spPr>
        <p:txBody>
          <a:bodyPr>
            <a:normAutofit/>
          </a:bodyPr>
          <a:lstStyle>
            <a:lvl1pPr>
              <a:defRPr sz="24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400">
                <a:latin typeface="Georgia" pitchFamily="18" charset="0"/>
              </a:defRPr>
            </a:lvl3pPr>
            <a:lvl4pPr>
              <a:defRPr sz="2400">
                <a:latin typeface="Georgia" pitchFamily="18" charset="0"/>
              </a:defRPr>
            </a:lvl4pPr>
            <a:lvl5pPr>
              <a:defRPr sz="24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7741"/>
            <a:ext cx="8628300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B4E4D9-2C5A-423A-A8BE-9B5EA07DEC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8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2"/>
            <a:ext cx="8628063" cy="4269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636" y="967741"/>
            <a:ext cx="8632428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56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994400"/>
            <a:ext cx="4155720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1" y="1994400"/>
            <a:ext cx="4155720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6630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95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9011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3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3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6" y="576263"/>
            <a:ext cx="8596313" cy="3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618" y="1993900"/>
            <a:ext cx="8628063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24615"/>
            <a:ext cx="38989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7776" y="6424615"/>
            <a:ext cx="390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BB4E4D9-2C5A-423A-A8BE-9B5EA07DE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40" r:id="rId2"/>
    <p:sldLayoutId id="2147483818" r:id="rId3"/>
    <p:sldLayoutId id="2147483831" r:id="rId4"/>
    <p:sldLayoutId id="2147483834" r:id="rId5"/>
    <p:sldLayoutId id="2147483835" r:id="rId6"/>
    <p:sldLayoutId id="2147483837" r:id="rId7"/>
    <p:sldLayoutId id="2147483838" r:id="rId8"/>
    <p:sldLayoutId id="2147483839" r:id="rId9"/>
    <p:sldLayoutId id="2147483854" r:id="rId10"/>
    <p:sldLayoutId id="2147483856" r:id="rId11"/>
    <p:sldLayoutId id="214748385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9pPr>
    </p:titleStyle>
    <p:bodyStyle>
      <a:lvl1pPr marL="0" indent="0" algn="l" rtl="0" eaLnBrk="0" fontAlgn="base" hangingPunct="0">
        <a:spcBef>
          <a:spcPct val="80000"/>
        </a:spcBef>
        <a:spcAft>
          <a:spcPct val="0"/>
        </a:spcAft>
        <a:buFont typeface="Arial" pitchFamily="34" charset="0"/>
        <a:defRPr sz="16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1pPr>
      <a:lvl2pPr marL="177800" indent="-176213" algn="l" rtl="0" eaLnBrk="0" fontAlgn="base" hangingPunct="0">
        <a:spcBef>
          <a:spcPct val="5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363538" indent="-160338" algn="l" rtl="0" eaLnBrk="0" fontAlgn="base" hangingPunct="0">
        <a:spcBef>
          <a:spcPct val="4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566738" indent="-1857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779463" indent="-1952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18938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6pPr>
      <a:lvl7pPr marL="23510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7pPr>
      <a:lvl8pPr marL="28082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8pPr>
      <a:lvl9pPr marL="32654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7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0976" y="3485893"/>
            <a:ext cx="4933950" cy="676984"/>
          </a:xfrm>
        </p:spPr>
        <p:txBody>
          <a:bodyPr/>
          <a:lstStyle/>
          <a:p>
            <a:r>
              <a:rPr lang="en-US" dirty="0" err="1" smtClean="0"/>
              <a:t>Conferinta</a:t>
            </a:r>
            <a:r>
              <a:rPr lang="en-US" dirty="0" smtClean="0"/>
              <a:t> “Romania </a:t>
            </a:r>
            <a:r>
              <a:rPr lang="en-US" dirty="0" err="1" smtClean="0"/>
              <a:t>clandestina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22 </a:t>
            </a:r>
            <a:r>
              <a:rPr lang="en-US" dirty="0" err="1" smtClean="0"/>
              <a:t>septembrie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0976" y="2334367"/>
            <a:ext cx="6366419" cy="115152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Comertul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 cu </a:t>
            </a:r>
            <a:r>
              <a:rPr lang="en-US" dirty="0" err="1" smtClean="0"/>
              <a:t>tigarete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perspectiva</a:t>
            </a:r>
            <a:r>
              <a:rPr lang="en-US" dirty="0" smtClean="0"/>
              <a:t> a </a:t>
            </a:r>
            <a:r>
              <a:rPr lang="en-US" dirty="0" err="1" smtClean="0"/>
              <a:t>sectorului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endParaRPr lang="en-GB" dirty="0"/>
          </a:p>
        </p:txBody>
      </p:sp>
      <p:pic>
        <p:nvPicPr>
          <p:cNvPr id="5" name="Picture 12" descr="fil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1450976" y="4720281"/>
            <a:ext cx="4651997" cy="15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07400" y="222616"/>
            <a:ext cx="4296343" cy="5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122632"/>
                </a:solidFill>
                <a:cs typeface="Times New Roman" pitchFamily="18" charset="0"/>
              </a:rPr>
              <a:t>Corporate</a:t>
            </a:r>
            <a:r>
              <a:rPr lang="en-US" sz="1000" b="1" baseline="0" dirty="0" smtClean="0">
                <a:solidFill>
                  <a:srgbClr val="122632"/>
                </a:solidFill>
                <a:cs typeface="Times New Roman" pitchFamily="18" charset="0"/>
              </a:rPr>
              <a:t> Affairs and Communications / Central Europe</a:t>
            </a:r>
            <a:endParaRPr lang="en-GB" sz="1000" dirty="0">
              <a:solidFill>
                <a:srgbClr val="122632"/>
              </a:solidFill>
              <a:cs typeface="Times New Roman" pitchFamily="18" charset="0"/>
            </a:endParaRPr>
          </a:p>
          <a:p>
            <a:pPr eaLnBrk="1" hangingPunct="1"/>
            <a:r>
              <a:rPr lang="en-US" sz="1000" dirty="0" smtClean="0">
                <a:solidFill>
                  <a:srgbClr val="122632"/>
                </a:solidFill>
                <a:cs typeface="Times New Roman" pitchFamily="18" charset="0"/>
              </a:rPr>
              <a:t>Romania</a:t>
            </a:r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06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46" y="614512"/>
            <a:ext cx="8651955" cy="415798"/>
          </a:xfrm>
        </p:spPr>
        <p:txBody>
          <a:bodyPr/>
          <a:lstStyle/>
          <a:p>
            <a:r>
              <a:rPr lang="en-US" dirty="0" err="1" smtClean="0"/>
              <a:t>Aproximativ</a:t>
            </a:r>
            <a:r>
              <a:rPr lang="en-US" dirty="0" smtClean="0"/>
              <a:t> 75% din </a:t>
            </a:r>
            <a:r>
              <a:rPr lang="en-US" dirty="0" err="1" smtClean="0"/>
              <a:t>tigaretele</a:t>
            </a:r>
            <a:r>
              <a:rPr lang="en-US" dirty="0" smtClean="0"/>
              <a:t> de </a:t>
            </a:r>
            <a:r>
              <a:rPr lang="en-US" dirty="0" err="1" smtClean="0"/>
              <a:t>contrabanda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vandute</a:t>
            </a:r>
            <a:r>
              <a:rPr lang="en-US" dirty="0" smtClean="0"/>
              <a:t> in </a:t>
            </a:r>
            <a:r>
              <a:rPr lang="en-US" dirty="0" err="1" smtClean="0"/>
              <a:t>piete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strada</a:t>
            </a:r>
            <a:endParaRPr lang="en-US" dirty="0"/>
          </a:p>
        </p:txBody>
      </p:sp>
      <p:graphicFrame>
        <p:nvGraphicFramePr>
          <p:cNvPr id="5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841963"/>
              </p:ext>
            </p:extLst>
          </p:nvPr>
        </p:nvGraphicFramePr>
        <p:xfrm>
          <a:off x="805330" y="1423943"/>
          <a:ext cx="8229600" cy="505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35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70" y="411507"/>
            <a:ext cx="8596313" cy="38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Cota de </a:t>
            </a:r>
            <a:r>
              <a:rPr lang="en-US" dirty="0" err="1" smtClean="0"/>
              <a:t>piata</a:t>
            </a:r>
            <a:r>
              <a:rPr lang="en-US" dirty="0" smtClean="0"/>
              <a:t> a </a:t>
            </a:r>
            <a:r>
              <a:rPr lang="en-US" dirty="0" err="1" smtClean="0"/>
              <a:t>comertului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regiuni</a:t>
            </a:r>
            <a:r>
              <a:rPr lang="en-US" dirty="0" smtClean="0"/>
              <a:t> – NE zona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afectata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7A8-24CC-4CDD-9884-BA65EF0C8970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6" y="1171980"/>
            <a:ext cx="7613722" cy="4661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8270" y="5975653"/>
            <a:ext cx="7533658" cy="7363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Top 5 </a:t>
            </a:r>
            <a:r>
              <a:rPr lang="en-US" dirty="0" err="1" smtClean="0">
                <a:solidFill>
                  <a:schemeClr val="tx1"/>
                </a:solidFill>
              </a:rPr>
              <a:t>marci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prezente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comertul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ilegal</a:t>
            </a:r>
            <a:r>
              <a:rPr lang="en-US" dirty="0" smtClean="0">
                <a:solidFill>
                  <a:schemeClr val="tx1"/>
                </a:solidFill>
              </a:rPr>
              <a:t> cu </a:t>
            </a:r>
            <a:r>
              <a:rPr lang="en-US" dirty="0" err="1" smtClean="0">
                <a:solidFill>
                  <a:schemeClr val="tx1"/>
                </a:solidFill>
              </a:rPr>
              <a:t>tigarete</a:t>
            </a:r>
            <a:r>
              <a:rPr lang="en-US" dirty="0" smtClean="0">
                <a:solidFill>
                  <a:schemeClr val="tx1"/>
                </a:solidFill>
              </a:rPr>
              <a:t> din Romania: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Marble; </a:t>
            </a:r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Ashima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Jin</a:t>
            </a:r>
            <a:r>
              <a:rPr lang="en-US" dirty="0" smtClean="0">
                <a:solidFill>
                  <a:schemeClr val="tx1"/>
                </a:solidFill>
              </a:rPr>
              <a:t> Ling; </a:t>
            </a:r>
            <a:r>
              <a:rPr lang="en-US" dirty="0" smtClean="0">
                <a:solidFill>
                  <a:schemeClr val="tx1"/>
                </a:solidFill>
              </a:rPr>
              <a:t>4. Winston; </a:t>
            </a:r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dirty="0" err="1" smtClean="0">
                <a:solidFill>
                  <a:schemeClr val="tx1"/>
                </a:solidFill>
              </a:rPr>
              <a:t>Ritm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uccerneo\AppData\Local\Microsoft\Windows\Temporary Internet Files\Content.Outlook\E602NJNH\Image02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4826" y="1159637"/>
            <a:ext cx="1633835" cy="2334049"/>
          </a:xfrm>
          <a:prstGeom prst="flowChartMulti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36" y="3072509"/>
            <a:ext cx="1790815" cy="11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949" y="4412492"/>
            <a:ext cx="2553202" cy="146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49923" y="1514271"/>
            <a:ext cx="5495719" cy="4403898"/>
          </a:xfrm>
        </p:spPr>
        <p:txBody>
          <a:bodyPr wrap="square">
            <a:spAutoFit/>
          </a:bodyPr>
          <a:lstStyle/>
          <a:p>
            <a:pPr>
              <a:spcBef>
                <a:spcPts val="1248"/>
              </a:spcBef>
            </a:pPr>
            <a:r>
              <a:rPr lang="en-US" sz="1056" b="1" dirty="0" err="1" smtClean="0">
                <a:solidFill>
                  <a:srgbClr val="122632"/>
                </a:solidFill>
              </a:rPr>
              <a:t>Operatiuni</a:t>
            </a:r>
            <a:endParaRPr lang="en-US" sz="1056" b="1" dirty="0">
              <a:solidFill>
                <a:srgbClr val="122632"/>
              </a:solidFill>
            </a:endParaRPr>
          </a:p>
          <a:p>
            <a:pPr marL="144498" lvl="1" indent="-131593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Cooperare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interinstitutionala</a:t>
            </a:r>
            <a:r>
              <a:rPr lang="en-US" sz="1056" dirty="0" smtClean="0">
                <a:solidFill>
                  <a:srgbClr val="122632"/>
                </a:solidFill>
              </a:rPr>
              <a:t> (IGPR, </a:t>
            </a:r>
            <a:r>
              <a:rPr lang="en-US" sz="1056" dirty="0" err="1" smtClean="0">
                <a:solidFill>
                  <a:srgbClr val="122632"/>
                </a:solidFill>
              </a:rPr>
              <a:t>Politia</a:t>
            </a:r>
            <a:r>
              <a:rPr lang="en-US" sz="1056" dirty="0" smtClean="0">
                <a:solidFill>
                  <a:srgbClr val="122632"/>
                </a:solidFill>
              </a:rPr>
              <a:t> de </a:t>
            </a:r>
            <a:r>
              <a:rPr lang="en-US" sz="1056" dirty="0" err="1" smtClean="0">
                <a:solidFill>
                  <a:srgbClr val="122632"/>
                </a:solidFill>
              </a:rPr>
              <a:t>Frontiera</a:t>
            </a:r>
            <a:r>
              <a:rPr lang="en-US" sz="1056" dirty="0" smtClean="0">
                <a:solidFill>
                  <a:srgbClr val="122632"/>
                </a:solidFill>
              </a:rPr>
              <a:t>, </a:t>
            </a:r>
            <a:r>
              <a:rPr lang="en-US" sz="1056" dirty="0" err="1" smtClean="0">
                <a:solidFill>
                  <a:srgbClr val="122632"/>
                </a:solidFill>
              </a:rPr>
              <a:t>Vama</a:t>
            </a:r>
            <a:r>
              <a:rPr lang="en-US" sz="1056" dirty="0" smtClean="0">
                <a:solidFill>
                  <a:srgbClr val="122632"/>
                </a:solidFill>
              </a:rPr>
              <a:t>, SELEC, </a:t>
            </a:r>
            <a:r>
              <a:rPr lang="en-US" sz="1056" dirty="0" err="1" smtClean="0">
                <a:solidFill>
                  <a:srgbClr val="122632"/>
                </a:solidFill>
              </a:rPr>
              <a:t>Centrul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Chinologic</a:t>
            </a:r>
            <a:r>
              <a:rPr lang="en-US" sz="1056" dirty="0" smtClean="0">
                <a:solidFill>
                  <a:srgbClr val="122632"/>
                </a:solidFill>
              </a:rPr>
              <a:t> Dr. </a:t>
            </a:r>
            <a:r>
              <a:rPr lang="en-US" sz="1056" dirty="0" err="1" smtClean="0">
                <a:solidFill>
                  <a:srgbClr val="122632"/>
                </a:solidFill>
              </a:rPr>
              <a:t>Aurel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Greblea</a:t>
            </a:r>
            <a:r>
              <a:rPr lang="en-US" sz="1056" dirty="0" smtClean="0">
                <a:solidFill>
                  <a:srgbClr val="122632"/>
                </a:solidFill>
              </a:rPr>
              <a:t> Sibiu)</a:t>
            </a:r>
            <a:endParaRPr lang="en-US" sz="1056" dirty="0">
              <a:solidFill>
                <a:srgbClr val="122632"/>
              </a:solidFill>
            </a:endParaRPr>
          </a:p>
          <a:p>
            <a:pPr marL="144498" lvl="1" indent="-143290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Proiecte</a:t>
            </a:r>
            <a:r>
              <a:rPr lang="en-US" sz="1056" dirty="0" smtClean="0">
                <a:solidFill>
                  <a:srgbClr val="122632"/>
                </a:solidFill>
              </a:rPr>
              <a:t> de </a:t>
            </a:r>
            <a:r>
              <a:rPr lang="en-US" sz="1056" dirty="0" err="1" smtClean="0">
                <a:solidFill>
                  <a:srgbClr val="122632"/>
                </a:solidFill>
              </a:rPr>
              <a:t>sustinere</a:t>
            </a:r>
            <a:r>
              <a:rPr lang="en-US" sz="1056" dirty="0" smtClean="0">
                <a:solidFill>
                  <a:srgbClr val="122632"/>
                </a:solidFill>
              </a:rPr>
              <a:t> a </a:t>
            </a:r>
            <a:r>
              <a:rPr lang="en-US" sz="1056" dirty="0" err="1" smtClean="0">
                <a:solidFill>
                  <a:srgbClr val="122632"/>
                </a:solidFill>
              </a:rPr>
              <a:t>autoritatilor</a:t>
            </a:r>
            <a:r>
              <a:rPr lang="en-US" sz="1056" dirty="0" smtClean="0">
                <a:solidFill>
                  <a:srgbClr val="122632"/>
                </a:solidFill>
              </a:rPr>
              <a:t> in </a:t>
            </a:r>
            <a:r>
              <a:rPr lang="en-US" sz="1056" dirty="0" err="1" smtClean="0">
                <a:solidFill>
                  <a:srgbClr val="122632"/>
                </a:solidFill>
              </a:rPr>
              <a:t>lupta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impotriva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comertului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ilegal</a:t>
            </a:r>
            <a:r>
              <a:rPr lang="en-US" sz="1056" dirty="0" smtClean="0">
                <a:solidFill>
                  <a:srgbClr val="122632"/>
                </a:solidFill>
              </a:rPr>
              <a:t> (</a:t>
            </a:r>
            <a:r>
              <a:rPr lang="en-US" sz="1056" dirty="0" err="1" smtClean="0">
                <a:solidFill>
                  <a:srgbClr val="122632"/>
                </a:solidFill>
              </a:rPr>
              <a:t>echipe</a:t>
            </a:r>
            <a:r>
              <a:rPr lang="en-US" sz="1056" dirty="0" smtClean="0">
                <a:solidFill>
                  <a:srgbClr val="122632"/>
                </a:solidFill>
              </a:rPr>
              <a:t> canine, </a:t>
            </a:r>
            <a:r>
              <a:rPr lang="en-US" sz="1056" dirty="0">
                <a:solidFill>
                  <a:srgbClr val="122632"/>
                </a:solidFill>
              </a:rPr>
              <a:t>Novel Research, </a:t>
            </a:r>
            <a:r>
              <a:rPr lang="en-US" sz="1056" dirty="0" err="1" smtClean="0">
                <a:solidFill>
                  <a:srgbClr val="122632"/>
                </a:solidFill>
              </a:rPr>
              <a:t>cursuri</a:t>
            </a:r>
            <a:r>
              <a:rPr lang="en-US" sz="1056" dirty="0" smtClean="0">
                <a:solidFill>
                  <a:srgbClr val="122632"/>
                </a:solidFill>
              </a:rPr>
              <a:t> de </a:t>
            </a:r>
            <a:r>
              <a:rPr lang="en-US" sz="1056" dirty="0" err="1" smtClean="0">
                <a:solidFill>
                  <a:srgbClr val="122632"/>
                </a:solidFill>
              </a:rPr>
              <a:t>formare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profesionala</a:t>
            </a:r>
            <a:r>
              <a:rPr lang="en-US" sz="1056" dirty="0" smtClean="0">
                <a:solidFill>
                  <a:srgbClr val="122632"/>
                </a:solidFill>
              </a:rPr>
              <a:t>)</a:t>
            </a:r>
            <a:endParaRPr lang="en-US" sz="1056" dirty="0">
              <a:solidFill>
                <a:srgbClr val="122632"/>
              </a:solidFill>
            </a:endParaRPr>
          </a:p>
          <a:p>
            <a:pPr marL="144498" lvl="1" indent="-131593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Asistenta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tehnica</a:t>
            </a:r>
            <a:r>
              <a:rPr lang="en-US" sz="1056" dirty="0" smtClean="0">
                <a:solidFill>
                  <a:srgbClr val="122632"/>
                </a:solidFill>
              </a:rPr>
              <a:t> la </a:t>
            </a:r>
            <a:r>
              <a:rPr lang="en-US" sz="1056" dirty="0" err="1" smtClean="0">
                <a:solidFill>
                  <a:srgbClr val="122632"/>
                </a:solidFill>
              </a:rPr>
              <a:t>cerere</a:t>
            </a:r>
            <a:endParaRPr lang="en-US" sz="1056" dirty="0">
              <a:solidFill>
                <a:srgbClr val="122632"/>
              </a:solidFill>
            </a:endParaRPr>
          </a:p>
          <a:p>
            <a:pPr>
              <a:spcBef>
                <a:spcPts val="1248"/>
              </a:spcBef>
            </a:pPr>
            <a:r>
              <a:rPr lang="en-US" sz="1056" b="1" dirty="0" err="1" smtClean="0">
                <a:solidFill>
                  <a:srgbClr val="122632"/>
                </a:solidFill>
              </a:rPr>
              <a:t>Imbunatatirea</a:t>
            </a:r>
            <a:r>
              <a:rPr lang="en-US" sz="1056" b="1" dirty="0" smtClean="0">
                <a:solidFill>
                  <a:srgbClr val="122632"/>
                </a:solidFill>
              </a:rPr>
              <a:t> </a:t>
            </a:r>
            <a:r>
              <a:rPr lang="en-US" sz="1056" b="1" dirty="0" err="1" smtClean="0">
                <a:solidFill>
                  <a:srgbClr val="122632"/>
                </a:solidFill>
              </a:rPr>
              <a:t>cadrului</a:t>
            </a:r>
            <a:r>
              <a:rPr lang="en-US" sz="1056" b="1" dirty="0" smtClean="0">
                <a:solidFill>
                  <a:srgbClr val="122632"/>
                </a:solidFill>
              </a:rPr>
              <a:t> </a:t>
            </a:r>
            <a:r>
              <a:rPr lang="en-US" sz="1056" b="1" dirty="0" err="1" smtClean="0">
                <a:solidFill>
                  <a:srgbClr val="122632"/>
                </a:solidFill>
              </a:rPr>
              <a:t>legislativ</a:t>
            </a:r>
            <a:r>
              <a:rPr lang="en-US" sz="1056" b="1" dirty="0" smtClean="0">
                <a:solidFill>
                  <a:srgbClr val="122632"/>
                </a:solidFill>
              </a:rPr>
              <a:t> in </a:t>
            </a:r>
            <a:r>
              <a:rPr lang="en-US" sz="1056" b="1" dirty="0" err="1" smtClean="0">
                <a:solidFill>
                  <a:srgbClr val="122632"/>
                </a:solidFill>
              </a:rPr>
              <a:t>domeniu</a:t>
            </a:r>
            <a:endParaRPr lang="en-US" sz="1056" b="1" dirty="0">
              <a:solidFill>
                <a:srgbClr val="122632"/>
              </a:solidFill>
            </a:endParaRPr>
          </a:p>
          <a:p>
            <a:pPr marL="290144" lvl="4" indent="-131532" defTabSz="294012">
              <a:spcBef>
                <a:spcPts val="244"/>
              </a:spcBef>
            </a:pPr>
            <a:r>
              <a:rPr lang="en-US" sz="1056" dirty="0" smtClean="0">
                <a:solidFill>
                  <a:srgbClr val="122632"/>
                </a:solidFill>
              </a:rPr>
              <a:t>2007 </a:t>
            </a:r>
            <a:r>
              <a:rPr lang="en-US" sz="1056" dirty="0" err="1" smtClean="0">
                <a:solidFill>
                  <a:srgbClr val="122632"/>
                </a:solidFill>
              </a:rPr>
              <a:t>Retinerea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masinilor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modificate</a:t>
            </a:r>
            <a:r>
              <a:rPr lang="en-US" sz="1056" dirty="0" smtClean="0">
                <a:solidFill>
                  <a:srgbClr val="122632"/>
                </a:solidFill>
              </a:rPr>
              <a:t> in </a:t>
            </a:r>
            <a:r>
              <a:rPr lang="en-US" sz="1056" dirty="0" err="1" smtClean="0">
                <a:solidFill>
                  <a:srgbClr val="122632"/>
                </a:solidFill>
              </a:rPr>
              <a:t>scopul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disimularii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tigaretelor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introducerii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ilegale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pe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teritoriul</a:t>
            </a:r>
            <a:r>
              <a:rPr lang="en-US" sz="1056" dirty="0">
                <a:solidFill>
                  <a:srgbClr val="122632"/>
                </a:solidFill>
              </a:rPr>
              <a:t> </a:t>
            </a:r>
            <a:r>
              <a:rPr lang="en-US" sz="1056" dirty="0" smtClean="0">
                <a:solidFill>
                  <a:srgbClr val="122632"/>
                </a:solidFill>
              </a:rPr>
              <a:t>national</a:t>
            </a:r>
            <a:endParaRPr lang="en-US" sz="1056" dirty="0">
              <a:solidFill>
                <a:srgbClr val="122632"/>
              </a:solidFill>
            </a:endParaRPr>
          </a:p>
          <a:p>
            <a:pPr marL="290144" lvl="4" indent="-131532">
              <a:spcBef>
                <a:spcPts val="244"/>
              </a:spcBef>
            </a:pPr>
            <a:r>
              <a:rPr lang="en-US" sz="1056" dirty="0">
                <a:solidFill>
                  <a:srgbClr val="122632"/>
                </a:solidFill>
              </a:rPr>
              <a:t>2009 </a:t>
            </a:r>
            <a:r>
              <a:rPr lang="en-US" sz="1056" dirty="0" err="1" smtClean="0">
                <a:solidFill>
                  <a:srgbClr val="122632"/>
                </a:solidFill>
              </a:rPr>
              <a:t>Definitia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contrabandei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extinsa</a:t>
            </a:r>
            <a:r>
              <a:rPr lang="en-US" sz="1056" dirty="0" smtClean="0">
                <a:solidFill>
                  <a:srgbClr val="122632"/>
                </a:solidFill>
              </a:rPr>
              <a:t> la </a:t>
            </a:r>
            <a:r>
              <a:rPr lang="en-US" sz="1056" dirty="0" err="1" smtClean="0">
                <a:solidFill>
                  <a:srgbClr val="122632"/>
                </a:solidFill>
              </a:rPr>
              <a:t>punctele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vamale</a:t>
            </a:r>
            <a:r>
              <a:rPr lang="en-US" sz="1056" dirty="0" smtClean="0">
                <a:solidFill>
                  <a:srgbClr val="122632"/>
                </a:solidFill>
              </a:rPr>
              <a:t>; </a:t>
            </a:r>
            <a:r>
              <a:rPr lang="en-US" sz="1056" dirty="0" err="1" smtClean="0">
                <a:solidFill>
                  <a:srgbClr val="122632"/>
                </a:solidFill>
              </a:rPr>
              <a:t>introducerea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criteriului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valorii</a:t>
            </a:r>
            <a:r>
              <a:rPr lang="en-US" sz="1056" dirty="0" smtClean="0">
                <a:solidFill>
                  <a:srgbClr val="122632"/>
                </a:solidFill>
              </a:rPr>
              <a:t> in </a:t>
            </a:r>
            <a:r>
              <a:rPr lang="en-US" sz="1056" dirty="0" err="1" smtClean="0">
                <a:solidFill>
                  <a:srgbClr val="122632"/>
                </a:solidFill>
              </a:rPr>
              <a:t>vama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pentru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stabilirea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contraventiei</a:t>
            </a:r>
            <a:r>
              <a:rPr lang="en-US" sz="1056" dirty="0" smtClean="0">
                <a:solidFill>
                  <a:srgbClr val="122632"/>
                </a:solidFill>
              </a:rPr>
              <a:t>/</a:t>
            </a:r>
            <a:r>
              <a:rPr lang="en-US" sz="1056" dirty="0" err="1" smtClean="0">
                <a:solidFill>
                  <a:srgbClr val="122632"/>
                </a:solidFill>
              </a:rPr>
              <a:t>infractiunii</a:t>
            </a:r>
            <a:endParaRPr lang="en-US" sz="1056" dirty="0">
              <a:solidFill>
                <a:srgbClr val="122632"/>
              </a:solidFill>
            </a:endParaRPr>
          </a:p>
          <a:p>
            <a:pPr marL="290144" lvl="4" indent="-131532">
              <a:spcBef>
                <a:spcPts val="244"/>
              </a:spcBef>
            </a:pPr>
            <a:r>
              <a:rPr lang="en-US" sz="1056" dirty="0">
                <a:solidFill>
                  <a:srgbClr val="122632"/>
                </a:solidFill>
              </a:rPr>
              <a:t>2010 </a:t>
            </a:r>
            <a:r>
              <a:rPr lang="en-US" sz="1056" dirty="0" err="1" smtClean="0">
                <a:solidFill>
                  <a:srgbClr val="122632"/>
                </a:solidFill>
              </a:rPr>
              <a:t>Definitia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evaziunii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fiscale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si</a:t>
            </a:r>
            <a:r>
              <a:rPr lang="en-US" sz="1056" dirty="0" smtClean="0">
                <a:solidFill>
                  <a:srgbClr val="122632"/>
                </a:solidFill>
              </a:rPr>
              <a:t> a </a:t>
            </a:r>
            <a:r>
              <a:rPr lang="en-US" sz="1056" dirty="0" err="1" smtClean="0">
                <a:solidFill>
                  <a:srgbClr val="122632"/>
                </a:solidFill>
              </a:rPr>
              <a:t>contrabandei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extinsa</a:t>
            </a:r>
            <a:r>
              <a:rPr lang="en-US" sz="1056" dirty="0" smtClean="0">
                <a:solidFill>
                  <a:srgbClr val="122632"/>
                </a:solidFill>
              </a:rPr>
              <a:t> la </a:t>
            </a:r>
            <a:r>
              <a:rPr lang="en-US" sz="1056" dirty="0" err="1" smtClean="0">
                <a:solidFill>
                  <a:srgbClr val="122632"/>
                </a:solidFill>
              </a:rPr>
              <a:t>teritoriul</a:t>
            </a:r>
            <a:r>
              <a:rPr lang="en-US" sz="1056" dirty="0" smtClean="0">
                <a:solidFill>
                  <a:srgbClr val="122632"/>
                </a:solidFill>
              </a:rPr>
              <a:t> national; </a:t>
            </a:r>
            <a:r>
              <a:rPr lang="en-US" sz="1056" dirty="0" err="1">
                <a:solidFill>
                  <a:srgbClr val="122632"/>
                </a:solidFill>
              </a:rPr>
              <a:t>introducerea</a:t>
            </a:r>
            <a:r>
              <a:rPr lang="en-US" sz="1056" dirty="0">
                <a:solidFill>
                  <a:srgbClr val="122632"/>
                </a:solidFill>
              </a:rPr>
              <a:t> </a:t>
            </a:r>
            <a:r>
              <a:rPr lang="en-US" sz="1056" dirty="0" err="1">
                <a:solidFill>
                  <a:srgbClr val="122632"/>
                </a:solidFill>
              </a:rPr>
              <a:t>criteriului</a:t>
            </a:r>
            <a:r>
              <a:rPr lang="en-US" sz="1056" dirty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cantitativ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pentru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>
                <a:solidFill>
                  <a:srgbClr val="122632"/>
                </a:solidFill>
              </a:rPr>
              <a:t>stabilirea</a:t>
            </a:r>
            <a:r>
              <a:rPr lang="en-US" sz="1056" dirty="0">
                <a:solidFill>
                  <a:srgbClr val="122632"/>
                </a:solidFill>
              </a:rPr>
              <a:t> </a:t>
            </a:r>
            <a:r>
              <a:rPr lang="en-US" sz="1056" dirty="0" err="1">
                <a:solidFill>
                  <a:srgbClr val="122632"/>
                </a:solidFill>
              </a:rPr>
              <a:t>contraventiei</a:t>
            </a:r>
            <a:r>
              <a:rPr lang="en-US" sz="1056" dirty="0">
                <a:solidFill>
                  <a:srgbClr val="122632"/>
                </a:solidFill>
              </a:rPr>
              <a:t>/</a:t>
            </a:r>
            <a:r>
              <a:rPr lang="en-US" sz="1056" dirty="0" err="1">
                <a:solidFill>
                  <a:srgbClr val="122632"/>
                </a:solidFill>
              </a:rPr>
              <a:t>infractiunii</a:t>
            </a:r>
            <a:endParaRPr lang="en-US" sz="1056" dirty="0">
              <a:solidFill>
                <a:srgbClr val="122632"/>
              </a:solidFill>
            </a:endParaRPr>
          </a:p>
          <a:p>
            <a:pPr marL="158612" lvl="4" indent="0">
              <a:spcBef>
                <a:spcPts val="244"/>
              </a:spcBef>
              <a:buNone/>
            </a:pPr>
            <a:endParaRPr lang="en-US" sz="1056" dirty="0">
              <a:solidFill>
                <a:srgbClr val="122632"/>
              </a:solidFill>
            </a:endParaRPr>
          </a:p>
          <a:p>
            <a:pPr marL="144498" lvl="1" indent="-143290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Imbunatatiri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identificate</a:t>
            </a:r>
            <a:r>
              <a:rPr lang="en-US" sz="1056" dirty="0" smtClean="0">
                <a:solidFill>
                  <a:srgbClr val="122632"/>
                </a:solidFill>
              </a:rPr>
              <a:t>:</a:t>
            </a:r>
            <a:endParaRPr lang="en-US" sz="1056" dirty="0">
              <a:solidFill>
                <a:srgbClr val="122632"/>
              </a:solidFill>
            </a:endParaRPr>
          </a:p>
          <a:p>
            <a:pPr marL="290144" lvl="4" indent="-131532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Clarificarea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situatiei</a:t>
            </a:r>
            <a:r>
              <a:rPr lang="en-US" sz="1056" dirty="0" smtClean="0">
                <a:solidFill>
                  <a:srgbClr val="122632"/>
                </a:solidFill>
              </a:rPr>
              <a:t> la </a:t>
            </a:r>
            <a:r>
              <a:rPr lang="en-US" sz="1056" dirty="0" err="1" smtClean="0">
                <a:solidFill>
                  <a:srgbClr val="122632"/>
                </a:solidFill>
              </a:rPr>
              <a:t>frontiera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interna</a:t>
            </a:r>
            <a:endParaRPr lang="en-US" sz="1056" dirty="0">
              <a:solidFill>
                <a:srgbClr val="122632"/>
              </a:solidFill>
            </a:endParaRPr>
          </a:p>
          <a:p>
            <a:pPr marL="290144" lvl="4" indent="-131532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Unificarea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legislatiei</a:t>
            </a:r>
            <a:r>
              <a:rPr lang="en-US" sz="1056" dirty="0" smtClean="0">
                <a:solidFill>
                  <a:srgbClr val="122632"/>
                </a:solidFill>
              </a:rPr>
              <a:t> in </a:t>
            </a:r>
            <a:r>
              <a:rPr lang="en-US" sz="1056" dirty="0" err="1" smtClean="0">
                <a:solidFill>
                  <a:srgbClr val="122632"/>
                </a:solidFill>
              </a:rPr>
              <a:t>domeniu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utilizarea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criteriul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cantitativ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inclusiv</a:t>
            </a:r>
            <a:r>
              <a:rPr lang="en-US" sz="1056" dirty="0" smtClean="0">
                <a:solidFill>
                  <a:srgbClr val="122632"/>
                </a:solidFill>
              </a:rPr>
              <a:t> in </a:t>
            </a:r>
            <a:r>
              <a:rPr lang="en-US" sz="1056" dirty="0" err="1" smtClean="0">
                <a:solidFill>
                  <a:srgbClr val="122632"/>
                </a:solidFill>
              </a:rPr>
              <a:t>Vama</a:t>
            </a:r>
            <a:endParaRPr lang="en-US" sz="1056" dirty="0">
              <a:solidFill>
                <a:srgbClr val="122632"/>
              </a:solidFill>
            </a:endParaRPr>
          </a:p>
          <a:p>
            <a:pPr marL="290144" lvl="4" indent="-131532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Atributii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mai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clare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pentru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Politia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Locala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Jandarmerie</a:t>
            </a:r>
            <a:endParaRPr lang="en-US" sz="1056" dirty="0">
              <a:solidFill>
                <a:srgbClr val="122632"/>
              </a:solidFill>
            </a:endParaRPr>
          </a:p>
          <a:p>
            <a:pPr marL="290144" lvl="4" indent="-131532">
              <a:spcBef>
                <a:spcPts val="244"/>
              </a:spcBef>
            </a:pPr>
            <a:r>
              <a:rPr lang="en-US" sz="1056" dirty="0" smtClean="0">
                <a:solidFill>
                  <a:srgbClr val="122632"/>
                </a:solidFill>
              </a:rPr>
              <a:t>Un </a:t>
            </a:r>
            <a:r>
              <a:rPr lang="en-US" sz="1056" dirty="0" err="1" smtClean="0">
                <a:solidFill>
                  <a:srgbClr val="122632"/>
                </a:solidFill>
              </a:rPr>
              <a:t>noua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strategie</a:t>
            </a:r>
            <a:r>
              <a:rPr lang="en-US" sz="1056" dirty="0" smtClean="0">
                <a:solidFill>
                  <a:srgbClr val="122632"/>
                </a:solidFill>
              </a:rPr>
              <a:t> de </a:t>
            </a:r>
            <a:r>
              <a:rPr lang="en-US" sz="1056" dirty="0" err="1" smtClean="0">
                <a:solidFill>
                  <a:srgbClr val="122632"/>
                </a:solidFill>
              </a:rPr>
              <a:t>lupta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impotriva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comertului</a:t>
            </a:r>
            <a:r>
              <a:rPr lang="en-US" sz="1056" dirty="0" smtClean="0">
                <a:solidFill>
                  <a:srgbClr val="122632"/>
                </a:solidFill>
              </a:rPr>
              <a:t> </a:t>
            </a:r>
            <a:r>
              <a:rPr lang="en-US" sz="1056" dirty="0" err="1" smtClean="0">
                <a:solidFill>
                  <a:srgbClr val="122632"/>
                </a:solidFill>
              </a:rPr>
              <a:t>ilegal</a:t>
            </a:r>
            <a:r>
              <a:rPr lang="en-US" sz="1056" dirty="0" smtClean="0">
                <a:solidFill>
                  <a:srgbClr val="122632"/>
                </a:solidFill>
              </a:rPr>
              <a:t> (2015-2017</a:t>
            </a:r>
            <a:r>
              <a:rPr lang="en-US" sz="1056" dirty="0">
                <a:solidFill>
                  <a:srgbClr val="122632"/>
                </a:solidFill>
              </a:rPr>
              <a:t>)</a:t>
            </a:r>
            <a:endParaRPr lang="en-US" sz="1056" dirty="0">
              <a:solidFill>
                <a:srgbClr val="122632"/>
              </a:solidFill>
            </a:endParaRPr>
          </a:p>
          <a:p>
            <a:pPr>
              <a:spcBef>
                <a:spcPts val="1248"/>
              </a:spcBef>
            </a:pPr>
            <a:r>
              <a:rPr lang="en-US" sz="1056" b="1" dirty="0" err="1" smtClean="0">
                <a:solidFill>
                  <a:srgbClr val="122632"/>
                </a:solidFill>
              </a:rPr>
              <a:t>Constientizare</a:t>
            </a:r>
            <a:r>
              <a:rPr lang="en-US" sz="1056" b="1" dirty="0" smtClean="0">
                <a:solidFill>
                  <a:srgbClr val="122632"/>
                </a:solidFill>
              </a:rPr>
              <a:t> </a:t>
            </a:r>
            <a:r>
              <a:rPr lang="en-US" sz="1056" b="1" dirty="0" err="1" smtClean="0">
                <a:solidFill>
                  <a:srgbClr val="122632"/>
                </a:solidFill>
              </a:rPr>
              <a:t>publica</a:t>
            </a:r>
            <a:endParaRPr lang="en-US" sz="1056" b="1" dirty="0">
              <a:solidFill>
                <a:srgbClr val="122632"/>
              </a:solidFill>
            </a:endParaRPr>
          </a:p>
          <a:p>
            <a:pPr marL="144498" lvl="1" indent="-143290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Conferinte</a:t>
            </a:r>
            <a:r>
              <a:rPr lang="en-US" sz="1056" dirty="0" smtClean="0">
                <a:solidFill>
                  <a:srgbClr val="122632"/>
                </a:solidFill>
              </a:rPr>
              <a:t> de </a:t>
            </a:r>
            <a:r>
              <a:rPr lang="en-US" sz="1056" dirty="0" err="1" smtClean="0">
                <a:solidFill>
                  <a:srgbClr val="122632"/>
                </a:solidFill>
              </a:rPr>
              <a:t>presa</a:t>
            </a:r>
            <a:r>
              <a:rPr lang="en-US" sz="1056" dirty="0" smtClean="0">
                <a:solidFill>
                  <a:srgbClr val="122632"/>
                </a:solidFill>
              </a:rPr>
              <a:t>, </a:t>
            </a:r>
            <a:r>
              <a:rPr lang="en-US" sz="1056" dirty="0" err="1" smtClean="0">
                <a:solidFill>
                  <a:srgbClr val="122632"/>
                </a:solidFill>
              </a:rPr>
              <a:t>comunicate</a:t>
            </a:r>
            <a:r>
              <a:rPr lang="en-US" sz="1056" dirty="0" smtClean="0">
                <a:solidFill>
                  <a:srgbClr val="122632"/>
                </a:solidFill>
              </a:rPr>
              <a:t> de </a:t>
            </a:r>
            <a:r>
              <a:rPr lang="en-US" sz="1056" dirty="0" err="1" smtClean="0">
                <a:solidFill>
                  <a:srgbClr val="122632"/>
                </a:solidFill>
              </a:rPr>
              <a:t>presa</a:t>
            </a:r>
            <a:r>
              <a:rPr lang="en-US" sz="1056" dirty="0" smtClean="0">
                <a:solidFill>
                  <a:srgbClr val="122632"/>
                </a:solidFill>
              </a:rPr>
              <a:t>, </a:t>
            </a:r>
            <a:r>
              <a:rPr lang="en-US" sz="1056" dirty="0" err="1" smtClean="0">
                <a:solidFill>
                  <a:srgbClr val="122632"/>
                </a:solidFill>
              </a:rPr>
              <a:t>studiul</a:t>
            </a:r>
            <a:r>
              <a:rPr lang="en-US" sz="1056" dirty="0" smtClean="0">
                <a:solidFill>
                  <a:srgbClr val="122632"/>
                </a:solidFill>
              </a:rPr>
              <a:t> Novel</a:t>
            </a:r>
            <a:endParaRPr lang="en-US" sz="1056" dirty="0">
              <a:solidFill>
                <a:srgbClr val="122632"/>
              </a:solidFill>
            </a:endParaRPr>
          </a:p>
          <a:p>
            <a:pPr marL="144498" lvl="1" indent="-143290">
              <a:spcBef>
                <a:spcPts val="244"/>
              </a:spcBef>
            </a:pPr>
            <a:r>
              <a:rPr lang="en-US" sz="1056" dirty="0" err="1" smtClean="0">
                <a:solidFill>
                  <a:srgbClr val="122632"/>
                </a:solidFill>
              </a:rPr>
              <a:t>Campanii</a:t>
            </a:r>
            <a:r>
              <a:rPr lang="en-US" sz="1056" dirty="0" smtClean="0">
                <a:solidFill>
                  <a:srgbClr val="122632"/>
                </a:solidFill>
              </a:rPr>
              <a:t> media de </a:t>
            </a:r>
            <a:r>
              <a:rPr lang="en-US" sz="1056" dirty="0" err="1" smtClean="0">
                <a:solidFill>
                  <a:srgbClr val="122632"/>
                </a:solidFill>
              </a:rPr>
              <a:t>educare</a:t>
            </a:r>
            <a:r>
              <a:rPr lang="en-US" sz="1056" dirty="0" smtClean="0">
                <a:solidFill>
                  <a:srgbClr val="122632"/>
                </a:solidFill>
              </a:rPr>
              <a:t> a </a:t>
            </a:r>
            <a:r>
              <a:rPr lang="en-US" sz="1056" dirty="0" err="1" smtClean="0">
                <a:solidFill>
                  <a:srgbClr val="122632"/>
                </a:solidFill>
              </a:rPr>
              <a:t>publicului</a:t>
            </a:r>
            <a:r>
              <a:rPr lang="en-US" sz="1056" dirty="0" smtClean="0">
                <a:solidFill>
                  <a:srgbClr val="122632"/>
                </a:solidFill>
              </a:rPr>
              <a:t> cu </a:t>
            </a:r>
            <a:r>
              <a:rPr lang="en-US" sz="1056" dirty="0" err="1" smtClean="0">
                <a:solidFill>
                  <a:srgbClr val="122632"/>
                </a:solidFill>
              </a:rPr>
              <a:t>privire</a:t>
            </a:r>
            <a:r>
              <a:rPr lang="en-US" sz="1056" dirty="0" smtClean="0">
                <a:solidFill>
                  <a:srgbClr val="122632"/>
                </a:solidFill>
              </a:rPr>
              <a:t> la </a:t>
            </a:r>
            <a:r>
              <a:rPr lang="en-US" sz="1056" dirty="0" err="1" smtClean="0">
                <a:solidFill>
                  <a:srgbClr val="122632"/>
                </a:solidFill>
              </a:rPr>
              <a:t>efectele</a:t>
            </a:r>
            <a:r>
              <a:rPr lang="en-US" sz="1056" dirty="0" smtClean="0">
                <a:solidFill>
                  <a:srgbClr val="122632"/>
                </a:solidFill>
              </a:rPr>
              <a:t> negative ale </a:t>
            </a:r>
            <a:r>
              <a:rPr lang="en-US" sz="1056" dirty="0" err="1" smtClean="0">
                <a:solidFill>
                  <a:srgbClr val="122632"/>
                </a:solidFill>
              </a:rPr>
              <a:t>comertului</a:t>
            </a:r>
            <a:r>
              <a:rPr lang="en-US" sz="1056" dirty="0" smtClean="0">
                <a:solidFill>
                  <a:srgbClr val="122632"/>
                </a:solidFill>
              </a:rPr>
              <a:t> illegal cu </a:t>
            </a:r>
            <a:r>
              <a:rPr lang="en-US" sz="1056" dirty="0" err="1" smtClean="0">
                <a:solidFill>
                  <a:srgbClr val="122632"/>
                </a:solidFill>
              </a:rPr>
              <a:t>tigarete</a:t>
            </a:r>
            <a:endParaRPr lang="en-US" sz="1056" dirty="0">
              <a:solidFill>
                <a:srgbClr val="122632"/>
              </a:solidFill>
            </a:endParaRPr>
          </a:p>
        </p:txBody>
      </p:sp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923" y="451088"/>
            <a:ext cx="8178059" cy="321087"/>
          </a:xfrm>
        </p:spPr>
        <p:txBody>
          <a:bodyPr/>
          <a:lstStyle/>
          <a:p>
            <a:r>
              <a:rPr lang="en-US" dirty="0" err="1" smtClean="0"/>
              <a:t>Abordare</a:t>
            </a:r>
            <a:r>
              <a:rPr lang="en-US" dirty="0" smtClean="0"/>
              <a:t> </a:t>
            </a:r>
            <a:r>
              <a:rPr lang="en-US" dirty="0" err="1" smtClean="0"/>
              <a:t>integrata</a:t>
            </a:r>
            <a:r>
              <a:rPr lang="en-US" dirty="0" smtClean="0"/>
              <a:t> a </a:t>
            </a:r>
            <a:r>
              <a:rPr lang="en-US" dirty="0" err="1" smtClean="0"/>
              <a:t>problematicii</a:t>
            </a:r>
            <a:r>
              <a:rPr lang="en-US" dirty="0" smtClean="0"/>
              <a:t> </a:t>
            </a:r>
            <a:r>
              <a:rPr lang="en-US" dirty="0" err="1" smtClean="0"/>
              <a:t>comertului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endParaRPr lang="en-US" sz="138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IMG_02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642" y="1929224"/>
            <a:ext cx="1814618" cy="11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642" y="3089148"/>
            <a:ext cx="1814618" cy="1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DSCN97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27" y="4280692"/>
            <a:ext cx="1031810" cy="160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1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Cooperare</a:t>
            </a:r>
            <a:r>
              <a:rPr lang="en-US" dirty="0" smtClean="0"/>
              <a:t> </a:t>
            </a:r>
            <a:r>
              <a:rPr lang="en-US" dirty="0" err="1" smtClean="0"/>
              <a:t>interinstitutionala</a:t>
            </a:r>
            <a:endParaRPr lang="en-US" sz="138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9993">
            <a:off x="5029081" y="953355"/>
            <a:ext cx="3125767" cy="4933220"/>
          </a:xfrm>
          <a:prstGeom prst="rect">
            <a:avLst/>
          </a:prstGeom>
        </p:spPr>
      </p:pic>
      <p:sp>
        <p:nvSpPr>
          <p:cNvPr id="18435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281113" y="2263692"/>
            <a:ext cx="4884011" cy="3077766"/>
          </a:xfrm>
        </p:spPr>
        <p:txBody>
          <a:bodyPr wrap="square">
            <a:spAutoFit/>
          </a:bodyPr>
          <a:lstStyle/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In 2005</a:t>
            </a:r>
            <a:r>
              <a:rPr lang="en-US" dirty="0">
                <a:solidFill>
                  <a:srgbClr val="122632"/>
                </a:solidFill>
              </a:rPr>
              <a:t>	JTI </a:t>
            </a:r>
            <a:r>
              <a:rPr lang="en-US" dirty="0" smtClean="0">
                <a:solidFill>
                  <a:srgbClr val="122632"/>
                </a:solidFill>
              </a:rPr>
              <a:t>era prima </a:t>
            </a:r>
            <a:r>
              <a:rPr lang="en-US" dirty="0" err="1" smtClean="0">
                <a:solidFill>
                  <a:srgbClr val="122632"/>
                </a:solidFill>
              </a:rPr>
              <a:t>companie</a:t>
            </a:r>
            <a:r>
              <a:rPr lang="en-US" dirty="0" smtClean="0">
                <a:solidFill>
                  <a:srgbClr val="122632"/>
                </a:solidFill>
              </a:rPr>
              <a:t> de </a:t>
            </a:r>
            <a:r>
              <a:rPr lang="en-US" dirty="0" err="1" smtClean="0">
                <a:solidFill>
                  <a:srgbClr val="122632"/>
                </a:solidFill>
              </a:rPr>
              <a:t>tutun</a:t>
            </a:r>
            <a:r>
              <a:rPr lang="en-US" dirty="0" smtClean="0">
                <a:solidFill>
                  <a:srgbClr val="122632"/>
                </a:solidFill>
              </a:rPr>
              <a:t> care </a:t>
            </a:r>
            <a:r>
              <a:rPr lang="en-US" dirty="0" err="1" smtClean="0">
                <a:solidFill>
                  <a:srgbClr val="122632"/>
                </a:solidFill>
              </a:rPr>
              <a:t>incheia</a:t>
            </a:r>
            <a:r>
              <a:rPr lang="en-US" dirty="0" smtClean="0">
                <a:solidFill>
                  <a:srgbClr val="122632"/>
                </a:solidFill>
              </a:rPr>
              <a:t> un protocol de </a:t>
            </a:r>
            <a:r>
              <a:rPr lang="en-US" dirty="0" err="1" smtClean="0">
                <a:solidFill>
                  <a:srgbClr val="122632"/>
                </a:solidFill>
              </a:rPr>
              <a:t>colaborare</a:t>
            </a:r>
            <a:r>
              <a:rPr lang="en-US" dirty="0" smtClean="0">
                <a:solidFill>
                  <a:srgbClr val="122632"/>
                </a:solidFill>
              </a:rPr>
              <a:t> cu ANAF</a:t>
            </a:r>
            <a:endParaRPr lang="en-US" dirty="0">
              <a:solidFill>
                <a:srgbClr val="122632"/>
              </a:solidFill>
            </a:endParaRPr>
          </a:p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2007 </a:t>
            </a:r>
            <a:r>
              <a:rPr lang="en-US" dirty="0" smtClean="0">
                <a:solidFill>
                  <a:srgbClr val="122632"/>
                </a:solidFill>
              </a:rPr>
              <a:t>– Protocol de </a:t>
            </a:r>
            <a:r>
              <a:rPr lang="en-US" dirty="0" err="1" smtClean="0">
                <a:solidFill>
                  <a:srgbClr val="122632"/>
                </a:solidFill>
              </a:rPr>
              <a:t>colaborare</a:t>
            </a:r>
            <a:r>
              <a:rPr lang="en-US" dirty="0" smtClean="0">
                <a:solidFill>
                  <a:srgbClr val="122632"/>
                </a:solidFill>
              </a:rPr>
              <a:t> cu IGPR</a:t>
            </a:r>
            <a:endParaRPr lang="en-US" dirty="0">
              <a:solidFill>
                <a:srgbClr val="122632"/>
              </a:solidFill>
            </a:endParaRPr>
          </a:p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2008 </a:t>
            </a:r>
            <a:r>
              <a:rPr lang="en-US" dirty="0">
                <a:solidFill>
                  <a:srgbClr val="122632"/>
                </a:solidFill>
              </a:rPr>
              <a:t>- Protocol de </a:t>
            </a:r>
            <a:r>
              <a:rPr lang="en-US" dirty="0" err="1">
                <a:solidFill>
                  <a:srgbClr val="122632"/>
                </a:solidFill>
              </a:rPr>
              <a:t>colaborare</a:t>
            </a:r>
            <a:r>
              <a:rPr lang="en-US" dirty="0">
                <a:solidFill>
                  <a:srgbClr val="122632"/>
                </a:solidFill>
              </a:rPr>
              <a:t> cu </a:t>
            </a:r>
            <a:r>
              <a:rPr lang="en-US" dirty="0" smtClean="0">
                <a:solidFill>
                  <a:srgbClr val="122632"/>
                </a:solidFill>
              </a:rPr>
              <a:t>ANV</a:t>
            </a:r>
            <a:endParaRPr lang="en-US" dirty="0">
              <a:solidFill>
                <a:srgbClr val="122632"/>
              </a:solidFill>
            </a:endParaRPr>
          </a:p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2008 – </a:t>
            </a:r>
            <a:r>
              <a:rPr lang="en-US" dirty="0" err="1" smtClean="0">
                <a:solidFill>
                  <a:srgbClr val="122632"/>
                </a:solidFill>
              </a:rPr>
              <a:t>startul</a:t>
            </a:r>
            <a:r>
              <a:rPr lang="en-US" dirty="0" smtClean="0">
                <a:solidFill>
                  <a:srgbClr val="122632"/>
                </a:solidFill>
              </a:rPr>
              <a:t> </a:t>
            </a:r>
            <a:r>
              <a:rPr lang="en-US" dirty="0" err="1" smtClean="0">
                <a:solidFill>
                  <a:srgbClr val="122632"/>
                </a:solidFill>
              </a:rPr>
              <a:t>colaborarii</a:t>
            </a:r>
            <a:r>
              <a:rPr lang="en-US" dirty="0" smtClean="0">
                <a:solidFill>
                  <a:srgbClr val="122632"/>
                </a:solidFill>
              </a:rPr>
              <a:t> cu </a:t>
            </a:r>
            <a:r>
              <a:rPr lang="en-US" dirty="0" err="1" smtClean="0">
                <a:solidFill>
                  <a:srgbClr val="122632"/>
                </a:solidFill>
              </a:rPr>
              <a:t>biroul</a:t>
            </a:r>
            <a:r>
              <a:rPr lang="en-US" dirty="0" smtClean="0">
                <a:solidFill>
                  <a:srgbClr val="122632"/>
                </a:solidFill>
              </a:rPr>
              <a:t> de </a:t>
            </a:r>
            <a:r>
              <a:rPr lang="en-US" dirty="0" err="1" smtClean="0">
                <a:solidFill>
                  <a:srgbClr val="122632"/>
                </a:solidFill>
              </a:rPr>
              <a:t>legatura</a:t>
            </a:r>
            <a:r>
              <a:rPr lang="en-US" dirty="0" smtClean="0">
                <a:solidFill>
                  <a:srgbClr val="122632"/>
                </a:solidFill>
              </a:rPr>
              <a:t> al HMRC de la Bucuresti</a:t>
            </a:r>
            <a:endParaRPr lang="en-US" dirty="0">
              <a:solidFill>
                <a:srgbClr val="122632"/>
              </a:solidFill>
            </a:endParaRPr>
          </a:p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2013 - Protocol </a:t>
            </a:r>
            <a:r>
              <a:rPr lang="en-US" dirty="0">
                <a:solidFill>
                  <a:srgbClr val="122632"/>
                </a:solidFill>
              </a:rPr>
              <a:t>de </a:t>
            </a:r>
            <a:r>
              <a:rPr lang="en-US" dirty="0" err="1">
                <a:solidFill>
                  <a:srgbClr val="122632"/>
                </a:solidFill>
              </a:rPr>
              <a:t>colaborare</a:t>
            </a:r>
            <a:r>
              <a:rPr lang="en-US" dirty="0">
                <a:solidFill>
                  <a:srgbClr val="122632"/>
                </a:solidFill>
              </a:rPr>
              <a:t> </a:t>
            </a:r>
            <a:r>
              <a:rPr lang="en-US" dirty="0" err="1" smtClean="0">
                <a:solidFill>
                  <a:srgbClr val="122632"/>
                </a:solidFill>
              </a:rPr>
              <a:t>Politia</a:t>
            </a:r>
            <a:r>
              <a:rPr lang="en-US" dirty="0" smtClean="0">
                <a:solidFill>
                  <a:srgbClr val="122632"/>
                </a:solidFill>
              </a:rPr>
              <a:t> de </a:t>
            </a:r>
            <a:r>
              <a:rPr lang="en-US" dirty="0" err="1" smtClean="0">
                <a:solidFill>
                  <a:srgbClr val="122632"/>
                </a:solidFill>
              </a:rPr>
              <a:t>Frontiera</a:t>
            </a:r>
            <a:endParaRPr lang="en-US" dirty="0" smtClean="0">
              <a:solidFill>
                <a:srgbClr val="122632"/>
              </a:solidFill>
            </a:endParaRPr>
          </a:p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2013 – </a:t>
            </a:r>
            <a:r>
              <a:rPr lang="en-US" dirty="0" err="1" smtClean="0">
                <a:solidFill>
                  <a:srgbClr val="122632"/>
                </a:solidFill>
              </a:rPr>
              <a:t>Scrisoare</a:t>
            </a:r>
            <a:r>
              <a:rPr lang="en-US" dirty="0" smtClean="0">
                <a:solidFill>
                  <a:srgbClr val="122632"/>
                </a:solidFill>
              </a:rPr>
              <a:t> de </a:t>
            </a:r>
            <a:r>
              <a:rPr lang="en-US" dirty="0" err="1" smtClean="0">
                <a:solidFill>
                  <a:srgbClr val="122632"/>
                </a:solidFill>
              </a:rPr>
              <a:t>intenti</a:t>
            </a:r>
            <a:r>
              <a:rPr lang="en-US" dirty="0" smtClean="0">
                <a:solidFill>
                  <a:srgbClr val="122632"/>
                </a:solidFill>
              </a:rPr>
              <a:t> JTI – </a:t>
            </a:r>
            <a:r>
              <a:rPr lang="en-US" dirty="0">
                <a:solidFill>
                  <a:srgbClr val="122632"/>
                </a:solidFill>
              </a:rPr>
              <a:t>South-East Law Enforcement Centre (</a:t>
            </a:r>
            <a:r>
              <a:rPr lang="en-US" dirty="0" smtClean="0">
                <a:solidFill>
                  <a:srgbClr val="122632"/>
                </a:solidFill>
              </a:rPr>
              <a:t>SELEC)</a:t>
            </a:r>
            <a:endParaRPr lang="en-US" dirty="0">
              <a:solidFill>
                <a:srgbClr val="122632"/>
              </a:solidFill>
            </a:endParaRPr>
          </a:p>
          <a:p>
            <a:pPr marL="143290" lvl="1" indent="-143290" defTabSz="154743">
              <a:spcBef>
                <a:spcPts val="780"/>
              </a:spcBef>
            </a:pPr>
            <a:r>
              <a:rPr lang="en-US" dirty="0" smtClean="0">
                <a:solidFill>
                  <a:srgbClr val="122632"/>
                </a:solidFill>
              </a:rPr>
              <a:t>2014 </a:t>
            </a:r>
            <a:r>
              <a:rPr lang="en-US" dirty="0" smtClean="0">
                <a:solidFill>
                  <a:srgbClr val="122632"/>
                </a:solidFill>
              </a:rPr>
              <a:t>– </a:t>
            </a:r>
            <a:r>
              <a:rPr lang="en-US" dirty="0" smtClean="0">
                <a:solidFill>
                  <a:srgbClr val="122632"/>
                </a:solidFill>
              </a:rPr>
              <a:t>Protocol de </a:t>
            </a:r>
            <a:r>
              <a:rPr lang="en-US" dirty="0" err="1" smtClean="0">
                <a:solidFill>
                  <a:srgbClr val="122632"/>
                </a:solidFill>
              </a:rPr>
              <a:t>colaborare</a:t>
            </a:r>
            <a:r>
              <a:rPr lang="en-US" dirty="0" smtClean="0">
                <a:solidFill>
                  <a:srgbClr val="122632"/>
                </a:solidFill>
              </a:rPr>
              <a:t> DGV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 descr="C:\Users\buccerneo\AppData\Local\Microsoft\Windows\Temporary Internet Files\Content.Outlook\E602NJNH\Image02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0872" y="1603535"/>
            <a:ext cx="2889165" cy="412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1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1" y="322265"/>
            <a:ext cx="8628062" cy="395287"/>
          </a:xfrm>
        </p:spPr>
        <p:txBody>
          <a:bodyPr/>
          <a:lstStyle/>
          <a:p>
            <a:r>
              <a:rPr lang="ro-RO" sz="2800" dirty="0" smtClean="0"/>
              <a:t>BUNE PRACTICI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111123" y="1533396"/>
            <a:ext cx="4449762" cy="4277075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38 </a:t>
            </a:r>
            <a:r>
              <a:rPr lang="vi-VN" sz="1400" dirty="0" smtClean="0"/>
              <a:t>echipe </a:t>
            </a:r>
            <a:r>
              <a:rPr lang="vi-VN" sz="1400" dirty="0"/>
              <a:t>canine în România </a:t>
            </a:r>
            <a:endParaRPr lang="en-US" sz="1400" dirty="0" smtClean="0"/>
          </a:p>
          <a:p>
            <a:r>
              <a:rPr lang="en-US" sz="1400" dirty="0" smtClean="0"/>
              <a:t>s</a:t>
            </a:r>
            <a:r>
              <a:rPr lang="vi-VN" sz="1400" dirty="0" smtClean="0"/>
              <a:t>i </a:t>
            </a:r>
            <a:r>
              <a:rPr lang="vi-VN" sz="1400" dirty="0"/>
              <a:t>4 în Republica Moldova </a:t>
            </a:r>
            <a:endParaRPr lang="ro-RO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</a:t>
            </a:r>
            <a:r>
              <a:rPr lang="vi-VN" sz="1400" dirty="0" smtClean="0"/>
              <a:t>ampanii publice</a:t>
            </a:r>
            <a:r>
              <a:rPr lang="en-US" sz="1400" dirty="0" smtClean="0"/>
              <a:t> de </a:t>
            </a:r>
            <a:r>
              <a:rPr lang="en-US" sz="1400" dirty="0" err="1" smtClean="0"/>
              <a:t>constientizare</a:t>
            </a:r>
            <a:r>
              <a:rPr lang="en-US" sz="1400" dirty="0" smtClean="0"/>
              <a:t> a </a:t>
            </a:r>
            <a:r>
              <a:rPr lang="en-US" sz="1400" dirty="0" err="1" smtClean="0"/>
              <a:t>efectelor</a:t>
            </a:r>
            <a:r>
              <a:rPr lang="en-US" sz="1400" dirty="0" smtClean="0"/>
              <a:t> negative </a:t>
            </a:r>
            <a:r>
              <a:rPr lang="en-US" sz="1400" dirty="0" err="1" smtClean="0"/>
              <a:t>ce</a:t>
            </a:r>
            <a:r>
              <a:rPr lang="en-US" sz="1400" dirty="0" smtClean="0"/>
              <a:t> tin de </a:t>
            </a:r>
            <a:r>
              <a:rPr lang="en-US" sz="1400" dirty="0" err="1" smtClean="0"/>
              <a:t>contrabanda</a:t>
            </a:r>
            <a:r>
              <a:rPr lang="vi-VN" sz="1400" dirty="0" smtClean="0"/>
              <a:t>:</a:t>
            </a:r>
            <a:endParaRPr lang="vi-VN" sz="1400" dirty="0"/>
          </a:p>
          <a:p>
            <a:pPr marL="187325" lvl="2" indent="0">
              <a:buNone/>
            </a:pPr>
            <a:r>
              <a:rPr lang="vi-VN" dirty="0"/>
              <a:t>- “Contrabanda </a:t>
            </a:r>
            <a:r>
              <a:rPr lang="vi-VN" dirty="0" smtClean="0"/>
              <a:t>dauneaz</a:t>
            </a:r>
            <a:r>
              <a:rPr lang="en-US" dirty="0" smtClean="0"/>
              <a:t>a</a:t>
            </a:r>
            <a:r>
              <a:rPr lang="vi-VN" dirty="0" smtClean="0"/>
              <a:t> </a:t>
            </a:r>
            <a:r>
              <a:rPr lang="vi-VN" dirty="0"/>
              <a:t>grav </a:t>
            </a:r>
            <a:r>
              <a:rPr lang="en-US" dirty="0" err="1" smtClean="0"/>
              <a:t>economiei</a:t>
            </a:r>
            <a:r>
              <a:rPr lang="vi-VN" dirty="0" smtClean="0"/>
              <a:t>”</a:t>
            </a:r>
            <a:endParaRPr lang="vi-VN" dirty="0"/>
          </a:p>
          <a:p>
            <a:pPr marL="266700" lvl="2" indent="-79375">
              <a:buFontTx/>
              <a:buChar char="-"/>
            </a:pPr>
            <a:r>
              <a:rPr lang="ro-RO" dirty="0" smtClean="0"/>
              <a:t> </a:t>
            </a:r>
            <a:r>
              <a:rPr lang="vi-VN" dirty="0" smtClean="0"/>
              <a:t>“</a:t>
            </a:r>
            <a:r>
              <a:rPr lang="vi-VN" dirty="0"/>
              <a:t>European pe </a:t>
            </a:r>
            <a:r>
              <a:rPr lang="vi-VN" dirty="0" smtClean="0"/>
              <a:t>bun</a:t>
            </a:r>
            <a:r>
              <a:rPr lang="en-US" dirty="0" smtClean="0"/>
              <a:t>a</a:t>
            </a:r>
            <a:r>
              <a:rPr lang="vi-VN" dirty="0" smtClean="0"/>
              <a:t> </a:t>
            </a:r>
            <a:r>
              <a:rPr lang="vi-VN" dirty="0"/>
              <a:t>dreptate</a:t>
            </a:r>
            <a:r>
              <a:rPr lang="vi-VN" dirty="0" smtClean="0"/>
              <a:t>”</a:t>
            </a:r>
            <a:endParaRPr lang="ro-RO" dirty="0" smtClean="0"/>
          </a:p>
          <a:p>
            <a:pPr marL="266700" lvl="2" indent="-79375">
              <a:buFontTx/>
              <a:buChar char="-"/>
            </a:pPr>
            <a:r>
              <a:rPr lang="en-US" dirty="0" smtClean="0"/>
              <a:t>“</a:t>
            </a:r>
            <a:r>
              <a:rPr lang="en-US" dirty="0" err="1" smtClean="0"/>
              <a:t>Es</a:t>
            </a:r>
            <a:r>
              <a:rPr lang="ro-RO" dirty="0" smtClean="0"/>
              <a:t>ti </a:t>
            </a:r>
            <a:r>
              <a:rPr lang="en-US" dirty="0" smtClean="0"/>
              <a:t>fie de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, fie de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legii</a:t>
            </a:r>
            <a:r>
              <a:rPr lang="en-US" dirty="0" smtClean="0"/>
              <a:t>”</a:t>
            </a:r>
            <a:endParaRPr lang="ro-RO" dirty="0" smtClean="0"/>
          </a:p>
          <a:p>
            <a:pPr marL="266700" lvl="2" indent="-79375">
              <a:buFontTx/>
              <a:buChar char="-"/>
            </a:pPr>
            <a:r>
              <a:rPr lang="en-US" dirty="0" smtClean="0"/>
              <a:t>“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dirty="0" err="1"/>
              <a:t>a</a:t>
            </a:r>
            <a:r>
              <a:rPr lang="en-US" dirty="0" err="1" smtClean="0"/>
              <a:t>cut</a:t>
            </a:r>
            <a:r>
              <a:rPr lang="en-US" dirty="0" smtClean="0"/>
              <a:t> </a:t>
            </a:r>
            <a:r>
              <a:rPr lang="en-US" dirty="0" err="1" smtClean="0"/>
              <a:t>primul</a:t>
            </a:r>
            <a:r>
              <a:rPr lang="en-US" dirty="0" smtClean="0"/>
              <a:t> </a:t>
            </a:r>
            <a:r>
              <a:rPr lang="en-US" dirty="0" err="1" smtClean="0"/>
              <a:t>milion</a:t>
            </a:r>
            <a:r>
              <a:rPr lang="en-US" dirty="0" smtClean="0"/>
              <a:t>?”</a:t>
            </a:r>
            <a:endParaRPr lang="ro-RO" dirty="0" smtClean="0"/>
          </a:p>
          <a:p>
            <a:pPr marL="177800" lvl="2" indent="9525">
              <a:buFontTx/>
              <a:buChar char="-"/>
            </a:pPr>
            <a:r>
              <a:rPr lang="ro-RO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Fumezi</a:t>
            </a:r>
            <a:r>
              <a:rPr lang="en-US" dirty="0" smtClean="0"/>
              <a:t> de </a:t>
            </a:r>
            <a:r>
              <a:rPr lang="en-US" dirty="0" err="1" smtClean="0"/>
              <a:t>contraban</a:t>
            </a:r>
            <a:r>
              <a:rPr lang="ro-RO" dirty="0" smtClean="0"/>
              <a:t>d</a:t>
            </a:r>
            <a:r>
              <a:rPr lang="en-US" dirty="0" smtClean="0"/>
              <a:t>a</a:t>
            </a:r>
            <a:r>
              <a:rPr lang="ro-RO" dirty="0" smtClean="0"/>
              <a:t>, </a:t>
            </a:r>
            <a:r>
              <a:rPr lang="ro-RO" dirty="0" smtClean="0"/>
              <a:t>te tragi singur </a:t>
            </a:r>
            <a:r>
              <a:rPr lang="en-US" dirty="0" err="1" smtClean="0"/>
              <a:t>i</a:t>
            </a:r>
            <a:r>
              <a:rPr lang="ro-RO" dirty="0" smtClean="0"/>
              <a:t>n </a:t>
            </a:r>
            <a:r>
              <a:rPr lang="ro-RO" dirty="0" smtClean="0"/>
              <a:t>piept</a:t>
            </a:r>
            <a:r>
              <a:rPr lang="en-US" dirty="0" smtClean="0"/>
              <a:t>”</a:t>
            </a:r>
          </a:p>
          <a:p>
            <a:pPr marL="177800" lvl="2" indent="9525">
              <a:buFontTx/>
              <a:buChar char="-"/>
            </a:pPr>
            <a:endParaRPr lang="en-US" dirty="0"/>
          </a:p>
          <a:p>
            <a:pPr marL="277812" lvl="1" indent="-285750"/>
            <a:r>
              <a:rPr lang="en-US" sz="1400" dirty="0" err="1" smtClean="0"/>
              <a:t>Sprijin</a:t>
            </a:r>
            <a:r>
              <a:rPr lang="en-US" sz="1400" dirty="0" smtClean="0"/>
              <a:t> operational in </a:t>
            </a:r>
            <a:r>
              <a:rPr lang="en-US" sz="1400" dirty="0" err="1" smtClean="0"/>
              <a:t>baza</a:t>
            </a:r>
            <a:r>
              <a:rPr lang="en-US" sz="1400" dirty="0" smtClean="0"/>
              <a:t> </a:t>
            </a:r>
            <a:r>
              <a:rPr lang="en-US" sz="1400" dirty="0" err="1" smtClean="0"/>
              <a:t>protocoalelor</a:t>
            </a:r>
            <a:r>
              <a:rPr lang="en-US" sz="1400" dirty="0" smtClean="0"/>
              <a:t> de </a:t>
            </a:r>
            <a:r>
              <a:rPr lang="en-US" sz="1400" dirty="0" err="1" smtClean="0"/>
              <a:t>colaborare</a:t>
            </a:r>
            <a:r>
              <a:rPr lang="en-US" sz="1400" dirty="0" smtClean="0"/>
              <a:t> </a:t>
            </a:r>
            <a:r>
              <a:rPr lang="en-US" sz="1400" dirty="0" err="1" smtClean="0"/>
              <a:t>incheiate</a:t>
            </a:r>
            <a:r>
              <a:rPr lang="en-US" sz="1400" dirty="0" smtClean="0"/>
              <a:t> cu </a:t>
            </a:r>
            <a:r>
              <a:rPr lang="en-US" sz="1400" dirty="0" err="1" smtClean="0"/>
              <a:t>autoritatile</a:t>
            </a:r>
            <a:r>
              <a:rPr lang="en-US" sz="1400" dirty="0" smtClean="0"/>
              <a:t> de </a:t>
            </a:r>
            <a:r>
              <a:rPr lang="en-US" sz="1400" dirty="0" err="1" smtClean="0"/>
              <a:t>aplicare</a:t>
            </a:r>
            <a:r>
              <a:rPr lang="en-US" sz="1400" dirty="0" smtClean="0"/>
              <a:t> a </a:t>
            </a:r>
            <a:r>
              <a:rPr lang="en-US" sz="1400" dirty="0" err="1" smtClean="0"/>
              <a:t>legii</a:t>
            </a:r>
            <a:endParaRPr lang="vi-VN" sz="1400" dirty="0"/>
          </a:p>
          <a:p>
            <a:endParaRPr lang="vi-VN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6426" y="763430"/>
            <a:ext cx="8631237" cy="342900"/>
          </a:xfrm>
        </p:spPr>
        <p:txBody>
          <a:bodyPr/>
          <a:lstStyle/>
          <a:p>
            <a:r>
              <a:rPr lang="ro-RO" dirty="0" smtClean="0"/>
              <a:t>Lupta împotriva comerțului ilicit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9" name="Picture 12" descr="C:\Users\BUCIACOBOC\Desktop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76" y="336824"/>
            <a:ext cx="1754250" cy="28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97" y="3191223"/>
            <a:ext cx="2164803" cy="33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DSCN97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r="21166"/>
          <a:stretch/>
        </p:blipFill>
        <p:spPr bwMode="auto">
          <a:xfrm>
            <a:off x="4535485" y="362227"/>
            <a:ext cx="3055017" cy="1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Documents and Settings\cristinab\Desktop\JTI_AIT 2011_Monitorizari\PR_Contrabanda Monitorizare\4-JTI_CON_SalinaTurda-2-4c_4x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60885" y="4749478"/>
            <a:ext cx="3055017" cy="183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5" y="2448749"/>
            <a:ext cx="1483058" cy="217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3" y="2307235"/>
            <a:ext cx="1527509" cy="23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921" y="1153297"/>
            <a:ext cx="3854924" cy="55613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>
                <a:solidFill>
                  <a:srgbClr val="122632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939112" y="214191"/>
            <a:ext cx="80242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1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800" kern="0" dirty="0" err="1" smtClean="0"/>
              <a:t>Ultima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campanie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anticontrabanda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desfasurata</a:t>
            </a:r>
            <a:r>
              <a:rPr lang="en-US" sz="2800" kern="0" dirty="0" smtClean="0"/>
              <a:t> in 16 </a:t>
            </a:r>
            <a:r>
              <a:rPr lang="en-US" sz="2800" kern="0" dirty="0" err="1" smtClean="0"/>
              <a:t>judete</a:t>
            </a:r>
            <a:r>
              <a:rPr lang="en-US" sz="2800" kern="0" dirty="0" smtClean="0"/>
              <a:t> + Bucuresti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43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8946" y="2110311"/>
            <a:ext cx="4644208" cy="365942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Interzicerea</a:t>
            </a:r>
            <a:r>
              <a:rPr lang="en-US" sz="1800" dirty="0" smtClean="0"/>
              <a:t> </a:t>
            </a:r>
            <a:r>
              <a:rPr lang="en-US" sz="1800" dirty="0" err="1" smtClean="0"/>
              <a:t>totala</a:t>
            </a:r>
            <a:r>
              <a:rPr lang="en-US" sz="1800" dirty="0" smtClean="0"/>
              <a:t> a </a:t>
            </a:r>
            <a:r>
              <a:rPr lang="en-US" sz="1800" dirty="0" err="1" smtClean="0"/>
              <a:t>fumatului</a:t>
            </a:r>
            <a:r>
              <a:rPr lang="en-US" sz="1800" dirty="0" smtClean="0"/>
              <a:t> in </a:t>
            </a:r>
            <a:r>
              <a:rPr lang="en-US" sz="1800" dirty="0" err="1" smtClean="0"/>
              <a:t>spatiile</a:t>
            </a:r>
            <a:r>
              <a:rPr lang="en-US" sz="1800" dirty="0" smtClean="0"/>
              <a:t> </a:t>
            </a:r>
            <a:r>
              <a:rPr lang="en-US" sz="1800" dirty="0" err="1" smtClean="0"/>
              <a:t>publice</a:t>
            </a:r>
            <a:endParaRPr lang="en-US" sz="1800" dirty="0" smtClean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Restrictionarea</a:t>
            </a:r>
            <a:r>
              <a:rPr lang="en-US" sz="1800" dirty="0" smtClean="0"/>
              <a:t> </a:t>
            </a:r>
            <a:r>
              <a:rPr lang="en-US" sz="1800" dirty="0" err="1" smtClean="0"/>
              <a:t>vanzarilor</a:t>
            </a:r>
            <a:r>
              <a:rPr lang="en-US" sz="1800" dirty="0" smtClean="0"/>
              <a:t> la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putin</a:t>
            </a:r>
            <a:r>
              <a:rPr lang="en-US" sz="1800" dirty="0" smtClean="0"/>
              <a:t> de 250 m. de </a:t>
            </a:r>
            <a:r>
              <a:rPr lang="en-US" sz="1800" dirty="0" err="1" smtClean="0"/>
              <a:t>spitale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unitati</a:t>
            </a:r>
            <a:r>
              <a:rPr lang="en-US" sz="1800" dirty="0" smtClean="0"/>
              <a:t> de </a:t>
            </a:r>
            <a:r>
              <a:rPr lang="en-US" sz="1800" dirty="0" err="1" smtClean="0"/>
              <a:t>invatamant</a:t>
            </a:r>
            <a:r>
              <a:rPr lang="en-US" sz="1800" dirty="0" smtClean="0"/>
              <a:t> =&gt; </a:t>
            </a:r>
            <a:r>
              <a:rPr lang="en-US" sz="1800" dirty="0" err="1" smtClean="0"/>
              <a:t>vor</a:t>
            </a:r>
            <a:r>
              <a:rPr lang="en-US" sz="1800" dirty="0" smtClean="0"/>
              <a:t> fi </a:t>
            </a:r>
            <a:r>
              <a:rPr lang="en-US" sz="1800" dirty="0" err="1" smtClean="0"/>
              <a:t>afectate</a:t>
            </a:r>
            <a:r>
              <a:rPr lang="en-US" sz="1800" dirty="0" smtClean="0"/>
              <a:t> </a:t>
            </a:r>
            <a:r>
              <a:rPr lang="en-US" sz="1800" dirty="0" err="1" smtClean="0"/>
              <a:t>aproximativ</a:t>
            </a:r>
            <a:r>
              <a:rPr lang="en-US" sz="1800" dirty="0" smtClean="0"/>
              <a:t> 65% din </a:t>
            </a:r>
            <a:r>
              <a:rPr lang="en-US" sz="1800" dirty="0" err="1" smtClean="0"/>
              <a:t>magazinele</a:t>
            </a:r>
            <a:r>
              <a:rPr lang="en-US" sz="1800" dirty="0" smtClean="0"/>
              <a:t> din Bucuresti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pana</a:t>
            </a:r>
            <a:r>
              <a:rPr lang="en-US" sz="1800" dirty="0" smtClean="0"/>
              <a:t> la 40% la </a:t>
            </a:r>
            <a:r>
              <a:rPr lang="en-US" sz="1800" dirty="0" err="1" smtClean="0"/>
              <a:t>nivel</a:t>
            </a:r>
            <a:r>
              <a:rPr lang="en-US" sz="1800" dirty="0" smtClean="0"/>
              <a:t> 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Intarzierea</a:t>
            </a:r>
            <a:r>
              <a:rPr lang="en-US" sz="1800" dirty="0" smtClean="0"/>
              <a:t> </a:t>
            </a:r>
            <a:r>
              <a:rPr lang="en-US" sz="1800" dirty="0" err="1" smtClean="0"/>
              <a:t>transpunerii</a:t>
            </a:r>
            <a:r>
              <a:rPr lang="en-US" sz="1800" dirty="0" smtClean="0"/>
              <a:t> </a:t>
            </a:r>
            <a:r>
              <a:rPr lang="en-US" sz="1800" dirty="0" err="1" smtClean="0"/>
              <a:t>noii</a:t>
            </a:r>
            <a:r>
              <a:rPr lang="en-US" sz="1800" dirty="0" smtClean="0"/>
              <a:t> directive </a:t>
            </a:r>
            <a:r>
              <a:rPr lang="en-US" sz="1800" dirty="0" err="1" smtClean="0"/>
              <a:t>europene</a:t>
            </a:r>
            <a:r>
              <a:rPr lang="en-US" sz="1800" dirty="0" smtClean="0"/>
              <a:t> a </a:t>
            </a:r>
            <a:r>
              <a:rPr lang="en-US" sz="1800" dirty="0" err="1" smtClean="0"/>
              <a:t>tutunului</a:t>
            </a:r>
            <a:r>
              <a:rPr lang="en-US" sz="1800" dirty="0" smtClean="0"/>
              <a:t> =&gt; </a:t>
            </a:r>
            <a:r>
              <a:rPr lang="en-US" sz="1800" dirty="0" err="1" smtClean="0"/>
              <a:t>lipsa</a:t>
            </a:r>
            <a:r>
              <a:rPr lang="en-US" sz="1800" dirty="0" smtClean="0"/>
              <a:t> </a:t>
            </a:r>
            <a:r>
              <a:rPr lang="en-US" sz="1800" dirty="0" err="1" smtClean="0"/>
              <a:t>unui</a:t>
            </a:r>
            <a:r>
              <a:rPr lang="en-US" sz="1800" dirty="0" smtClean="0"/>
              <a:t> </a:t>
            </a:r>
            <a:r>
              <a:rPr lang="en-US" sz="1800" dirty="0" err="1" smtClean="0"/>
              <a:t>proiect</a:t>
            </a:r>
            <a:r>
              <a:rPr lang="en-US" sz="1800" dirty="0" smtClean="0"/>
              <a:t> de </a:t>
            </a:r>
            <a:r>
              <a:rPr lang="en-US" sz="1800" dirty="0" err="1" smtClean="0"/>
              <a:t>lege</a:t>
            </a:r>
            <a:r>
              <a:rPr lang="en-US" sz="1800" dirty="0" smtClean="0"/>
              <a:t> la 18 </a:t>
            </a:r>
            <a:r>
              <a:rPr lang="en-US" sz="1800" dirty="0" err="1" smtClean="0"/>
              <a:t>luni</a:t>
            </a:r>
            <a:r>
              <a:rPr lang="en-US" sz="1800" dirty="0" smtClean="0"/>
              <a:t> de la </a:t>
            </a:r>
            <a:r>
              <a:rPr lang="en-US" sz="1800" dirty="0" err="1" smtClean="0"/>
              <a:t>adoptarea</a:t>
            </a:r>
            <a:r>
              <a:rPr lang="en-US" sz="1800" dirty="0" smtClean="0"/>
              <a:t> </a:t>
            </a:r>
            <a:r>
              <a:rPr lang="en-US" sz="1800" dirty="0" err="1" smtClean="0"/>
              <a:t>directivei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la 7 </a:t>
            </a:r>
            <a:r>
              <a:rPr lang="en-US" sz="1800" dirty="0" err="1" smtClean="0"/>
              <a:t>luni</a:t>
            </a:r>
            <a:r>
              <a:rPr lang="en-US" sz="1800" dirty="0" smtClean="0"/>
              <a:t> </a:t>
            </a:r>
            <a:r>
              <a:rPr lang="en-US" sz="1800" dirty="0" err="1" smtClean="0"/>
              <a:t>pana</a:t>
            </a:r>
            <a:r>
              <a:rPr lang="en-US" sz="1800" dirty="0" smtClean="0"/>
              <a:t> la </a:t>
            </a:r>
            <a:r>
              <a:rPr lang="en-US" sz="1800" dirty="0" err="1" smtClean="0"/>
              <a:t>intrarea</a:t>
            </a:r>
            <a:r>
              <a:rPr lang="en-US" sz="1800" dirty="0" smtClean="0"/>
              <a:t> </a:t>
            </a:r>
            <a:r>
              <a:rPr lang="en-US" sz="1800" dirty="0" err="1" smtClean="0"/>
              <a:t>ei</a:t>
            </a:r>
            <a:r>
              <a:rPr lang="en-US" sz="1800" dirty="0" smtClean="0"/>
              <a:t> in </a:t>
            </a:r>
            <a:r>
              <a:rPr lang="en-US" sz="1800" dirty="0" err="1" smtClean="0"/>
              <a:t>vigoare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Ce </a:t>
            </a:r>
            <a:r>
              <a:rPr lang="en-US" sz="2800" dirty="0" err="1" smtClean="0"/>
              <a:t>urmeaza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piata</a:t>
            </a:r>
            <a:r>
              <a:rPr lang="en-US" sz="2800" dirty="0" smtClean="0"/>
              <a:t> </a:t>
            </a:r>
            <a:r>
              <a:rPr lang="en-US" sz="2800" dirty="0" err="1" smtClean="0"/>
              <a:t>tutunului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52" y="2342132"/>
            <a:ext cx="4308071" cy="31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Centrului</a:t>
            </a:r>
            <a:r>
              <a:rPr lang="en-US" dirty="0" smtClean="0"/>
              <a:t> </a:t>
            </a:r>
            <a:r>
              <a:rPr lang="en-US" dirty="0" err="1" smtClean="0"/>
              <a:t>Bucurestiului</a:t>
            </a:r>
            <a:r>
              <a:rPr lang="en-US" dirty="0" smtClean="0"/>
              <a:t> cu </a:t>
            </a:r>
            <a:r>
              <a:rPr lang="en-US" dirty="0" err="1" smtClean="0"/>
              <a:t>zonele</a:t>
            </a:r>
            <a:r>
              <a:rPr lang="en-US" dirty="0" smtClean="0"/>
              <a:t> in care </a:t>
            </a:r>
            <a:r>
              <a:rPr lang="en-US" dirty="0" err="1" smtClean="0"/>
              <a:t>comercializarea</a:t>
            </a:r>
            <a:r>
              <a:rPr lang="en-US" dirty="0" smtClean="0"/>
              <a:t> </a:t>
            </a:r>
            <a:r>
              <a:rPr lang="en-US" dirty="0" err="1" smtClean="0"/>
              <a:t>tutunului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urma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interzisa</a:t>
            </a:r>
            <a:r>
              <a:rPr lang="en-US" dirty="0" smtClean="0"/>
              <a:t> in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 err="1" smtClean="0"/>
              <a:t>restrictionarii</a:t>
            </a:r>
            <a:r>
              <a:rPr lang="en-US" dirty="0" smtClean="0"/>
              <a:t> </a:t>
            </a:r>
            <a:r>
              <a:rPr lang="en-US" dirty="0" err="1" smtClean="0"/>
              <a:t>vanzarilor</a:t>
            </a:r>
            <a:r>
              <a:rPr lang="en-US" dirty="0" smtClean="0"/>
              <a:t> la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de 250 m. de </a:t>
            </a:r>
            <a:r>
              <a:rPr lang="en-US" dirty="0" err="1" smtClean="0"/>
              <a:t>spitale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unitati</a:t>
            </a:r>
            <a:r>
              <a:rPr lang="en-US" dirty="0" smtClean="0"/>
              <a:t> de </a:t>
            </a:r>
            <a:r>
              <a:rPr lang="en-US" dirty="0" err="1" smtClean="0"/>
              <a:t>invatamant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619"/>
            <a:ext cx="9546387" cy="4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JTI – Japan Tobacco International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6" y="967740"/>
            <a:ext cx="8628300" cy="657859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7D7F83"/>
                </a:solidFill>
              </a:rPr>
              <a:t>C</a:t>
            </a:r>
            <a:r>
              <a:rPr lang="en-US" dirty="0" err="1" smtClean="0">
                <a:solidFill>
                  <a:srgbClr val="7D7F83"/>
                </a:solidFill>
              </a:rPr>
              <a:t>ompanie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>
                <a:solidFill>
                  <a:srgbClr val="7D7F83"/>
                </a:solidFill>
              </a:rPr>
              <a:t>cu o </a:t>
            </a:r>
            <a:r>
              <a:rPr lang="en-US" dirty="0" err="1" smtClean="0">
                <a:solidFill>
                  <a:srgbClr val="7D7F83"/>
                </a:solidFill>
              </a:rPr>
              <a:t>bogat</a:t>
            </a:r>
            <a:r>
              <a:rPr lang="en-US" dirty="0" err="1">
                <a:solidFill>
                  <a:srgbClr val="7D7F83"/>
                </a:solidFill>
              </a:rPr>
              <a:t>a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 err="1" smtClean="0">
                <a:solidFill>
                  <a:srgbClr val="7D7F83"/>
                </a:solidFill>
              </a:rPr>
              <a:t>experien</a:t>
            </a:r>
            <a:r>
              <a:rPr lang="en-US" dirty="0" err="1" smtClean="0">
                <a:solidFill>
                  <a:srgbClr val="7D7F83"/>
                </a:solidFill>
              </a:rPr>
              <a:t>ta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>
                <a:solidFill>
                  <a:srgbClr val="7D7F83"/>
                </a:solidFill>
              </a:rPr>
              <a:t>i</a:t>
            </a:r>
            <a:r>
              <a:rPr lang="en-US" dirty="0" smtClean="0">
                <a:solidFill>
                  <a:srgbClr val="7D7F83"/>
                </a:solidFill>
              </a:rPr>
              <a:t>n </a:t>
            </a:r>
            <a:r>
              <a:rPr lang="en-US" dirty="0" err="1">
                <a:solidFill>
                  <a:srgbClr val="7D7F83"/>
                </a:solidFill>
              </a:rPr>
              <a:t>industria</a:t>
            </a:r>
            <a:r>
              <a:rPr lang="en-US" dirty="0">
                <a:solidFill>
                  <a:srgbClr val="7D7F83"/>
                </a:solidFill>
              </a:rPr>
              <a:t> </a:t>
            </a:r>
            <a:r>
              <a:rPr lang="en-US" dirty="0" err="1" smtClean="0">
                <a:solidFill>
                  <a:srgbClr val="7D7F83"/>
                </a:solidFill>
              </a:rPr>
              <a:t>tutunului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 err="1">
                <a:solidFill>
                  <a:srgbClr val="7D7F83"/>
                </a:solidFill>
              </a:rPr>
              <a:t>s</a:t>
            </a:r>
            <a:r>
              <a:rPr lang="en-US" dirty="0" err="1" smtClean="0">
                <a:solidFill>
                  <a:srgbClr val="7D7F83"/>
                </a:solidFill>
              </a:rPr>
              <a:t>i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>
                <a:solidFill>
                  <a:srgbClr val="7D7F83"/>
                </a:solidFill>
              </a:rPr>
              <a:t>cu o </a:t>
            </a:r>
            <a:r>
              <a:rPr lang="en-US" dirty="0" err="1">
                <a:solidFill>
                  <a:srgbClr val="7D7F83"/>
                </a:solidFill>
              </a:rPr>
              <a:t>istorie</a:t>
            </a:r>
            <a:r>
              <a:rPr lang="en-US" dirty="0">
                <a:solidFill>
                  <a:srgbClr val="7D7F83"/>
                </a:solidFill>
              </a:rPr>
              <a:t> </a:t>
            </a:r>
            <a:r>
              <a:rPr lang="en-US" dirty="0" err="1">
                <a:solidFill>
                  <a:srgbClr val="7D7F83"/>
                </a:solidFill>
              </a:rPr>
              <a:t>ce</a:t>
            </a:r>
            <a:r>
              <a:rPr lang="en-US" dirty="0">
                <a:solidFill>
                  <a:srgbClr val="7D7F83"/>
                </a:solidFill>
              </a:rPr>
              <a:t> </a:t>
            </a:r>
            <a:r>
              <a:rPr lang="en-US" dirty="0" err="1" smtClean="0">
                <a:solidFill>
                  <a:srgbClr val="7D7F83"/>
                </a:solidFill>
              </a:rPr>
              <a:t>dateaz</a:t>
            </a:r>
            <a:r>
              <a:rPr lang="en-US" dirty="0" err="1">
                <a:solidFill>
                  <a:srgbClr val="7D7F83"/>
                </a:solidFill>
              </a:rPr>
              <a:t>a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 err="1" smtClean="0">
                <a:solidFill>
                  <a:srgbClr val="7D7F83"/>
                </a:solidFill>
              </a:rPr>
              <a:t>i</a:t>
            </a:r>
            <a:r>
              <a:rPr lang="en-US" dirty="0" err="1" smtClean="0">
                <a:solidFill>
                  <a:srgbClr val="7D7F83"/>
                </a:solidFill>
              </a:rPr>
              <a:t>nc</a:t>
            </a:r>
            <a:r>
              <a:rPr lang="en-US" dirty="0" err="1">
                <a:solidFill>
                  <a:srgbClr val="7D7F83"/>
                </a:solidFill>
              </a:rPr>
              <a:t>a</a:t>
            </a:r>
            <a:r>
              <a:rPr lang="en-US" dirty="0" smtClean="0">
                <a:solidFill>
                  <a:srgbClr val="7D7F83"/>
                </a:solidFill>
              </a:rPr>
              <a:t> </a:t>
            </a:r>
            <a:r>
              <a:rPr lang="en-US" dirty="0">
                <a:solidFill>
                  <a:srgbClr val="7D7F83"/>
                </a:solidFill>
              </a:rPr>
              <a:t>din </a:t>
            </a:r>
            <a:r>
              <a:rPr lang="en-US" dirty="0" err="1">
                <a:solidFill>
                  <a:srgbClr val="7D7F83"/>
                </a:solidFill>
              </a:rPr>
              <a:t>secolul</a:t>
            </a:r>
            <a:r>
              <a:rPr lang="en-US" dirty="0">
                <a:solidFill>
                  <a:srgbClr val="7D7F83"/>
                </a:solidFill>
              </a:rPr>
              <a:t> </a:t>
            </a:r>
            <a:r>
              <a:rPr lang="en-US" dirty="0" smtClean="0">
                <a:solidFill>
                  <a:srgbClr val="7D7F83"/>
                </a:solidFill>
              </a:rPr>
              <a:t>al XVIII-lea. </a:t>
            </a:r>
            <a:endParaRPr lang="en-US" dirty="0">
              <a:solidFill>
                <a:srgbClr val="7D7F83"/>
              </a:solidFill>
            </a:endParaRPr>
          </a:p>
          <a:p>
            <a:endParaRPr lang="en-GB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717188"/>
            <a:ext cx="7991475" cy="32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5213350"/>
            <a:ext cx="7556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27</a:t>
            </a:r>
            <a:r>
              <a:rPr lang="ro-RO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000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angaja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i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+mj-lt"/>
              </a:rPr>
              <a:t>Operațiuni în </a:t>
            </a:r>
            <a:r>
              <a:rPr lang="ro-RO" dirty="0">
                <a:solidFill>
                  <a:schemeClr val="tx1"/>
                </a:solidFill>
                <a:latin typeface="+mj-lt"/>
              </a:rPr>
              <a:t>peste 120 de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ta</a:t>
            </a:r>
            <a:r>
              <a:rPr lang="ro-RO" dirty="0" err="1" smtClean="0">
                <a:solidFill>
                  <a:schemeClr val="tx1"/>
                </a:solidFill>
                <a:latin typeface="+mj-lt"/>
              </a:rPr>
              <a:t>ri</a:t>
            </a:r>
            <a:r>
              <a:rPr lang="ro-RO" dirty="0" smtClean="0">
                <a:solidFill>
                  <a:schemeClr val="tx1"/>
                </a:solidFill>
                <a:latin typeface="+mj-lt"/>
              </a:rPr>
              <a:t> </a:t>
            </a:r>
            <a:endParaRPr lang="ro-RO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kern="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a</a:t>
            </a:r>
            <a:r>
              <a:rPr lang="vi-VN" kern="0" dirty="0" smtClean="0">
                <a:solidFill>
                  <a:schemeClr val="tx1"/>
                </a:solidFill>
                <a:latin typeface="+mj-lt"/>
              </a:rPr>
              <a:t>rci</a:t>
            </a:r>
            <a:r>
              <a:rPr lang="ro-RO" kern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vi-VN" kern="0" dirty="0" smtClean="0">
                <a:solidFill>
                  <a:schemeClr val="tx1"/>
                </a:solidFill>
                <a:latin typeface="+mj-lt"/>
              </a:rPr>
              <a:t>Winston</a:t>
            </a:r>
            <a:r>
              <a:rPr lang="vi-VN" kern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kern="0" dirty="0" err="1" smtClean="0">
                <a:solidFill>
                  <a:schemeClr val="tx1"/>
                </a:solidFill>
                <a:latin typeface="+mj-lt"/>
              </a:rPr>
              <a:t>Mevius</a:t>
            </a:r>
            <a:r>
              <a:rPr lang="ro-RO" kern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vi-VN" kern="0" dirty="0" smtClean="0">
                <a:solidFill>
                  <a:schemeClr val="tx1"/>
                </a:solidFill>
                <a:latin typeface="+mj-lt"/>
              </a:rPr>
              <a:t>Camel</a:t>
            </a:r>
            <a:r>
              <a:rPr lang="ro-RO" kern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vi-VN" kern="0" dirty="0" smtClean="0">
                <a:solidFill>
                  <a:schemeClr val="tx1"/>
                </a:solidFill>
                <a:latin typeface="+mj-lt"/>
              </a:rPr>
              <a:t>Benson </a:t>
            </a:r>
            <a:r>
              <a:rPr lang="vi-VN" kern="0" dirty="0">
                <a:solidFill>
                  <a:schemeClr val="tx1"/>
                </a:solidFill>
                <a:latin typeface="+mj-lt"/>
              </a:rPr>
              <a:t>&amp; Hedges, Silk Cut, </a:t>
            </a:r>
            <a:r>
              <a:rPr lang="vi-VN" kern="0" dirty="0" smtClean="0">
                <a:solidFill>
                  <a:schemeClr val="tx1"/>
                </a:solidFill>
                <a:latin typeface="+mj-lt"/>
              </a:rPr>
              <a:t>Sobranie, </a:t>
            </a:r>
            <a:r>
              <a:rPr lang="vi-VN" kern="0" dirty="0">
                <a:solidFill>
                  <a:schemeClr val="tx1"/>
                </a:solidFill>
                <a:latin typeface="+mj-lt"/>
              </a:rPr>
              <a:t>Glamour</a:t>
            </a:r>
            <a:r>
              <a:rPr lang="ro-RO" kern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kern="0" dirty="0">
                <a:solidFill>
                  <a:schemeClr val="tx1"/>
                </a:solidFill>
                <a:latin typeface="+mj-lt"/>
              </a:rPr>
              <a:t>LD.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B4E4D9-2C5A-423A-A8BE-9B5EA07DEC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Georgia" panose="02040502050405020303" pitchFamily="18" charset="0"/>
              </a:rPr>
              <a:t>Industria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tutunului</a:t>
            </a:r>
            <a:r>
              <a:rPr lang="ro-RO" sz="2800" dirty="0">
                <a:latin typeface="Georgia" panose="02040502050405020303" pitchFamily="18" charset="0"/>
              </a:rPr>
              <a:t> – al doilea mare </a:t>
            </a:r>
            <a:r>
              <a:rPr lang="ro-RO" sz="2800" dirty="0" smtClean="0">
                <a:latin typeface="Georgia" panose="02040502050405020303" pitchFamily="18" charset="0"/>
              </a:rPr>
              <a:t>contribuabil</a:t>
            </a:r>
            <a:r>
              <a:rPr lang="en-US" sz="2800" dirty="0" smtClean="0">
                <a:latin typeface="Georgia" panose="02040502050405020303" pitchFamily="18" charset="0"/>
              </a:rPr>
              <a:t> la </a:t>
            </a:r>
            <a:r>
              <a:rPr lang="en-US" sz="2800" dirty="0" err="1" smtClean="0">
                <a:latin typeface="Georgia" panose="02040502050405020303" pitchFamily="18" charset="0"/>
              </a:rPr>
              <a:t>bugetul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statului</a:t>
            </a:r>
            <a:endParaRPr lang="en-US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048046"/>
              </p:ext>
            </p:extLst>
          </p:nvPr>
        </p:nvGraphicFramePr>
        <p:xfrm>
          <a:off x="5025008" y="1905000"/>
          <a:ext cx="4499992" cy="418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791200" y="1999565"/>
            <a:ext cx="4176464" cy="1798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2014 -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contribu</a:t>
            </a:r>
            <a:r>
              <a:rPr lang="ro-RO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ți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la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bugetul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stat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2107285"/>
            <a:ext cx="452938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BAT, JTI </a:t>
            </a:r>
            <a:r>
              <a:rPr lang="ro-RO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și 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PMI = 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98%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ro-RO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din piața</a:t>
            </a:r>
            <a:endParaRPr lang="en-US"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prstClr val="black"/>
                </a:solidFill>
                <a:ea typeface="+mn-ea"/>
                <a:cs typeface="Arial" pitchFamily="34" charset="0"/>
              </a:rPr>
              <a:t>Cca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. </a:t>
            </a:r>
            <a:r>
              <a:rPr lang="ro-RO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80%</a:t>
            </a:r>
            <a:r>
              <a:rPr lang="ro-RO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 din preț = </a:t>
            </a:r>
            <a:r>
              <a:rPr lang="ro-RO" sz="1400" dirty="0" err="1">
                <a:solidFill>
                  <a:prstClr val="black"/>
                </a:solidFill>
                <a:ea typeface="+mn-ea"/>
                <a:cs typeface="Arial" pitchFamily="34" charset="0"/>
              </a:rPr>
              <a:t>acciz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e</a:t>
            </a:r>
            <a:r>
              <a:rPr lang="ro-RO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 și 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TVA</a:t>
            </a:r>
            <a:endParaRPr lang="ro-RO"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o-RO"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o-RO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Cca. 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2.7</a:t>
            </a:r>
            <a:r>
              <a:rPr lang="ro-RO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miliarde euro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ro-RO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– </a:t>
            </a:r>
            <a:r>
              <a:rPr lang="ro-RO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contribuția la buget în 201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4</a:t>
            </a:r>
            <a:endParaRPr lang="ro-RO"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o-RO"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Peste </a:t>
            </a:r>
            <a:r>
              <a:rPr lang="vi-VN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1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1</a:t>
            </a:r>
            <a:r>
              <a:rPr lang="vi-VN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miliarde le</a:t>
            </a:r>
            <a:r>
              <a:rPr lang="vi-VN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i din taxa pe viciu (2006</a:t>
            </a: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 - 2014</a:t>
            </a:r>
            <a:r>
              <a:rPr lang="vi-VN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)</a:t>
            </a:r>
          </a:p>
          <a:p>
            <a:endParaRPr lang="ro-RO" sz="1400" b="1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r>
              <a:rPr lang="ro-RO" sz="1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3.000 </a:t>
            </a:r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locuri de muncă directe </a:t>
            </a:r>
          </a:p>
          <a:p>
            <a:endParaRPr lang="ro-RO" sz="1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Aprox. </a:t>
            </a:r>
            <a:r>
              <a:rPr lang="ro-RO" sz="1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45.000 </a:t>
            </a:r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locuri de muncă indirecte</a:t>
            </a:r>
          </a:p>
          <a:p>
            <a:endParaRPr lang="en-US" sz="1400" b="1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r>
              <a:rPr lang="en-US" sz="14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Balanta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comerciala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2014: </a:t>
            </a:r>
            <a:r>
              <a:rPr lang="en-US" sz="1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+ 450 mil euro </a:t>
            </a:r>
          </a:p>
          <a:p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Exporturi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:</a:t>
            </a:r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718 mil €  (+35% vs. 2013)</a:t>
            </a:r>
          </a:p>
          <a:p>
            <a:pPr marL="0" lvl="2" eaLnBrk="0" hangingPunct="0"/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Import</a:t>
            </a:r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uri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: 269 mil €  (+3.4% vs. 2013)</a:t>
            </a:r>
          </a:p>
          <a:p>
            <a:pPr eaLnBrk="0" hangingPunct="0"/>
            <a:endParaRPr lang="en-US" sz="1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Cca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. </a:t>
            </a:r>
            <a:r>
              <a:rPr lang="en-US" sz="1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5</a:t>
            </a:r>
            <a:r>
              <a:rPr lang="ro-RO" sz="1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00 milioane euro </a:t>
            </a:r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pierderi </a:t>
            </a:r>
            <a:r>
              <a:rPr lang="ro-RO" sz="1400" i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anual</a:t>
            </a:r>
            <a:r>
              <a:rPr lang="en-US" sz="1400" i="1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izate</a:t>
            </a:r>
            <a:r>
              <a:rPr lang="ro-RO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la bugetul de stat din contrabanda cu țigarete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in 2014</a:t>
            </a:r>
            <a:endParaRPr lang="ro-RO" sz="1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537A-A6C4-4DEF-9657-3042A285E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24" y="1680517"/>
            <a:ext cx="4539380" cy="45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632681" y="483307"/>
            <a:ext cx="8596313" cy="312894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Romania are cea </a:t>
            </a:r>
            <a:r>
              <a:rPr lang="it-IT" dirty="0"/>
              <a:t>de-a doua cea mai lunga granita extra-comunitara, dupa Finlanda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06" y="1915394"/>
            <a:ext cx="4750178" cy="3803649"/>
            <a:chOff x="472406" y="1915394"/>
            <a:chExt cx="4750178" cy="3803649"/>
          </a:xfrm>
        </p:grpSpPr>
        <p:pic>
          <p:nvPicPr>
            <p:cNvPr id="33" name="Picture 2" descr="C:\Users\buctanasar\Desktop\Picture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6" y="2333554"/>
              <a:ext cx="4750178" cy="310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 rot="18790766">
              <a:off x="492424" y="2504799"/>
              <a:ext cx="1405002" cy="226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dirty="0">
                  <a:solidFill>
                    <a:srgbClr val="00B0F0"/>
                  </a:solidFill>
                </a:rPr>
                <a:t>Hungary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2912337">
              <a:off x="165455" y="4658378"/>
              <a:ext cx="1405002" cy="2261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dirty="0">
                  <a:solidFill>
                    <a:srgbClr val="122632"/>
                  </a:solidFill>
                </a:rPr>
                <a:t>Serbia – 547km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3762264">
              <a:off x="3781492" y="2921858"/>
              <a:ext cx="1405002" cy="226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dirty="0">
                  <a:solidFill>
                    <a:srgbClr val="122632"/>
                  </a:solidFill>
                </a:rPr>
                <a:t>Moldova – 681km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36328" y="2210689"/>
              <a:ext cx="1293292" cy="2457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dirty="0">
                  <a:solidFill>
                    <a:srgbClr val="122632"/>
                  </a:solidFill>
                </a:rPr>
                <a:t>Ukraine – 650km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7908746">
              <a:off x="4325162" y="4658379"/>
              <a:ext cx="1405005" cy="2261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925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dirty="0">
                  <a:solidFill>
                    <a:srgbClr val="122632"/>
                  </a:solidFill>
                </a:rPr>
                <a:t>Black Sea – 247km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22051" y="5473314"/>
              <a:ext cx="751676" cy="2457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dirty="0">
                  <a:solidFill>
                    <a:srgbClr val="00B0F0"/>
                  </a:solidFill>
                </a:rPr>
                <a:t>Bulgaria</a:t>
              </a:r>
            </a:p>
          </p:txBody>
        </p:sp>
      </p:grpSp>
      <p:sp>
        <p:nvSpPr>
          <p:cNvPr id="42" name="Text Placeholder 7"/>
          <p:cNvSpPr txBox="1">
            <a:spLocks/>
          </p:cNvSpPr>
          <p:nvPr/>
        </p:nvSpPr>
        <p:spPr bwMode="auto">
          <a:xfrm>
            <a:off x="632681" y="888215"/>
            <a:ext cx="7750061" cy="3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defRPr>
            </a:lvl1pPr>
            <a:lvl2pPr marL="45713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2pPr>
            <a:lvl3pPr marL="91427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3pPr>
            <a:lvl4pPr marL="137140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4pPr>
            <a:lvl5pPr marL="182854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5pPr>
            <a:lvl6pPr marL="2285676" algn="l" defTabSz="91427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6pPr>
            <a:lvl7pPr marL="2742811" algn="l" defTabSz="91427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7pPr>
            <a:lvl8pPr marL="3199947" algn="l" defTabSz="91427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8pPr>
            <a:lvl9pPr marL="3657081" algn="l" defTabSz="91427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9pPr>
          </a:lstStyle>
          <a:p>
            <a:pPr algn="l"/>
            <a:endParaRPr lang="fr-FR" sz="1462" i="1" kern="0" dirty="0">
              <a:solidFill>
                <a:srgbClr val="8F9195"/>
              </a:solidFill>
              <a:latin typeface="Georgia" pitchFamily="18" charset="0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 bwMode="auto">
          <a:xfrm>
            <a:off x="631826" y="967740"/>
            <a:ext cx="8628300" cy="6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7D7F83"/>
              </a:solidFill>
            </a:endParaRPr>
          </a:p>
          <a:p>
            <a:pPr algn="l"/>
            <a:r>
              <a:rPr lang="en-US" sz="1400" dirty="0" smtClean="0">
                <a:solidFill>
                  <a:srgbClr val="7D7F83"/>
                </a:solidFill>
              </a:rPr>
              <a:t>2.125 </a:t>
            </a:r>
            <a:r>
              <a:rPr lang="en-US" sz="1400" dirty="0" err="1" smtClean="0">
                <a:solidFill>
                  <a:srgbClr val="7D7F83"/>
                </a:solidFill>
              </a:rPr>
              <a:t>Kilometri</a:t>
            </a:r>
            <a:r>
              <a:rPr lang="en-US" sz="1400" dirty="0" smtClean="0">
                <a:solidFill>
                  <a:srgbClr val="7D7F83"/>
                </a:solidFill>
              </a:rPr>
              <a:t> </a:t>
            </a:r>
            <a:r>
              <a:rPr lang="en-US" sz="1400" dirty="0" err="1" smtClean="0">
                <a:solidFill>
                  <a:srgbClr val="7D7F83"/>
                </a:solidFill>
              </a:rPr>
              <a:t>frontiera</a:t>
            </a:r>
            <a:r>
              <a:rPr lang="en-US" sz="1400" dirty="0" smtClean="0">
                <a:solidFill>
                  <a:srgbClr val="7D7F83"/>
                </a:solidFill>
              </a:rPr>
              <a:t> non UE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7347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304414"/>
            <a:ext cx="8596313" cy="385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Preturi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legala</a:t>
            </a:r>
            <a:r>
              <a:rPr lang="en-US" dirty="0" smtClean="0"/>
              <a:t>, de </a:t>
            </a:r>
            <a:r>
              <a:rPr lang="en-US" dirty="0" err="1" smtClean="0"/>
              <a:t>trei</a:t>
            </a:r>
            <a:r>
              <a:rPr lang="en-US" dirty="0" smtClean="0"/>
              <a:t> – </a:t>
            </a:r>
            <a:r>
              <a:rPr lang="en-US" dirty="0" err="1" smtClean="0"/>
              <a:t>cinci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fata de </a:t>
            </a:r>
            <a:r>
              <a:rPr lang="en-US" dirty="0" err="1" smtClean="0"/>
              <a:t>statele</a:t>
            </a:r>
            <a:r>
              <a:rPr lang="en-US" dirty="0" smtClean="0"/>
              <a:t> din </a:t>
            </a:r>
            <a:r>
              <a:rPr lang="en-US" dirty="0" err="1" smtClean="0"/>
              <a:t>regiune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7A8-24CC-4CDD-9884-BA65EF0C897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5336574" cy="259492"/>
          </a:xfrm>
        </p:spPr>
        <p:txBody>
          <a:bodyPr/>
          <a:lstStyle/>
          <a:p>
            <a:r>
              <a:rPr lang="en-US" sz="800" dirty="0" err="1" smtClean="0">
                <a:solidFill>
                  <a:schemeClr val="tx1"/>
                </a:solidFill>
              </a:rPr>
              <a:t>Sursa</a:t>
            </a:r>
            <a:r>
              <a:rPr lang="en-US" sz="800" dirty="0" smtClean="0">
                <a:solidFill>
                  <a:schemeClr val="tx1"/>
                </a:solidFill>
              </a:rPr>
              <a:t>: KPMG Sun Project 2015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418" r="8218" b="7172"/>
          <a:stretch/>
        </p:blipFill>
        <p:spPr>
          <a:xfrm>
            <a:off x="1228050" y="1075038"/>
            <a:ext cx="6838113" cy="517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63" y="4656437"/>
            <a:ext cx="1457325" cy="609600"/>
          </a:xfrm>
          <a:prstGeom prst="rect">
            <a:avLst/>
          </a:prstGeom>
        </p:spPr>
      </p:pic>
      <p:sp>
        <p:nvSpPr>
          <p:cNvPr id="11" name="Date Placeholder 2"/>
          <p:cNvSpPr txBox="1">
            <a:spLocks/>
          </p:cNvSpPr>
          <p:nvPr/>
        </p:nvSpPr>
        <p:spPr>
          <a:xfrm>
            <a:off x="742950" y="6452460"/>
            <a:ext cx="5336574" cy="2594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</a:rPr>
              <a:t>Harta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arata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preturile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medii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ponderate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pentru</a:t>
            </a:r>
            <a:r>
              <a:rPr lang="en-US" sz="800" dirty="0" smtClean="0">
                <a:solidFill>
                  <a:schemeClr val="tx1"/>
                </a:solidFill>
              </a:rPr>
              <a:t> un </a:t>
            </a:r>
            <a:r>
              <a:rPr lang="en-US" sz="800" dirty="0" err="1" smtClean="0">
                <a:solidFill>
                  <a:schemeClr val="tx1"/>
                </a:solidFill>
              </a:rPr>
              <a:t>pachet</a:t>
            </a:r>
            <a:r>
              <a:rPr lang="en-US" sz="800" dirty="0" smtClean="0">
                <a:solidFill>
                  <a:schemeClr val="tx1"/>
                </a:solidFill>
              </a:rPr>
              <a:t> de 20 de </a:t>
            </a:r>
            <a:r>
              <a:rPr lang="en-US" sz="800" dirty="0" err="1" smtClean="0">
                <a:solidFill>
                  <a:schemeClr val="tx1"/>
                </a:solidFill>
              </a:rPr>
              <a:t>tigarete</a:t>
            </a:r>
            <a:r>
              <a:rPr lang="en-US" sz="800" dirty="0" smtClean="0">
                <a:solidFill>
                  <a:schemeClr val="tx1"/>
                </a:solidFill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</a:rPr>
              <a:t>finele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anului</a:t>
            </a:r>
            <a:r>
              <a:rPr lang="en-US" sz="800" dirty="0" smtClean="0">
                <a:solidFill>
                  <a:schemeClr val="tx1"/>
                </a:solidFill>
              </a:rPr>
              <a:t> 2014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304414"/>
            <a:ext cx="8596313" cy="385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Preturi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legala</a:t>
            </a:r>
            <a:r>
              <a:rPr lang="en-US" dirty="0" smtClean="0"/>
              <a:t>, de </a:t>
            </a:r>
            <a:r>
              <a:rPr lang="en-US" dirty="0" err="1" smtClean="0"/>
              <a:t>trei</a:t>
            </a:r>
            <a:r>
              <a:rPr lang="en-US" dirty="0" smtClean="0"/>
              <a:t> – </a:t>
            </a:r>
            <a:r>
              <a:rPr lang="en-US" dirty="0" err="1" smtClean="0"/>
              <a:t>cinci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fata de </a:t>
            </a:r>
            <a:r>
              <a:rPr lang="en-US" dirty="0" err="1" smtClean="0"/>
              <a:t>statele</a:t>
            </a:r>
            <a:r>
              <a:rPr lang="en-US" dirty="0" smtClean="0"/>
              <a:t> din </a:t>
            </a:r>
            <a:r>
              <a:rPr lang="en-US" dirty="0" err="1" smtClean="0"/>
              <a:t>regiune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7A8-24CC-4CDD-9884-BA65EF0C8970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5336574" cy="259492"/>
          </a:xfrm>
        </p:spPr>
        <p:txBody>
          <a:bodyPr/>
          <a:lstStyle/>
          <a:p>
            <a:r>
              <a:rPr lang="en-US" sz="800" dirty="0" err="1" smtClean="0">
                <a:solidFill>
                  <a:schemeClr val="tx1"/>
                </a:solidFill>
              </a:rPr>
              <a:t>Sursa</a:t>
            </a:r>
            <a:r>
              <a:rPr lang="en-US" sz="800" dirty="0" smtClean="0">
                <a:solidFill>
                  <a:schemeClr val="tx1"/>
                </a:solidFill>
              </a:rPr>
              <a:t>: KPMG Sun Project 2015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6611" t="26394" r="8218" b="11261"/>
          <a:stretch/>
        </p:blipFill>
        <p:spPr>
          <a:xfrm>
            <a:off x="2112134" y="930888"/>
            <a:ext cx="4984125" cy="5283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63" y="4656437"/>
            <a:ext cx="1457325" cy="609600"/>
          </a:xfrm>
          <a:prstGeom prst="rect">
            <a:avLst/>
          </a:prstGeom>
        </p:spPr>
      </p:pic>
      <p:sp>
        <p:nvSpPr>
          <p:cNvPr id="11" name="Date Placeholder 2"/>
          <p:cNvSpPr txBox="1">
            <a:spLocks/>
          </p:cNvSpPr>
          <p:nvPr/>
        </p:nvSpPr>
        <p:spPr>
          <a:xfrm>
            <a:off x="742950" y="6452460"/>
            <a:ext cx="5336574" cy="2594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  <a:cs typeface="+mn-cs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</a:rPr>
              <a:t>Harta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arata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preturile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medii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ponderate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pentru</a:t>
            </a:r>
            <a:r>
              <a:rPr lang="en-US" sz="800" dirty="0" smtClean="0">
                <a:solidFill>
                  <a:schemeClr val="tx1"/>
                </a:solidFill>
              </a:rPr>
              <a:t> un </a:t>
            </a:r>
            <a:r>
              <a:rPr lang="en-US" sz="800" dirty="0" err="1" smtClean="0">
                <a:solidFill>
                  <a:schemeClr val="tx1"/>
                </a:solidFill>
              </a:rPr>
              <a:t>pachet</a:t>
            </a:r>
            <a:r>
              <a:rPr lang="en-US" sz="800" dirty="0" smtClean="0">
                <a:solidFill>
                  <a:schemeClr val="tx1"/>
                </a:solidFill>
              </a:rPr>
              <a:t> de 20 de </a:t>
            </a:r>
            <a:r>
              <a:rPr lang="en-US" sz="800" dirty="0" err="1" smtClean="0">
                <a:solidFill>
                  <a:schemeClr val="tx1"/>
                </a:solidFill>
              </a:rPr>
              <a:t>tigarete</a:t>
            </a:r>
            <a:r>
              <a:rPr lang="en-US" sz="800" dirty="0" smtClean="0">
                <a:solidFill>
                  <a:schemeClr val="tx1"/>
                </a:solidFill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</a:rPr>
              <a:t>finele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anului</a:t>
            </a:r>
            <a:r>
              <a:rPr lang="en-US" sz="800" dirty="0" smtClean="0">
                <a:solidFill>
                  <a:schemeClr val="tx1"/>
                </a:solidFill>
              </a:rPr>
              <a:t> 2014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23393"/>
              </p:ext>
            </p:extLst>
          </p:nvPr>
        </p:nvGraphicFramePr>
        <p:xfrm>
          <a:off x="628649" y="1588293"/>
          <a:ext cx="8704377" cy="427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04964" y="371006"/>
            <a:ext cx="8628062" cy="395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700">
                <a:solidFill>
                  <a:schemeClr val="accent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600" kern="0" dirty="0" err="1" smtClean="0">
                <a:ea typeface="ＭＳ Ｐゴシック" charset="-128"/>
              </a:rPr>
              <a:t>Legatura</a:t>
            </a:r>
            <a:r>
              <a:rPr lang="en-US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directa</a:t>
            </a:r>
            <a:r>
              <a:rPr lang="en-US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intre</a:t>
            </a:r>
            <a:r>
              <a:rPr lang="en-US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evolutia</a:t>
            </a:r>
            <a:r>
              <a:rPr lang="en-US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accizelor</a:t>
            </a:r>
            <a:r>
              <a:rPr lang="en-US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si</a:t>
            </a:r>
            <a:r>
              <a:rPr lang="en-US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comertul</a:t>
            </a:r>
            <a:r>
              <a:rPr lang="ro-RO" sz="2600" kern="0" dirty="0" smtClean="0">
                <a:ea typeface="ＭＳ Ｐゴシック" charset="-128"/>
              </a:rPr>
              <a:t> </a:t>
            </a:r>
            <a:r>
              <a:rPr lang="en-US" sz="2600" kern="0" dirty="0" err="1" smtClean="0">
                <a:ea typeface="ＭＳ Ｐゴシック" charset="-128"/>
              </a:rPr>
              <a:t>ilegal</a:t>
            </a:r>
            <a:endParaRPr lang="en-US" sz="2600" kern="0" dirty="0" smtClean="0">
              <a:solidFill>
                <a:schemeClr val="tx2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gray">
          <a:xfrm>
            <a:off x="8173944" y="1533050"/>
            <a:ext cx="655195" cy="1098533"/>
          </a:xfrm>
          <a:custGeom>
            <a:avLst/>
            <a:gdLst>
              <a:gd name="T0" fmla="*/ 5462217 w 3884"/>
              <a:gd name="T1" fmla="*/ 79364021 h 1600"/>
              <a:gd name="T2" fmla="*/ 42484379 w 3884"/>
              <a:gd name="T3" fmla="*/ 85378406 h 1600"/>
              <a:gd name="T4" fmla="*/ 70071459 w 3884"/>
              <a:gd name="T5" fmla="*/ 52123349 h 1600"/>
              <a:gd name="T6" fmla="*/ 35771384 w 3884"/>
              <a:gd name="T7" fmla="*/ 8077767 h 1600"/>
              <a:gd name="T8" fmla="*/ 1361043 w 3884"/>
              <a:gd name="T9" fmla="*/ 42689203 h 1600"/>
              <a:gd name="T10" fmla="*/ 14363797 w 3884"/>
              <a:gd name="T11" fmla="*/ 63208127 h 1600"/>
              <a:gd name="T12" fmla="*/ 0 w 3884"/>
              <a:gd name="T13" fmla="*/ 42689203 h 1600"/>
              <a:gd name="T14" fmla="*/ 35881871 w 3884"/>
              <a:gd name="T15" fmla="*/ 4009350 h 1600"/>
              <a:gd name="T16" fmla="*/ 71322238 w 3884"/>
              <a:gd name="T17" fmla="*/ 52123349 h 1600"/>
              <a:gd name="T18" fmla="*/ 41859101 w 3884"/>
              <a:gd name="T19" fmla="*/ 89800504 h 1600"/>
              <a:gd name="T20" fmla="*/ 5462217 w 3884"/>
              <a:gd name="T21" fmla="*/ 79364021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gray">
          <a:xfrm>
            <a:off x="2436657" y="3560719"/>
            <a:ext cx="413553" cy="815546"/>
          </a:xfrm>
          <a:custGeom>
            <a:avLst/>
            <a:gdLst>
              <a:gd name="T0" fmla="*/ 5462217 w 3884"/>
              <a:gd name="T1" fmla="*/ 79364021 h 1600"/>
              <a:gd name="T2" fmla="*/ 42484379 w 3884"/>
              <a:gd name="T3" fmla="*/ 85378406 h 1600"/>
              <a:gd name="T4" fmla="*/ 70071459 w 3884"/>
              <a:gd name="T5" fmla="*/ 52123349 h 1600"/>
              <a:gd name="T6" fmla="*/ 35771384 w 3884"/>
              <a:gd name="T7" fmla="*/ 8077767 h 1600"/>
              <a:gd name="T8" fmla="*/ 1361043 w 3884"/>
              <a:gd name="T9" fmla="*/ 42689203 h 1600"/>
              <a:gd name="T10" fmla="*/ 14363797 w 3884"/>
              <a:gd name="T11" fmla="*/ 63208127 h 1600"/>
              <a:gd name="T12" fmla="*/ 0 w 3884"/>
              <a:gd name="T13" fmla="*/ 42689203 h 1600"/>
              <a:gd name="T14" fmla="*/ 35881871 w 3884"/>
              <a:gd name="T15" fmla="*/ 4009350 h 1600"/>
              <a:gd name="T16" fmla="*/ 71322238 w 3884"/>
              <a:gd name="T17" fmla="*/ 52123349 h 1600"/>
              <a:gd name="T18" fmla="*/ 41859101 w 3884"/>
              <a:gd name="T19" fmla="*/ 89800504 h 1600"/>
              <a:gd name="T20" fmla="*/ 5462217 w 3884"/>
              <a:gd name="T21" fmla="*/ 79364021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gray">
          <a:xfrm>
            <a:off x="5810616" y="4389144"/>
            <a:ext cx="510665" cy="939113"/>
          </a:xfrm>
          <a:custGeom>
            <a:avLst/>
            <a:gdLst>
              <a:gd name="T0" fmla="*/ 5462217 w 3884"/>
              <a:gd name="T1" fmla="*/ 79364021 h 1600"/>
              <a:gd name="T2" fmla="*/ 42484379 w 3884"/>
              <a:gd name="T3" fmla="*/ 85378406 h 1600"/>
              <a:gd name="T4" fmla="*/ 70071459 w 3884"/>
              <a:gd name="T5" fmla="*/ 52123349 h 1600"/>
              <a:gd name="T6" fmla="*/ 35771384 w 3884"/>
              <a:gd name="T7" fmla="*/ 8077767 h 1600"/>
              <a:gd name="T8" fmla="*/ 1361043 w 3884"/>
              <a:gd name="T9" fmla="*/ 42689203 h 1600"/>
              <a:gd name="T10" fmla="*/ 14363797 w 3884"/>
              <a:gd name="T11" fmla="*/ 63208127 h 1600"/>
              <a:gd name="T12" fmla="*/ 0 w 3884"/>
              <a:gd name="T13" fmla="*/ 42689203 h 1600"/>
              <a:gd name="T14" fmla="*/ 35881871 w 3884"/>
              <a:gd name="T15" fmla="*/ 4009350 h 1600"/>
              <a:gd name="T16" fmla="*/ 71322238 w 3884"/>
              <a:gd name="T17" fmla="*/ 52123349 h 1600"/>
              <a:gd name="T18" fmla="*/ 41859101 w 3884"/>
              <a:gd name="T19" fmla="*/ 89800504 h 1600"/>
              <a:gd name="T20" fmla="*/ 5462217 w 3884"/>
              <a:gd name="T21" fmla="*/ 79364021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197735" y="2459865"/>
            <a:ext cx="1300766" cy="83712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756079" y="2253803"/>
            <a:ext cx="3193960" cy="15454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295623" y="1390918"/>
            <a:ext cx="1972614" cy="6546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314942" y="4100638"/>
            <a:ext cx="2019055" cy="29720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908479" y="3977423"/>
            <a:ext cx="3157470" cy="39884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197735" y="3724090"/>
            <a:ext cx="1238922" cy="5869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11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Cota de </a:t>
            </a:r>
            <a:r>
              <a:rPr lang="en-US" dirty="0" err="1" smtClean="0"/>
              <a:t>piata</a:t>
            </a:r>
            <a:r>
              <a:rPr lang="en-US" dirty="0" smtClean="0"/>
              <a:t> a </a:t>
            </a:r>
            <a:r>
              <a:rPr lang="en-US" dirty="0" err="1" smtClean="0"/>
              <a:t>comertului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 in </a:t>
            </a:r>
            <a:r>
              <a:rPr lang="en-US" dirty="0" err="1" smtClean="0"/>
              <a:t>totalul</a:t>
            </a:r>
            <a:r>
              <a:rPr lang="en-US" dirty="0" smtClean="0"/>
              <a:t> </a:t>
            </a:r>
            <a:r>
              <a:rPr lang="en-US" dirty="0" err="1" smtClean="0"/>
              <a:t>consumului</a:t>
            </a:r>
            <a:r>
              <a:rPr lang="en-US" dirty="0" smtClean="0"/>
              <a:t> de </a:t>
            </a:r>
            <a:r>
              <a:rPr lang="en-US" dirty="0" err="1" smtClean="0"/>
              <a:t>tigarete</a:t>
            </a:r>
            <a:r>
              <a:rPr lang="en-US" dirty="0" smtClean="0"/>
              <a:t> din Romania se </a:t>
            </a:r>
            <a:r>
              <a:rPr lang="en-US" dirty="0" err="1" smtClean="0"/>
              <a:t>situa</a:t>
            </a:r>
            <a:r>
              <a:rPr lang="en-US" dirty="0" smtClean="0"/>
              <a:t> in </a:t>
            </a:r>
            <a:r>
              <a:rPr lang="en-US" dirty="0" err="1" smtClean="0"/>
              <a:t>Iulie</a:t>
            </a:r>
            <a:r>
              <a:rPr lang="en-US" dirty="0" smtClean="0"/>
              <a:t> 2015 la 15.3%, cu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peste</a:t>
            </a:r>
            <a:r>
              <a:rPr lang="en-US" dirty="0" smtClean="0"/>
              <a:t> media </a:t>
            </a:r>
            <a:r>
              <a:rPr lang="en-US" dirty="0" err="1" smtClean="0"/>
              <a:t>europeana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7A8-24CC-4CDD-9884-BA65EF0C8970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1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25346673"/>
              </p:ext>
            </p:extLst>
          </p:nvPr>
        </p:nvGraphicFramePr>
        <p:xfrm>
          <a:off x="425888" y="1607365"/>
          <a:ext cx="9031150" cy="452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53" y="614512"/>
            <a:ext cx="8178059" cy="321085"/>
          </a:xfrm>
        </p:spPr>
        <p:txBody>
          <a:bodyPr/>
          <a:lstStyle/>
          <a:p>
            <a:r>
              <a:rPr lang="en-US" dirty="0" err="1" smtClean="0"/>
              <a:t>Preturile</a:t>
            </a:r>
            <a:r>
              <a:rPr lang="en-US" dirty="0" smtClean="0"/>
              <a:t> </a:t>
            </a:r>
            <a:r>
              <a:rPr lang="en-US" dirty="0" err="1" smtClean="0"/>
              <a:t>medii</a:t>
            </a:r>
            <a:r>
              <a:rPr lang="en-US" dirty="0" smtClean="0"/>
              <a:t> in </a:t>
            </a:r>
            <a:r>
              <a:rPr lang="en-US" dirty="0" err="1" smtClean="0"/>
              <a:t>comertul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 cu </a:t>
            </a:r>
            <a:r>
              <a:rPr lang="en-US" dirty="0" err="1" smtClean="0"/>
              <a:t>amanuntul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47108" y="1671369"/>
            <a:ext cx="8832497" cy="4497611"/>
            <a:chOff x="55352" y="2404536"/>
            <a:chExt cx="5612094" cy="3534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52" y="2592301"/>
              <a:ext cx="5612094" cy="329433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200419" y="2404536"/>
              <a:ext cx="2912763" cy="3534053"/>
              <a:chOff x="1200419" y="2404536"/>
              <a:chExt cx="2912763" cy="3534053"/>
            </a:xfrm>
          </p:grpSpPr>
          <p:sp>
            <p:nvSpPr>
              <p:cNvPr id="6" name="Oval 5"/>
              <p:cNvSpPr/>
              <p:nvPr/>
            </p:nvSpPr>
            <p:spPr bwMode="auto">
              <a:xfrm rot="18475315">
                <a:off x="698859" y="3121156"/>
                <a:ext cx="1877329" cy="44408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8892" tIns="49452" rIns="98892" bIns="49452" rtlCol="0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4305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546417" y="3812940"/>
                <a:ext cx="439615" cy="4971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219182" y="2782158"/>
                <a:ext cx="344872" cy="31558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3416833" y="3789408"/>
                <a:ext cx="281958" cy="113495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893926" y="3474013"/>
                <a:ext cx="1011185" cy="1310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Oval 17"/>
              <p:cNvSpPr/>
              <p:nvPr/>
            </p:nvSpPr>
            <p:spPr bwMode="auto">
              <a:xfrm rot="4094582">
                <a:off x="2952473" y="3225374"/>
                <a:ext cx="1877329" cy="44408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8892" tIns="49452" rIns="98892" bIns="49452" rtlCol="0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4305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1893926" y="5494500"/>
                <a:ext cx="1877329" cy="44408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8892" tIns="49452" rIns="98892" bIns="49452" rtlCol="0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4305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2941229" y="3024013"/>
                <a:ext cx="546707" cy="25168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H="1">
                <a:off x="3416833" y="3527522"/>
                <a:ext cx="184967" cy="5708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1200419" y="4061910"/>
                <a:ext cx="439615" cy="4971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2378560" y="5329154"/>
                <a:ext cx="11015" cy="440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3166515" y="5329016"/>
                <a:ext cx="11015" cy="440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2777623" y="2695647"/>
                <a:ext cx="25615" cy="46798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93116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TI Corporate">
  <a:themeElements>
    <a:clrScheme name="JTI Corporate">
      <a:dk1>
        <a:srgbClr val="122632"/>
      </a:dk1>
      <a:lt1>
        <a:srgbClr val="FFFFFF"/>
      </a:lt1>
      <a:dk2>
        <a:srgbClr val="8F9195"/>
      </a:dk2>
      <a:lt2>
        <a:srgbClr val="00674E"/>
      </a:lt2>
      <a:accent1>
        <a:srgbClr val="6FA478"/>
      </a:accent1>
      <a:accent2>
        <a:srgbClr val="B0D121"/>
      </a:accent2>
      <a:accent3>
        <a:srgbClr val="4D5C65"/>
      </a:accent3>
      <a:accent4>
        <a:srgbClr val="7ECEAA"/>
      </a:accent4>
      <a:accent5>
        <a:srgbClr val="408D7A"/>
      </a:accent5>
      <a:accent6>
        <a:srgbClr val="D7E890"/>
      </a:accent6>
      <a:hlink>
        <a:srgbClr val="A7A9AC"/>
      </a:hlink>
      <a:folHlink>
        <a:srgbClr val="BBD6CC"/>
      </a:folHlink>
    </a:clrScheme>
    <a:fontScheme name="1_JT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ffectLst/>
        <a:extLst/>
      </a:spPr>
      <a:bodyPr vert="horz" wrap="square" lIns="0" tIns="0" rIns="0" bIns="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rm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JTI 1">
        <a:dk1>
          <a:srgbClr val="3B4722"/>
        </a:dk1>
        <a:lt1>
          <a:srgbClr val="FFFFFF"/>
        </a:lt1>
        <a:dk2>
          <a:srgbClr val="3B4722"/>
        </a:dk2>
        <a:lt2>
          <a:srgbClr val="B7D185"/>
        </a:lt2>
        <a:accent1>
          <a:srgbClr val="3B4722"/>
        </a:accent1>
        <a:accent2>
          <a:srgbClr val="C7CB35"/>
        </a:accent2>
        <a:accent3>
          <a:srgbClr val="FFFFFF"/>
        </a:accent3>
        <a:accent4>
          <a:srgbClr val="313B1B"/>
        </a:accent4>
        <a:accent5>
          <a:srgbClr val="AFB1AB"/>
        </a:accent5>
        <a:accent6>
          <a:srgbClr val="B4B82F"/>
        </a:accent6>
        <a:hlink>
          <a:srgbClr val="32363F"/>
        </a:hlink>
        <a:folHlink>
          <a:srgbClr val="7ED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6666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7022</TotalTime>
  <Words>839</Words>
  <Application>Microsoft Office PowerPoint</Application>
  <PresentationFormat>A4 Paper (210x297 mm)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Georgia</vt:lpstr>
      <vt:lpstr>Times New Roman</vt:lpstr>
      <vt:lpstr>JTI Corporate</vt:lpstr>
      <vt:lpstr>Office Theme</vt:lpstr>
      <vt:lpstr>Comertul ilegal cu tigarete O perspectiva a sectorului privat</vt:lpstr>
      <vt:lpstr>JTI – Japan Tobacco International</vt:lpstr>
      <vt:lpstr>Industria tutunului – al doilea mare contribuabil la bugetul statului</vt:lpstr>
      <vt:lpstr>Romania are cea de-a doua cea mai lunga granita extra-comunitara, dupa Finlanda</vt:lpstr>
      <vt:lpstr>Preturi pe piata legala, de trei – cinci ori mai mari fata de statele din regiune</vt:lpstr>
      <vt:lpstr>Preturi pe piata legala, de trei – cinci ori mai mari fata de statele din regiune</vt:lpstr>
      <vt:lpstr>PowerPoint Presentation</vt:lpstr>
      <vt:lpstr>Cota de piata a comertului ilegal in totalul consumului de tigarete din Romania se situa in Iulie 2015 la 15.3%, cu mult peste media europeana</vt:lpstr>
      <vt:lpstr>Preturile medii in comertul ilegal cu amanuntul</vt:lpstr>
      <vt:lpstr>Aproximativ 75% din tigaretele de contrabanda sunt vandute in piete si pe strada</vt:lpstr>
      <vt:lpstr>Cota de piata a comertului ilegal pe regiuni – NE zona cea mai afectata</vt:lpstr>
      <vt:lpstr>Abordare integrata a problematicii comertului ilegal</vt:lpstr>
      <vt:lpstr>Cooperare interinstitutionala</vt:lpstr>
      <vt:lpstr>BUNE PRACTICI</vt:lpstr>
      <vt:lpstr>PowerPoint Presentation</vt:lpstr>
      <vt:lpstr>Ce urmeaza pe piata tutunului?</vt:lpstr>
      <vt:lpstr>Harta Centrului Bucurestiului cu zonele in care comercializarea tutunului ar urma sa fie interzisa in cazul restrictionarii vanzarilor la mai putin de 250 m. de spitale si unitati de invatamant  </vt:lpstr>
    </vt:vector>
  </TitlesOfParts>
  <Company>JTI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2010 version</dc:subject>
  <dc:creator>Kristine Smukste</dc:creator>
  <cp:lastModifiedBy>Tanase, Armand Radu</cp:lastModifiedBy>
  <cp:revision>351</cp:revision>
  <cp:lastPrinted>2015-09-21T12:54:22Z</cp:lastPrinted>
  <dcterms:created xsi:type="dcterms:W3CDTF">2011-03-24T15:35:09Z</dcterms:created>
  <dcterms:modified xsi:type="dcterms:W3CDTF">2015-09-22T06:44:48Z</dcterms:modified>
</cp:coreProperties>
</file>