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66" r:id="rId3"/>
    <p:sldId id="272" r:id="rId4"/>
    <p:sldId id="261" r:id="rId5"/>
    <p:sldId id="257" r:id="rId6"/>
    <p:sldId id="264" r:id="rId7"/>
    <p:sldId id="273" r:id="rId8"/>
    <p:sldId id="274" r:id="rId9"/>
    <p:sldId id="275" r:id="rId10"/>
    <p:sldId id="276" r:id="rId11"/>
    <p:sldId id="267" r:id="rId12"/>
    <p:sldId id="268" r:id="rId13"/>
    <p:sldId id="269" r:id="rId14"/>
    <p:sldId id="270" r:id="rId15"/>
    <p:sldId id="271" r:id="rId16"/>
    <p:sldId id="277" r:id="rId17"/>
    <p:sldId id="278" r:id="rId18"/>
    <p:sldId id="279" r:id="rId19"/>
    <p:sldId id="280" r:id="rId20"/>
    <p:sldId id="281" r:id="rId21"/>
    <p:sldId id="282" r:id="rId2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du%20florescu\AppData\Local\Microsoft\Windows\Temporary%20Internet%20Files\Content.Outlook\S9N55YPQ\export%20Romani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'export tech'!$C$4</c:f>
              <c:strCache>
                <c:ptCount val="1"/>
                <c:pt idx="0">
                  <c:v>low tech</c:v>
                </c:pt>
              </c:strCache>
            </c:strRef>
          </c:tx>
          <c:invertIfNegative val="0"/>
          <c:cat>
            <c:numRef>
              <c:f>'export tech'!$D$3:$K$3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'export tech'!$D$4:$K$4</c:f>
              <c:numCache>
                <c:formatCode>_(* #,##0_);_(* \(#,##0\);_(* "-"??_);_(@_)</c:formatCode>
                <c:ptCount val="8"/>
                <c:pt idx="0">
                  <c:v>7905448466.6300001</c:v>
                </c:pt>
                <c:pt idx="1">
                  <c:v>7456143724.9000206</c:v>
                </c:pt>
                <c:pt idx="2">
                  <c:v>6452967907.5799999</c:v>
                </c:pt>
                <c:pt idx="3">
                  <c:v>7645430791.3299999</c:v>
                </c:pt>
                <c:pt idx="4">
                  <c:v>8899463616.4199696</c:v>
                </c:pt>
                <c:pt idx="5">
                  <c:v>9235775058.7000313</c:v>
                </c:pt>
                <c:pt idx="6">
                  <c:v>9870666101.4299889</c:v>
                </c:pt>
                <c:pt idx="7">
                  <c:v>10444802040.910049</c:v>
                </c:pt>
              </c:numCache>
            </c:numRef>
          </c:val>
        </c:ser>
        <c:ser>
          <c:idx val="1"/>
          <c:order val="1"/>
          <c:tx>
            <c:strRef>
              <c:f>'export tech'!$C$5</c:f>
              <c:strCache>
                <c:ptCount val="1"/>
                <c:pt idx="0">
                  <c:v>medium-low tech</c:v>
                </c:pt>
              </c:strCache>
            </c:strRef>
          </c:tx>
          <c:invertIfNegative val="0"/>
          <c:cat>
            <c:numRef>
              <c:f>'export tech'!$D$3:$K$3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'export tech'!$D$5:$K$5</c:f>
              <c:numCache>
                <c:formatCode>_(* #,##0_);_(* \(#,##0\);_(* "-"??_);_(@_)</c:formatCode>
                <c:ptCount val="8"/>
                <c:pt idx="0">
                  <c:v>7895023431.24998</c:v>
                </c:pt>
                <c:pt idx="1">
                  <c:v>8796173489.47999</c:v>
                </c:pt>
                <c:pt idx="2">
                  <c:v>5008759884.1100101</c:v>
                </c:pt>
                <c:pt idx="3">
                  <c:v>6781145682.2200193</c:v>
                </c:pt>
                <c:pt idx="4">
                  <c:v>8651574694.3000107</c:v>
                </c:pt>
                <c:pt idx="5">
                  <c:v>8494368564.0799894</c:v>
                </c:pt>
                <c:pt idx="6">
                  <c:v>8527300626.6000195</c:v>
                </c:pt>
                <c:pt idx="7">
                  <c:v>9274091902.789999</c:v>
                </c:pt>
              </c:numCache>
            </c:numRef>
          </c:val>
        </c:ser>
        <c:ser>
          <c:idx val="2"/>
          <c:order val="2"/>
          <c:tx>
            <c:strRef>
              <c:f>'export tech'!$C$6</c:f>
              <c:strCache>
                <c:ptCount val="1"/>
                <c:pt idx="0">
                  <c:v>medium-high tech</c:v>
                </c:pt>
              </c:strCache>
            </c:strRef>
          </c:tx>
          <c:invertIfNegative val="0"/>
          <c:cat>
            <c:numRef>
              <c:f>'export tech'!$D$3:$K$3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'export tech'!$D$6:$K$6</c:f>
              <c:numCache>
                <c:formatCode>_(* #,##0_);_(* \(#,##0\);_(* "-"??_);_(@_)</c:formatCode>
                <c:ptCount val="8"/>
                <c:pt idx="0">
                  <c:v>9965677198.3400116</c:v>
                </c:pt>
                <c:pt idx="1">
                  <c:v>11228460483.849981</c:v>
                </c:pt>
                <c:pt idx="2">
                  <c:v>10349993240.34</c:v>
                </c:pt>
                <c:pt idx="3">
                  <c:v>12995135932.609941</c:v>
                </c:pt>
                <c:pt idx="4">
                  <c:v>15325429151.19997</c:v>
                </c:pt>
                <c:pt idx="5">
                  <c:v>16130264340.320011</c:v>
                </c:pt>
                <c:pt idx="6">
                  <c:v>18001321063.97002</c:v>
                </c:pt>
                <c:pt idx="7">
                  <c:v>19117538117.440029</c:v>
                </c:pt>
              </c:numCache>
            </c:numRef>
          </c:val>
        </c:ser>
        <c:ser>
          <c:idx val="3"/>
          <c:order val="3"/>
          <c:tx>
            <c:strRef>
              <c:f>'export tech'!$C$7</c:f>
              <c:strCache>
                <c:ptCount val="1"/>
                <c:pt idx="0">
                  <c:v>high-tech</c:v>
                </c:pt>
              </c:strCache>
            </c:strRef>
          </c:tx>
          <c:invertIfNegative val="0"/>
          <c:cat>
            <c:numRef>
              <c:f>'export tech'!$D$3:$K$3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'export tech'!$D$7:$K$7</c:f>
              <c:numCache>
                <c:formatCode>_(* #,##0_);_(* \(#,##0\);_(* "-"??_);_(@_)</c:formatCode>
                <c:ptCount val="8"/>
                <c:pt idx="0">
                  <c:v>702519885.33000004</c:v>
                </c:pt>
                <c:pt idx="1">
                  <c:v>1566341020.8800011</c:v>
                </c:pt>
                <c:pt idx="2">
                  <c:v>2429760948.0500011</c:v>
                </c:pt>
                <c:pt idx="3">
                  <c:v>3758326140.2800007</c:v>
                </c:pt>
                <c:pt idx="4">
                  <c:v>4096772190.23</c:v>
                </c:pt>
                <c:pt idx="5">
                  <c:v>2798519963.9100008</c:v>
                </c:pt>
                <c:pt idx="6">
                  <c:v>2677462907.6200027</c:v>
                </c:pt>
                <c:pt idx="7">
                  <c:v>2714678406.5300055</c:v>
                </c:pt>
              </c:numCache>
            </c:numRef>
          </c:val>
        </c:ser>
        <c:ser>
          <c:idx val="4"/>
          <c:order val="4"/>
          <c:tx>
            <c:strRef>
              <c:f>'export tech'!$C$8</c:f>
              <c:strCache>
                <c:ptCount val="1"/>
                <c:pt idx="0">
                  <c:v>Altele</c:v>
                </c:pt>
              </c:strCache>
            </c:strRef>
          </c:tx>
          <c:invertIfNegative val="0"/>
          <c:cat>
            <c:numRef>
              <c:f>'export tech'!$D$3:$K$3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'export tech'!$D$8:$K$8</c:f>
              <c:numCache>
                <c:formatCode>_(* #,##0_);_(* \(#,##0\);_(* "-"??_);_(@_)</c:formatCode>
                <c:ptCount val="8"/>
                <c:pt idx="0">
                  <c:v>790437300.45000005</c:v>
                </c:pt>
                <c:pt idx="1">
                  <c:v>1574905895.259999</c:v>
                </c:pt>
                <c:pt idx="2">
                  <c:v>2025814408.2299991</c:v>
                </c:pt>
                <c:pt idx="3">
                  <c:v>3083932329.960001</c:v>
                </c:pt>
                <c:pt idx="4">
                  <c:v>3613750579.7699986</c:v>
                </c:pt>
                <c:pt idx="5">
                  <c:v>3295891006.2399979</c:v>
                </c:pt>
                <c:pt idx="6">
                  <c:v>4292217038.48</c:v>
                </c:pt>
                <c:pt idx="7">
                  <c:v>4381203214.369998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4468864"/>
        <c:axId val="24772608"/>
      </c:barChart>
      <c:catAx>
        <c:axId val="24468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4772608"/>
        <c:crosses val="autoZero"/>
        <c:auto val="1"/>
        <c:lblAlgn val="ctr"/>
        <c:lblOffset val="100"/>
        <c:noMultiLvlLbl val="0"/>
      </c:catAx>
      <c:valAx>
        <c:axId val="2477260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44688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A7D1C6-151D-474F-B7DD-D145CB2A2428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56BACC-1461-42CB-A09F-57A04AF6C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410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56BACC-1461-42CB-A09F-57A04AF6C1E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188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4963-29EC-496C-BDA8-2B05A98AF6F2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11BF-91BD-4E12-9623-B91ACC7DA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535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4963-29EC-496C-BDA8-2B05A98AF6F2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11BF-91BD-4E12-9623-B91ACC7DA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407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4963-29EC-496C-BDA8-2B05A98AF6F2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11BF-91BD-4E12-9623-B91ACC7DA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930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4963-29EC-496C-BDA8-2B05A98AF6F2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11BF-91BD-4E12-9623-B91ACC7DA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119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4963-29EC-496C-BDA8-2B05A98AF6F2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11BF-91BD-4E12-9623-B91ACC7DA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800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4963-29EC-496C-BDA8-2B05A98AF6F2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11BF-91BD-4E12-9623-B91ACC7DA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335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4963-29EC-496C-BDA8-2B05A98AF6F2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11BF-91BD-4E12-9623-B91ACC7DA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75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4963-29EC-496C-BDA8-2B05A98AF6F2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11BF-91BD-4E12-9623-B91ACC7DA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284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4963-29EC-496C-BDA8-2B05A98AF6F2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11BF-91BD-4E12-9623-B91ACC7DA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733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4963-29EC-496C-BDA8-2B05A98AF6F2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11BF-91BD-4E12-9623-B91ACC7DA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249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4963-29EC-496C-BDA8-2B05A98AF6F2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11BF-91BD-4E12-9623-B91ACC7DA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145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E4963-29EC-496C-BDA8-2B05A98AF6F2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11BF-91BD-4E12-9623-B91ACC7DA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978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9600" y="-11723"/>
            <a:ext cx="10486238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533400" y="228600"/>
            <a:ext cx="10096500" cy="1752600"/>
          </a:xfrm>
        </p:spPr>
        <p:txBody>
          <a:bodyPr>
            <a:noAutofit/>
          </a:bodyPr>
          <a:lstStyle/>
          <a:p>
            <a:r>
              <a:rPr lang="en-US" sz="3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Ce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fel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viitor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pentru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Rom</a:t>
            </a:r>
            <a:r>
              <a:rPr lang="en-US" sz="3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â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nia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exportator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competitiv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piaţ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desfacere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pentru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str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6224187"/>
            <a:ext cx="716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*)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Opiniile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prezentate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sunt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personale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ş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nu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reprezint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pozi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ţ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oficial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 BNR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2362200" y="5646853"/>
            <a:ext cx="5562600" cy="762000"/>
          </a:xfrm>
        </p:spPr>
        <p:txBody>
          <a:bodyPr>
            <a:normAutofit/>
          </a:bodyPr>
          <a:lstStyle/>
          <a:p>
            <a:pPr algn="r"/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Valentin Lazea *)</a:t>
            </a:r>
            <a:endParaRPr lang="en-US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2034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ce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ţar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care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export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o duce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mai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bine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dec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â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ţară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care (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doar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consum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Experien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ţ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arat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statele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europene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cu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excedent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extern (Germania,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Olanda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etc.) au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trecut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criza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mult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ş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dec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â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statele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europene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cu deficit extern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Grecia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Portugalia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etc.)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Concuren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ţ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extern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creeaz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emula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ţ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stimuleaz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inovarea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î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determin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produc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torii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autohtoni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autoperfec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ţ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ioneze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continuu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Un stat care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rezist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tenta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ţ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iei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consumeriste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este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pu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ţ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probabil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cad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î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capcana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venitului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mijlociu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82627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Structura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economiei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rom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â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neşti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trecut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prezent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ş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viitor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/>
          </a:bodyPr>
          <a:lstStyle/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Economia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româneasc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continu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fie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dominat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firmele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autohtone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care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ţ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peste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50 la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sut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din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capitaluri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active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totale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cifra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afaceri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valoare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adaugat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ş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peste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70 la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sut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din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numarul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salaria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ţ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Investi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ţ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iile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Str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Directe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au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venit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î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propor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ţ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aproximativ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55 la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sut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î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ramurile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exportabile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tradables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), cu o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tendinţ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cre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ş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acestei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ponderi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î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ultimii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Î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structura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exportatorilor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predomina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grupa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medium-high tech, cu o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pondere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de circa 39 la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sută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din total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exporturi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ş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creştere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Cu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toate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acestea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ramuri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care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trebui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asigure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un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excedent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comercial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major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agricultura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turismul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sunt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continuare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deficitare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datorit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unor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politici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necorespunz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toare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02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Ponderea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capitalului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românesc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2706513"/>
              </p:ext>
            </p:extLst>
          </p:nvPr>
        </p:nvGraphicFramePr>
        <p:xfrm>
          <a:off x="990600" y="1905000"/>
          <a:ext cx="7543800" cy="35814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14600"/>
                <a:gridCol w="2514600"/>
                <a:gridCol w="2514600"/>
              </a:tblGrid>
              <a:tr h="10458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  <a:latin typeface="+mn-lt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 smtClean="0">
                          <a:effectLst/>
                          <a:latin typeface="+mn-lt"/>
                          <a:cs typeface="Times New Roman" pitchFamily="18" charset="0"/>
                        </a:rPr>
                        <a:t>Firme</a:t>
                      </a:r>
                      <a:r>
                        <a:rPr lang="en-US" sz="2400" dirty="0" smtClean="0"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+mn-lt"/>
                          <a:cs typeface="Times New Roman" pitchFamily="18" charset="0"/>
                        </a:rPr>
                        <a:t>românesti</a:t>
                      </a:r>
                      <a:endParaRPr lang="en-US" sz="24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effectLst/>
                          <a:latin typeface="+mn-lt"/>
                          <a:cs typeface="Times New Roman" pitchFamily="18" charset="0"/>
                        </a:rPr>
                        <a:t>Anul</a:t>
                      </a:r>
                      <a:r>
                        <a:rPr lang="en-US" sz="2000" dirty="0" smtClean="0"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+mn-lt"/>
                          <a:cs typeface="Times New Roman" pitchFamily="18" charset="0"/>
                        </a:rPr>
                        <a:t>2014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+mn-lt"/>
                          <a:cs typeface="Times New Roman" pitchFamily="18" charset="0"/>
                        </a:rPr>
                        <a:t>milioane</a:t>
                      </a:r>
                      <a:r>
                        <a:rPr lang="en-US" sz="2000" dirty="0">
                          <a:effectLst/>
                          <a:latin typeface="+mn-lt"/>
                          <a:cs typeface="Times New Roman" pitchFamily="18" charset="0"/>
                        </a:rPr>
                        <a:t>   lei</a:t>
                      </a:r>
                      <a:endParaRPr lang="en-US" sz="20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+mn-lt"/>
                          <a:cs typeface="Times New Roman" pitchFamily="18" charset="0"/>
                        </a:rPr>
                        <a:t>Procent</a:t>
                      </a:r>
                      <a:r>
                        <a:rPr lang="en-US" sz="2000" dirty="0">
                          <a:effectLst/>
                          <a:latin typeface="+mn-lt"/>
                          <a:cs typeface="Times New Roman" pitchFamily="18" charset="0"/>
                        </a:rPr>
                        <a:t> din total </a:t>
                      </a:r>
                      <a:r>
                        <a:rPr lang="en-US" sz="2000" dirty="0" err="1">
                          <a:effectLst/>
                          <a:latin typeface="+mn-lt"/>
                          <a:cs typeface="Times New Roman" pitchFamily="18" charset="0"/>
                        </a:rPr>
                        <a:t>firme</a:t>
                      </a:r>
                      <a:endParaRPr lang="en-US" sz="20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071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+mn-lt"/>
                          <a:cs typeface="Times New Roman" pitchFamily="18" charset="0"/>
                        </a:rPr>
                        <a:t>cifra</a:t>
                      </a:r>
                      <a:r>
                        <a:rPr lang="en-US" sz="1800" dirty="0">
                          <a:effectLst/>
                          <a:latin typeface="+mn-lt"/>
                          <a:cs typeface="Times New Roman" pitchFamily="18" charset="0"/>
                        </a:rPr>
                        <a:t> de </a:t>
                      </a:r>
                      <a:r>
                        <a:rPr lang="en-US" sz="1800" dirty="0" err="1">
                          <a:effectLst/>
                          <a:latin typeface="+mn-lt"/>
                          <a:cs typeface="Times New Roman" pitchFamily="18" charset="0"/>
                        </a:rPr>
                        <a:t>afaceri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cs typeface="Times New Roman" pitchFamily="18" charset="0"/>
                        </a:rPr>
                        <a:t>589,585</a:t>
                      </a:r>
                      <a:endParaRPr lang="en-US" sz="180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cs typeface="Times New Roman" pitchFamily="18" charset="0"/>
                        </a:rPr>
                        <a:t>54.57</a:t>
                      </a:r>
                      <a:endParaRPr lang="en-US" sz="180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5071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cs typeface="Times New Roman" pitchFamily="18" charset="0"/>
                        </a:rPr>
                        <a:t>active totale</a:t>
                      </a:r>
                      <a:endParaRPr lang="en-US" sz="180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cs typeface="Times New Roman" pitchFamily="18" charset="0"/>
                        </a:rPr>
                        <a:t>684,828</a:t>
                      </a:r>
                      <a:endParaRPr lang="en-US" sz="180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cs typeface="Times New Roman" pitchFamily="18" charset="0"/>
                        </a:rPr>
                        <a:t>54.46</a:t>
                      </a:r>
                      <a:endParaRPr lang="en-US" sz="180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5071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cs typeface="Times New Roman" pitchFamily="18" charset="0"/>
                        </a:rPr>
                        <a:t>VAB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cs typeface="Times New Roman" pitchFamily="18" charset="0"/>
                        </a:rPr>
                        <a:t>211,823</a:t>
                      </a:r>
                      <a:endParaRPr lang="en-US" sz="180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cs typeface="Times New Roman" pitchFamily="18" charset="0"/>
                        </a:rPr>
                        <a:t>51.59</a:t>
                      </a:r>
                      <a:endParaRPr lang="en-US" sz="180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5071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cs typeface="Times New Roman" pitchFamily="18" charset="0"/>
                        </a:rPr>
                        <a:t>nr. </a:t>
                      </a:r>
                      <a:r>
                        <a:rPr lang="en-US" sz="1800" dirty="0" err="1" smtClean="0">
                          <a:effectLst/>
                          <a:latin typeface="+mn-lt"/>
                          <a:cs typeface="Times New Roman" pitchFamily="18" charset="0"/>
                        </a:rPr>
                        <a:t>salaria</a:t>
                      </a:r>
                      <a:r>
                        <a:rPr lang="en-US" sz="1800" dirty="0" err="1" smtClean="0">
                          <a:latin typeface="+mn-lt"/>
                          <a:cs typeface="Times New Roman" pitchFamily="18" charset="0"/>
                        </a:rPr>
                        <a:t>ţ</a:t>
                      </a:r>
                      <a:r>
                        <a:rPr lang="en-US" sz="1800" dirty="0" err="1" smtClean="0">
                          <a:effectLst/>
                          <a:latin typeface="+mn-lt"/>
                          <a:cs typeface="Times New Roman" pitchFamily="18" charset="0"/>
                        </a:rPr>
                        <a:t>i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cs typeface="Times New Roman" pitchFamily="18" charset="0"/>
                        </a:rPr>
                        <a:t>2,674,010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cs typeface="Times New Roman" pitchFamily="18" charset="0"/>
                        </a:rPr>
                        <a:t>70.67</a:t>
                      </a:r>
                      <a:endParaRPr lang="en-US" sz="180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5071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cs typeface="Times New Roman" pitchFamily="18" charset="0"/>
                        </a:rPr>
                        <a:t>capitaluri proprii</a:t>
                      </a:r>
                      <a:endParaRPr lang="en-US" sz="180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cs typeface="Times New Roman" pitchFamily="18" charset="0"/>
                        </a:rPr>
                        <a:t>211,802</a:t>
                      </a:r>
                      <a:endParaRPr lang="en-US" sz="180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cs typeface="Times New Roman" pitchFamily="18" charset="0"/>
                        </a:rPr>
                        <a:t>54.16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6858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Structura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exporturilor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dupa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complexitate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366983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Structura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exporturilor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dupa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complexitate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0472594"/>
              </p:ext>
            </p:extLst>
          </p:nvPr>
        </p:nvGraphicFramePr>
        <p:xfrm>
          <a:off x="762000" y="1828800"/>
          <a:ext cx="7696200" cy="37919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65400"/>
                <a:gridCol w="2565400"/>
                <a:gridCol w="2565400"/>
              </a:tblGrid>
              <a:tr h="6223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Exporturi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Milioane euro, 2007 - 2014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Procent din total exporturi 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6223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low tech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67,910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24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6223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medium-low tech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63,428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22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6223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medium-high tech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113,113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39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6223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high-tech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20,744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6223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Altele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23,058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8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65612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Fluxul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ISD 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RO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pe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activităţi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economice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Milioane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euro</a:t>
            </a:r>
            <a:r>
              <a:rPr lang="en-US" sz="2400" dirty="0"/>
              <a:t/>
            </a:r>
            <a:br>
              <a:rPr lang="en-US" sz="2400" dirty="0"/>
            </a:b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2283645"/>
              </p:ext>
            </p:extLst>
          </p:nvPr>
        </p:nvGraphicFramePr>
        <p:xfrm>
          <a:off x="762000" y="1066801"/>
          <a:ext cx="7315200" cy="55666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02958"/>
                <a:gridCol w="1328938"/>
                <a:gridCol w="1383304"/>
              </a:tblGrid>
              <a:tr h="18754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ACTIVIT</a:t>
                      </a:r>
                      <a:r>
                        <a:rPr lang="en-US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ĂŢ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5412" marR="55412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Total  2003 - 2014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2" marR="554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% din Total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2" marR="55412" marT="0" marB="0" anchor="b"/>
                </a:tc>
              </a:tr>
              <a:tr h="1884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</a:rPr>
                        <a:t>Industrie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2" marR="55412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21328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2" marR="554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40.3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2" marR="55412" marT="0" marB="0" anchor="b"/>
                </a:tc>
              </a:tr>
              <a:tr h="1884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</a:rPr>
                        <a:t>Industria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00" dirty="0" err="1" smtClean="0">
                          <a:solidFill>
                            <a:schemeClr val="tx1"/>
                          </a:solidFill>
                          <a:effectLst/>
                        </a:rPr>
                        <a:t>extractiv</a:t>
                      </a:r>
                      <a:r>
                        <a:rPr lang="en-US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ă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2" marR="55412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3865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2" marR="554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2" marR="55412" marT="0" marB="0" anchor="b"/>
                </a:tc>
              </a:tr>
              <a:tr h="1884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</a:rPr>
                        <a:t>Industria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00" dirty="0" err="1" smtClean="0">
                          <a:solidFill>
                            <a:schemeClr val="tx1"/>
                          </a:solidFill>
                          <a:effectLst/>
                        </a:rPr>
                        <a:t>prelucr</a:t>
                      </a:r>
                      <a:r>
                        <a:rPr lang="en-US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ă</a:t>
                      </a:r>
                      <a:r>
                        <a:rPr lang="en-US" sz="1000" dirty="0" err="1" smtClean="0">
                          <a:solidFill>
                            <a:schemeClr val="tx1"/>
                          </a:solidFill>
                          <a:effectLst/>
                        </a:rPr>
                        <a:t>toare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, din care: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2" marR="55412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12365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2" marR="554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23.4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2" marR="55412" marT="0" marB="0" anchor="b"/>
                </a:tc>
              </a:tr>
              <a:tr h="1884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  -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</a:rPr>
                        <a:t>alimente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1000" dirty="0" err="1" smtClean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r>
                        <a:rPr lang="en-US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ă</a:t>
                      </a:r>
                      <a:r>
                        <a:rPr lang="en-US" sz="1000" dirty="0" err="1" smtClean="0">
                          <a:solidFill>
                            <a:schemeClr val="tx1"/>
                          </a:solidFill>
                          <a:effectLst/>
                        </a:rPr>
                        <a:t>uturi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ş</a:t>
                      </a:r>
                      <a:r>
                        <a:rPr lang="en-US" sz="1000" dirty="0" err="1" smtClean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</a:rPr>
                        <a:t>tutun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2" marR="55412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1102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2" marR="554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2" marR="55412" marT="0" marB="0" anchor="b"/>
                </a:tc>
              </a:tr>
              <a:tr h="1884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</a:rPr>
                        <a:t>-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</a:rPr>
                        <a:t>ciment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1000" dirty="0" err="1" smtClean="0">
                          <a:solidFill>
                            <a:schemeClr val="tx1"/>
                          </a:solidFill>
                          <a:effectLst/>
                        </a:rPr>
                        <a:t>sticl</a:t>
                      </a:r>
                      <a:r>
                        <a:rPr lang="en-US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ă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1000" dirty="0" err="1" smtClean="0">
                          <a:solidFill>
                            <a:schemeClr val="tx1"/>
                          </a:solidFill>
                          <a:effectLst/>
                        </a:rPr>
                        <a:t>ceramic</a:t>
                      </a:r>
                      <a:r>
                        <a:rPr lang="en-US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ă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2" marR="55412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522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2" marR="554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2" marR="55412" marT="0" marB="0" anchor="b"/>
                </a:tc>
              </a:tr>
              <a:tr h="1884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</a:rPr>
                        <a:t>-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</a:rPr>
                        <a:t>fabricare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</a:rPr>
                        <a:t>produse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 din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</a:rPr>
                        <a:t>lemn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</a:rPr>
                        <a:t>inclusiv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00" dirty="0" err="1" smtClean="0">
                          <a:solidFill>
                            <a:schemeClr val="tx1"/>
                          </a:solidFill>
                          <a:effectLst/>
                        </a:rPr>
                        <a:t>mobil</a:t>
                      </a:r>
                      <a:r>
                        <a:rPr lang="en-US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ă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2" marR="55412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1057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2" marR="554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2" marR="55412" marT="0" marB="0" anchor="b"/>
                </a:tc>
              </a:tr>
              <a:tr h="1875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</a:rPr>
                        <a:t>- </a:t>
                      </a:r>
                      <a:r>
                        <a:rPr lang="en-US" sz="1000" dirty="0" err="1" smtClean="0">
                          <a:solidFill>
                            <a:schemeClr val="tx1"/>
                          </a:solidFill>
                          <a:effectLst/>
                        </a:rPr>
                        <a:t>ma</a:t>
                      </a:r>
                      <a:r>
                        <a:rPr lang="en-US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ş</a:t>
                      </a:r>
                      <a:r>
                        <a:rPr lang="en-US" sz="1000" dirty="0" err="1" smtClean="0">
                          <a:solidFill>
                            <a:schemeClr val="tx1"/>
                          </a:solidFill>
                          <a:effectLst/>
                        </a:rPr>
                        <a:t>ini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ş</a:t>
                      </a:r>
                      <a:r>
                        <a:rPr lang="en-US" sz="1000" dirty="0" err="1" smtClean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</a:rPr>
                        <a:t>echipamente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2" marR="55412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1198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2" marR="554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2" marR="55412" marT="0" marB="0" anchor="b"/>
                </a:tc>
              </a:tr>
              <a:tr h="1884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</a:rPr>
                        <a:t>-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</a:rPr>
                        <a:t>metalurgie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2" marR="55412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1053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2" marR="554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2" marR="55412" marT="0" marB="0" anchor="b"/>
                </a:tc>
              </a:tr>
              <a:tr h="1884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</a:rPr>
                        <a:t>-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</a:rPr>
                        <a:t>mijloace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 de transport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2" marR="55412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2861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2" marR="554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5.4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2" marR="55412" marT="0" marB="0" anchor="b"/>
                </a:tc>
              </a:tr>
              <a:tr h="1875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 -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</a:rPr>
                        <a:t>prelucrare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ţ</a:t>
                      </a:r>
                      <a:r>
                        <a:rPr lang="en-US" sz="1000" dirty="0" err="1" smtClean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r>
                        <a:rPr lang="en-US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ţ</a:t>
                      </a:r>
                      <a:r>
                        <a:rPr lang="en-US" sz="1000" dirty="0" err="1" smtClean="0">
                          <a:solidFill>
                            <a:schemeClr val="tx1"/>
                          </a:solidFill>
                          <a:effectLst/>
                        </a:rPr>
                        <a:t>ei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</a:rPr>
                        <a:t>produse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</a:rPr>
                        <a:t>chimice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</a:rPr>
                        <a:t>cauciuc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ş</a:t>
                      </a:r>
                      <a:r>
                        <a:rPr lang="en-US" sz="1000" dirty="0" err="1" smtClean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</a:rPr>
                        <a:t>mase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</a:rPr>
                        <a:t>plastice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2" marR="55412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2046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2" marR="554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3.9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2" marR="55412" marT="0" marB="0" anchor="b"/>
                </a:tc>
              </a:tr>
              <a:tr h="1884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</a:rPr>
                        <a:t>-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textile, </a:t>
                      </a:r>
                      <a:r>
                        <a:rPr lang="en-US" sz="1000" dirty="0" err="1" smtClean="0">
                          <a:solidFill>
                            <a:schemeClr val="tx1"/>
                          </a:solidFill>
                          <a:effectLst/>
                        </a:rPr>
                        <a:t>confec</a:t>
                      </a:r>
                      <a:r>
                        <a:rPr lang="en-US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ţ</a:t>
                      </a:r>
                      <a:r>
                        <a:rPr lang="en-US" sz="1000" dirty="0" err="1" smtClean="0">
                          <a:solidFill>
                            <a:schemeClr val="tx1"/>
                          </a:solidFill>
                          <a:effectLst/>
                        </a:rPr>
                        <a:t>ii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ş</a:t>
                      </a:r>
                      <a:r>
                        <a:rPr lang="en-US" sz="1000" dirty="0" err="1" smtClean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00" dirty="0" err="1" smtClean="0">
                          <a:solidFill>
                            <a:schemeClr val="tx1"/>
                          </a:solidFill>
                          <a:effectLst/>
                        </a:rPr>
                        <a:t>piel</a:t>
                      </a:r>
                      <a:r>
                        <a:rPr lang="en-US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ă</a:t>
                      </a:r>
                      <a:r>
                        <a:rPr lang="en-US" sz="1000" dirty="0" err="1" smtClean="0">
                          <a:solidFill>
                            <a:schemeClr val="tx1"/>
                          </a:solidFill>
                          <a:effectLst/>
                        </a:rPr>
                        <a:t>rie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2" marR="55412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703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2" marR="554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2" marR="55412" marT="0" marB="0" anchor="b"/>
                </a:tc>
              </a:tr>
              <a:tr h="21900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</a:rPr>
                        <a:t> - </a:t>
                      </a:r>
                      <a:r>
                        <a:rPr lang="en-US" sz="1000" dirty="0" err="1" smtClean="0">
                          <a:solidFill>
                            <a:schemeClr val="tx1"/>
                          </a:solidFill>
                          <a:effectLst/>
                        </a:rPr>
                        <a:t>fabricarea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</a:rPr>
                        <a:t>calculatoarelor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</a:rPr>
                        <a:t>altor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</a:rPr>
                        <a:t>produse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</a:rPr>
                        <a:t>electronice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</a:rPr>
                        <a:t>optice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ş</a:t>
                      </a:r>
                      <a:r>
                        <a:rPr lang="en-US" sz="1000" dirty="0" err="1" smtClean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</a:rPr>
                        <a:t>electrice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2" marR="55412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1294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2" marR="554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2" marR="55412" marT="0" marB="0" anchor="b"/>
                </a:tc>
              </a:tr>
              <a:tr h="1884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</a:rPr>
                        <a:t>-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</a:rPr>
                        <a:t>alte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</a:rPr>
                        <a:t>ramuri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 ale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</a:rPr>
                        <a:t>industriei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00" dirty="0" err="1" smtClean="0">
                          <a:solidFill>
                            <a:schemeClr val="tx1"/>
                          </a:solidFill>
                          <a:effectLst/>
                        </a:rPr>
                        <a:t>prelucrato</a:t>
                      </a:r>
                      <a:r>
                        <a:rPr lang="en-US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ă</a:t>
                      </a:r>
                      <a:r>
                        <a:rPr lang="en-US" sz="1000" dirty="0" err="1" smtClean="0">
                          <a:solidFill>
                            <a:schemeClr val="tx1"/>
                          </a:solidFill>
                          <a:effectLst/>
                        </a:rPr>
                        <a:t>re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2" marR="55412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525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2" marR="554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2" marR="55412" marT="0" marB="0" anchor="b"/>
                </a:tc>
              </a:tr>
              <a:tr h="1884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1000" dirty="0" err="1" smtClean="0">
                          <a:solidFill>
                            <a:schemeClr val="tx1"/>
                          </a:solidFill>
                          <a:effectLst/>
                        </a:rPr>
                        <a:t>Energie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2" marR="55412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5095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2" marR="554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9.6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2" marR="55412" marT="0" marB="0" anchor="b"/>
                </a:tc>
              </a:tr>
              <a:tr h="2702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2" marR="55412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55412" marR="55412" marT="0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55412" marR="55412" marT="0" marB="0" anchor="b"/>
                </a:tc>
              </a:tr>
              <a:tr h="1884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 smtClean="0">
                          <a:solidFill>
                            <a:schemeClr val="tx1"/>
                          </a:solidFill>
                          <a:effectLst/>
                        </a:rPr>
                        <a:t>Activit</a:t>
                      </a:r>
                      <a:r>
                        <a:rPr lang="en-US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ăţ</a:t>
                      </a:r>
                      <a:r>
                        <a:rPr lang="en-US" sz="1000" dirty="0" err="1" smtClean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</a:rPr>
                        <a:t>profesionale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</a:rPr>
                        <a:t>,</a:t>
                      </a:r>
                      <a:r>
                        <a:rPr lang="en-US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ş</a:t>
                      </a:r>
                      <a:r>
                        <a:rPr lang="en-US" sz="1000" dirty="0" err="1" smtClean="0">
                          <a:solidFill>
                            <a:schemeClr val="tx1"/>
                          </a:solidFill>
                          <a:effectLst/>
                        </a:rPr>
                        <a:t>tiintifice,tehnice,servicii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</a:rPr>
                        <a:t>suport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2" marR="55412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3670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2" marR="554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6.9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2" marR="55412" marT="0" marB="0" anchor="b"/>
                </a:tc>
              </a:tr>
              <a:tr h="1952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 smtClean="0">
                          <a:solidFill>
                            <a:schemeClr val="tx1"/>
                          </a:solidFill>
                          <a:effectLst/>
                        </a:rPr>
                        <a:t>Agricultur</a:t>
                      </a:r>
                      <a:r>
                        <a:rPr lang="en-US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ă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1000" dirty="0" err="1" smtClean="0">
                          <a:solidFill>
                            <a:schemeClr val="tx1"/>
                          </a:solidFill>
                          <a:effectLst/>
                        </a:rPr>
                        <a:t>silvicultur</a:t>
                      </a:r>
                      <a:r>
                        <a:rPr lang="en-US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ă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ş</a:t>
                      </a:r>
                      <a:r>
                        <a:rPr lang="en-US" sz="1000" dirty="0" err="1" smtClean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</a:rPr>
                        <a:t>pescuit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2" marR="55412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764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2" marR="554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2" marR="55412" marT="0" marB="0" anchor="b"/>
                </a:tc>
              </a:tr>
              <a:tr h="1952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</a:rPr>
                        <a:t>Hoteluri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ş</a:t>
                      </a:r>
                      <a:r>
                        <a:rPr lang="en-US" sz="1000" dirty="0" err="1" smtClean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</a:rPr>
                        <a:t>restaurante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2" marR="55412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2" marR="554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2" marR="55412" marT="0" marB="0" anchor="b"/>
                </a:tc>
              </a:tr>
              <a:tr h="1952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</a:rPr>
                        <a:t>Tehnologia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00" dirty="0" err="1" smtClean="0">
                          <a:solidFill>
                            <a:schemeClr val="tx1"/>
                          </a:solidFill>
                          <a:effectLst/>
                        </a:rPr>
                        <a:t>informa</a:t>
                      </a:r>
                      <a:r>
                        <a:rPr lang="en-US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ţ</a:t>
                      </a:r>
                      <a:r>
                        <a:rPr lang="en-US" sz="1000" dirty="0" err="1" smtClean="0">
                          <a:solidFill>
                            <a:schemeClr val="tx1"/>
                          </a:solidFill>
                          <a:effectLst/>
                        </a:rPr>
                        <a:t>iei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ş</a:t>
                      </a:r>
                      <a:r>
                        <a:rPr lang="en-US" sz="1000" dirty="0" err="1" smtClean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00" dirty="0" err="1" smtClean="0">
                          <a:solidFill>
                            <a:schemeClr val="tx1"/>
                          </a:solidFill>
                          <a:effectLst/>
                        </a:rPr>
                        <a:t>comunica</a:t>
                      </a:r>
                      <a:r>
                        <a:rPr lang="en-US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ţ</a:t>
                      </a:r>
                      <a:r>
                        <a:rPr lang="en-US" sz="1000" dirty="0" err="1" smtClean="0">
                          <a:solidFill>
                            <a:schemeClr val="tx1"/>
                          </a:solidFill>
                          <a:effectLst/>
                        </a:rPr>
                        <a:t>ii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2" marR="55412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2430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2" marR="554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2" marR="55412" marT="0" marB="0" anchor="b"/>
                </a:tc>
              </a:tr>
              <a:tr h="1995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</a:rPr>
                        <a:t>Transporturi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2" marR="55412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735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2" marR="554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2" marR="55412" marT="0" marB="0" anchor="b"/>
                </a:tc>
              </a:tr>
              <a:tr h="3162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2" marR="55412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2" marR="554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2" marR="55412" marT="0" marB="0" anchor="b"/>
                </a:tc>
              </a:tr>
              <a:tr h="1875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 smtClean="0">
                          <a:solidFill>
                            <a:schemeClr val="tx1"/>
                          </a:solidFill>
                          <a:effectLst/>
                        </a:rPr>
                        <a:t>Comer</a:t>
                      </a:r>
                      <a:r>
                        <a:rPr lang="en-US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ţ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2" marR="55412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7123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2" marR="554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13.5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2" marR="55412" marT="0" marB="0" anchor="b"/>
                </a:tc>
              </a:tr>
              <a:tr h="1952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 smtClean="0">
                          <a:solidFill>
                            <a:schemeClr val="tx1"/>
                          </a:solidFill>
                          <a:effectLst/>
                        </a:rPr>
                        <a:t>Construc</a:t>
                      </a:r>
                      <a:r>
                        <a:rPr lang="en-US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ţ</a:t>
                      </a:r>
                      <a:r>
                        <a:rPr lang="en-US" sz="1000" dirty="0" err="1" smtClean="0">
                          <a:solidFill>
                            <a:schemeClr val="tx1"/>
                          </a:solidFill>
                          <a:effectLst/>
                        </a:rPr>
                        <a:t>ii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ş</a:t>
                      </a:r>
                      <a:r>
                        <a:rPr lang="en-US" sz="1000" dirty="0" err="1" smtClean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00" dirty="0" err="1" smtClean="0">
                          <a:solidFill>
                            <a:schemeClr val="tx1"/>
                          </a:solidFill>
                          <a:effectLst/>
                        </a:rPr>
                        <a:t>tranzac</a:t>
                      </a:r>
                      <a:r>
                        <a:rPr lang="en-US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ţ</a:t>
                      </a:r>
                      <a:r>
                        <a:rPr lang="en-US" sz="1000" dirty="0" err="1" smtClean="0">
                          <a:solidFill>
                            <a:schemeClr val="tx1"/>
                          </a:solidFill>
                          <a:effectLst/>
                        </a:rPr>
                        <a:t>ii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</a:rPr>
                        <a:t>imobiliare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2" marR="55412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4994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2" marR="554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9.4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2" marR="55412" marT="0" marB="0" anchor="b"/>
                </a:tc>
              </a:tr>
              <a:tr h="1952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</a:rPr>
                        <a:t>Intermedieri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</a:rPr>
                        <a:t>financiare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ş</a:t>
                      </a:r>
                      <a:r>
                        <a:rPr lang="en-US" sz="1000" dirty="0" err="1" smtClean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</a:rPr>
                        <a:t>asigurari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2" marR="55412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11529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2" marR="554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21.8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2" marR="55412" marT="0" marB="0" anchor="b"/>
                </a:tc>
              </a:tr>
              <a:tr h="1952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</a:rPr>
                        <a:t>Alte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00" dirty="0" err="1" smtClean="0">
                          <a:solidFill>
                            <a:schemeClr val="tx1"/>
                          </a:solidFill>
                          <a:effectLst/>
                        </a:rPr>
                        <a:t>activita</a:t>
                      </a:r>
                      <a:r>
                        <a:rPr lang="en-US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ţ</a:t>
                      </a:r>
                      <a:r>
                        <a:rPr lang="en-US" sz="1000" dirty="0" err="1" smtClean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2" marR="55412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308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2" marR="554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2" marR="55412" marT="0" marB="0" anchor="b"/>
                </a:tc>
              </a:tr>
              <a:tr h="3750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 Total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2" marR="55412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52946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2" marR="554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100.0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2" marR="55412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01717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>
            <p:extLst>
              <p:ext uri="{D42A27DB-BD31-4B8C-83A1-F6EECF244321}">
                <p14:modId xmlns:p14="http://schemas.microsoft.com/office/powerpoint/2010/main" val="1351374653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133350" y="558800"/>
            <a:ext cx="8877300" cy="574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9525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Marea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provocare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specific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Rom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â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niei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relocarea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ţ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ei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munc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din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agricultura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subzisten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ţ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ă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Num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rul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persoanelor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ocupate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î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agricultură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sc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zut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de la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aproape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2,5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milioane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î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anul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2005 la circa 1,3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milioane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î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anul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2015.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Totu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ş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acest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num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continua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î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njumătăţească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pentru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avea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agricultur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performant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ş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eficient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Persoanele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relocate din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agricultur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subzisten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ţ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precum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ş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migran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ţ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reintor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ş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î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ţară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vor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lucra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tot in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mediul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rural,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î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activită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ţ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non-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agricole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servicii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ş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mic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industrie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Exemple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servicii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pentru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angajarea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persoanelor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relocate din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agricultură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ş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din diaspora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activită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ţ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cu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necesar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mic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de capital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ş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cu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necesar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mare de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ţ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munc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transporturi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ş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curierat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turism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rural</a:t>
            </a:r>
          </a:p>
          <a:p>
            <a:pPr lvl="1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paz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ş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protec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ţ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56396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85800"/>
            <a:ext cx="8229600" cy="5516563"/>
          </a:xfrm>
        </p:spPr>
        <p:txBody>
          <a:bodyPr>
            <a:normAutofit/>
          </a:bodyPr>
          <a:lstStyle/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Aceste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servicii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pot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crea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la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â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ndul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lor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alte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servicii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î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mediul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rural. De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exemplu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serviciile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de transport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ş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curierat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vor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duce la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dezvoltarea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serviciilor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repara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ţ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auto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ş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alimentare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cu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combustibil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1"/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serviciile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turism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rural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vor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duce la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dezvoltarea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serviciilor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culturale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de entertainment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ş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coopera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ţ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meşteşugareasc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1"/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serviciile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paz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ş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supraveghere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vor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duce la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dezvoltarea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serviciilor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IT, etc.</a:t>
            </a:r>
          </a:p>
          <a:p>
            <a:pPr marL="457200" lvl="1" indent="0"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Avantajele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acestor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servicii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lphaLcParenR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pot da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locuri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munc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â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teva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sute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de mii de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oameni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lphaLcParenR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pot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demarate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ş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individual, cu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fonduri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relativ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modeste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(de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exemplu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de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migran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ţ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reîntor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ş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î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ţar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797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Dezavantajele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acestor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servcii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Nefiind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activită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ţ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exportabile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tradables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vor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incetini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inevitabil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propensiunea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spre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export 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economiei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române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ş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lvl="1" indent="0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cu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â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mult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trebuie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incurajate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activită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ţ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ile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exportabile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tradables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)!</a:t>
            </a:r>
          </a:p>
          <a:p>
            <a:pPr marL="457200" lvl="1" indent="0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b) Nu au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valoare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adăugat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mare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ş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con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ţ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inutul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inova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ţ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este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redus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lvl="1" indent="0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cu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â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mult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trebuie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incurajate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activită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ţ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ile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inovatoare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031489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Creştere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bazat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pe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investi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ţ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ş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export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pe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consum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Spre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deosebire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de 2012 – 2013,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â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exportul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net a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contribuit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semnificativ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cre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ş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terea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economic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î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2014 – 2015 (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ş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cu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â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mai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mult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î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2016)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cre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ş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terea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bazeaz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î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mare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măsur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consumul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intern.</a:t>
            </a:r>
          </a:p>
          <a:p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Probleme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Dac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capacit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ţile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produc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ţ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interne nu pot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răspund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cererii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consum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sporit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atunci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cre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ş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deficitul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curent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deficitul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extern), care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trebui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finan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ţ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prin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cre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ş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terea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datoriei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publice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ş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private.</a:t>
            </a:r>
          </a:p>
          <a:p>
            <a:pPr marL="457200" indent="-457200">
              <a:buAutoNum type="arabicPeriod"/>
            </a:pPr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atitudine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consumerist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acest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moment al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dezvolt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rii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economice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risc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prind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Rom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â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nia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capcana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venitului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mijlociu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AutoNum type="arabicPeriod"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Una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este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stimulezi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consumul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â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exist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un deficit de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cerere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(output gap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negativ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), cum a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fost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î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perioada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2009 – Tr. II 2016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ş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alta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este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stimulezi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consumul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â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exist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un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exces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cerere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cum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exista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din Tr. III 2016 =&gt;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consecin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ţ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î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reaprinderea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infla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ţ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iei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7571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Cum pot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contribui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ceilal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ţ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actori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statul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mediul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privat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ncile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  la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dezvoltarea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activită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ţ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ilor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exportabile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ş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inovative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antreprenor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inovativ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are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nevoie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de:</a:t>
            </a:r>
          </a:p>
          <a:p>
            <a:pPr marL="0" inden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idee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b) –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finan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ţ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are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c) – un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spa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ţ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produc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ţ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ie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Dar,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lâng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acestea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î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trebuie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d) – o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re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ţ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ea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publicitate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distribu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ţ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ie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e) – o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protejare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ideii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prin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patente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Toate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cele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se pot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dovedi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insuficiente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dac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nu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exit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f) – un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mediu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legislativ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predictibil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g) – un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mediu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fiscal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stabil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Statul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poate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ajuta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punctele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e, f,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ş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g;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mediul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privat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poate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ajuta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punctele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b, c, 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ş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e;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ncile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pot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ajuta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punctul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b.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723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oncluzii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Rom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â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afl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la o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scruce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De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acum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î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ncolo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lucrurile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nu se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vor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înt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â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mpla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“de la sine” ci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î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func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ţ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politicile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atitudinile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ş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normele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sociale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care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vor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prevala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î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societate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Integrarea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continu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î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lan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ţ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produc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ţ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-export al UE pare a fi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calea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cea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sigur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pentru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aceasta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nu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trebuie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dec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â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urmeze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drumul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deschis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statele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grupului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Visegard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Politicile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originale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” nu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sunt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recomandate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Oricum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România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handicapul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imens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al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reloc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rii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ţ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munc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din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agricultura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suzisten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ţ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care nu se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face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nici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î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nspre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activită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ţ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ile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exportabile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nici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î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nspre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activită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ţ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inovative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Antreprenoriatul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inovativ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poate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fi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sprijinit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de stat, de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mediul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privat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ş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nci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768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>
            <p:extLst>
              <p:ext uri="{D42A27DB-BD31-4B8C-83A1-F6EECF244321}">
                <p14:modId xmlns:p14="http://schemas.microsoft.com/office/powerpoint/2010/main" val="537820715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159196" y="737195"/>
            <a:ext cx="8877300" cy="557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308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Asemănări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şi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deosebiri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între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statele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non-euro din Europa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Centrală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ş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Statele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non-euro din ECE se pot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grupa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 err="1">
                <a:latin typeface="Times New Roman" pitchFamily="18" charset="0"/>
                <a:cs typeface="Times New Roman" pitchFamily="18" charset="0"/>
              </a:rPr>
              <a:t>î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func</a:t>
            </a:r>
            <a:r>
              <a:rPr lang="en-US" sz="1700" dirty="0" err="1">
                <a:latin typeface="Times New Roman" pitchFamily="18" charset="0"/>
                <a:cs typeface="Times New Roman" pitchFamily="18" charset="0"/>
              </a:rPr>
              <a:t>ţ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ie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momentul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începerii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reformelor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ţ</a:t>
            </a:r>
            <a:r>
              <a:rPr lang="en-US" sz="1700" dirty="0" err="1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ri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avansate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700" i="1" dirty="0" smtClean="0">
                <a:latin typeface="Times New Roman" pitchFamily="18" charset="0"/>
                <a:cs typeface="Times New Roman" pitchFamily="18" charset="0"/>
              </a:rPr>
              <a:t>front-runners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):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Polonia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Cehia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Ungaria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respectiv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ţări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înt</a:t>
            </a:r>
            <a:r>
              <a:rPr lang="en-US" sz="1700" dirty="0" err="1">
                <a:latin typeface="Times New Roman" pitchFamily="18" charset="0"/>
                <a:cs typeface="Times New Roman" pitchFamily="18" charset="0"/>
              </a:rPr>
              <a:t>â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rziate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700" i="1" dirty="0" smtClean="0">
                <a:latin typeface="Times New Roman" pitchFamily="18" charset="0"/>
                <a:cs typeface="Times New Roman" pitchFamily="18" charset="0"/>
              </a:rPr>
              <a:t>laggards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):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Rom</a:t>
            </a:r>
            <a:r>
              <a:rPr lang="en-US" sz="1700" dirty="0" err="1">
                <a:latin typeface="Times New Roman" pitchFamily="18" charset="0"/>
                <a:cs typeface="Times New Roman" pitchFamily="18" charset="0"/>
              </a:rPr>
              <a:t>â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nia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, Bulgaria,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Croaţia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Trăsătura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mai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sus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influenţat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mare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măsură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nivelul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PIB/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locuitor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la care s-a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ajuns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anul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2014,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mai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ridicat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ţările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avansate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şi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mai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scăzut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ţările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întârziate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Totuşi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cadrul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celor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două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grupuri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constată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deosebiri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ceea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ce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priveşte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gradul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deschidere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al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economiilor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astfel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între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statele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avansate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Polonia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pare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să-şi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bazeze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creşterea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economică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mai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mult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pe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consumul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intern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decât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pe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export,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spre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deosebire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Cehia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şi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Ungaria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Acelaşi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lucru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poate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spune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cadrul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statelor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întârziate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despre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România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şi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Croaţia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spre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deosebire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de Bulgaria.</a:t>
            </a:r>
          </a:p>
          <a:p>
            <a:pPr marL="0" indent="0" algn="ctr">
              <a:buNone/>
            </a:pPr>
            <a:r>
              <a:rPr lang="en-US" sz="1700" b="1" dirty="0" err="1" smtClean="0">
                <a:latin typeface="Times New Roman" pitchFamily="18" charset="0"/>
                <a:cs typeface="Times New Roman" pitchFamily="18" charset="0"/>
              </a:rPr>
              <a:t>Indicatori</a:t>
            </a: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b="1" dirty="0" err="1" smtClean="0">
                <a:latin typeface="Times New Roman" pitchFamily="18" charset="0"/>
                <a:cs typeface="Times New Roman" pitchFamily="18" charset="0"/>
              </a:rPr>
              <a:t>economici</a:t>
            </a: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b="1" dirty="0" err="1" smtClean="0">
                <a:latin typeface="Times New Roman" pitchFamily="18" charset="0"/>
                <a:cs typeface="Times New Roman" pitchFamily="18" charset="0"/>
              </a:rPr>
              <a:t>selectaţi</a:t>
            </a: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b="1" dirty="0" err="1" smtClean="0">
                <a:latin typeface="Times New Roman" pitchFamily="18" charset="0"/>
                <a:cs typeface="Times New Roman" pitchFamily="18" charset="0"/>
              </a:rPr>
              <a:t>anul</a:t>
            </a: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 2014</a:t>
            </a:r>
            <a:endParaRPr lang="en-US" sz="17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2488970"/>
              </p:ext>
            </p:extLst>
          </p:nvPr>
        </p:nvGraphicFramePr>
        <p:xfrm>
          <a:off x="457200" y="4648200"/>
          <a:ext cx="8305801" cy="177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066800"/>
                <a:gridCol w="1066800"/>
                <a:gridCol w="990600"/>
                <a:gridCol w="1219200"/>
                <a:gridCol w="1143000"/>
                <a:gridCol w="9906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Indicator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Polonia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Cehia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Ungaria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Rom</a:t>
                      </a:r>
                      <a:r>
                        <a:rPr lang="en-US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â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nia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Bulgaria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Croa</a:t>
                      </a:r>
                      <a:r>
                        <a:rPr lang="en-US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ţ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ia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PIB/</a:t>
                      </a:r>
                      <a:r>
                        <a:rPr lang="en-US" sz="1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locuitor</a:t>
                      </a:r>
                      <a:r>
                        <a:rPr lang="en-US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(Euro)</a:t>
                      </a:r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10700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14700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10600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7500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5900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10200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Export </a:t>
                      </a:r>
                      <a:r>
                        <a:rPr lang="en-US" sz="1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bunuri</a:t>
                      </a:r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/PIB</a:t>
                      </a:r>
                      <a:r>
                        <a:rPr lang="en-US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(%)</a:t>
                      </a:r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38.6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71.4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71.7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31.2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49.2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22.6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(Export + Import) </a:t>
                      </a:r>
                      <a:r>
                        <a:rPr lang="en-US" sz="1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bunuri</a:t>
                      </a:r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/ PIB (%)</a:t>
                      </a:r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78.0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137.2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140.9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66.9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104.8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59.9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45406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Doua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tipologii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diferite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î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Europa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Centrală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ş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Estic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exportatori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ne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ţ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vs.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importatori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ne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ţ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…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1981200"/>
            <a:ext cx="746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8" algn="ctr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Ponderea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soldului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contului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curent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Balan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ţ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ţi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lvl="8"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(% din PIB)</a:t>
            </a:r>
          </a:p>
          <a:p>
            <a:pPr algn="ctr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3009716"/>
              </p:ext>
            </p:extLst>
          </p:nvPr>
        </p:nvGraphicFramePr>
        <p:xfrm>
          <a:off x="457200" y="2995644"/>
          <a:ext cx="8382001" cy="28205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97247"/>
                <a:gridCol w="1197247"/>
                <a:gridCol w="1197247"/>
                <a:gridCol w="1197247"/>
                <a:gridCol w="1197247"/>
                <a:gridCol w="1197883"/>
                <a:gridCol w="1197883"/>
              </a:tblGrid>
              <a:tr h="2936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ANI</a:t>
                      </a:r>
                      <a:endParaRPr lang="en-US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Cehia</a:t>
                      </a:r>
                      <a:endParaRPr lang="en-US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Ungaria</a:t>
                      </a:r>
                      <a:endParaRPr lang="en-US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Bulgaria</a:t>
                      </a:r>
                      <a:endParaRPr lang="en-US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Croa</a:t>
                      </a: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ţ</a:t>
                      </a:r>
                      <a:r>
                        <a:rPr lang="en-US" sz="16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ia</a:t>
                      </a:r>
                      <a:endParaRPr lang="en-US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Polonia</a:t>
                      </a:r>
                      <a:endParaRPr lang="en-US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Rom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â</a:t>
                      </a:r>
                      <a:r>
                        <a:rPr lang="en-US" sz="16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nia</a:t>
                      </a:r>
                      <a:endParaRPr lang="en-US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456" marR="67456" marT="0" marB="0"/>
                </a:tc>
              </a:tr>
              <a:tr h="2936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2009</a:t>
                      </a:r>
                      <a:endParaRPr lang="en-US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-2.3</a:t>
                      </a:r>
                      <a:endParaRPr lang="en-US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-0.8</a:t>
                      </a:r>
                      <a:endParaRPr lang="en-US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-8.3</a:t>
                      </a:r>
                      <a:endParaRPr lang="en-US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-5.1</a:t>
                      </a:r>
                      <a:endParaRPr lang="en-US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-3.7</a:t>
                      </a:r>
                      <a:endParaRPr lang="en-US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-4.5</a:t>
                      </a:r>
                      <a:endParaRPr lang="en-US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456" marR="67456" marT="0" marB="0"/>
                </a:tc>
              </a:tr>
              <a:tr h="2936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2010</a:t>
                      </a:r>
                      <a:endParaRPr lang="en-US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-3.7</a:t>
                      </a:r>
                      <a:endParaRPr lang="en-US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0.3</a:t>
                      </a:r>
                      <a:endParaRPr lang="en-US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-0.9</a:t>
                      </a:r>
                      <a:endParaRPr lang="en-US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-1.1</a:t>
                      </a:r>
                      <a:endParaRPr lang="en-US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-5.4</a:t>
                      </a:r>
                      <a:endParaRPr lang="en-US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-4.6</a:t>
                      </a:r>
                      <a:endParaRPr lang="en-US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456" marR="67456" marT="0" marB="0"/>
                </a:tc>
              </a:tr>
              <a:tr h="2936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2011</a:t>
                      </a:r>
                      <a:endParaRPr lang="en-US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-2.1</a:t>
                      </a:r>
                      <a:endParaRPr lang="en-US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0.8</a:t>
                      </a:r>
                      <a:endParaRPr lang="en-US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0.9</a:t>
                      </a:r>
                      <a:endParaRPr lang="en-US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-0.9</a:t>
                      </a:r>
                      <a:endParaRPr lang="en-US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-5.2</a:t>
                      </a:r>
                      <a:endParaRPr lang="en-US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-4.6</a:t>
                      </a:r>
                      <a:endParaRPr lang="en-US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456" marR="67456" marT="0" marB="0"/>
                </a:tc>
              </a:tr>
              <a:tr h="2936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2012</a:t>
                      </a:r>
                      <a:endParaRPr lang="en-US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-1.6</a:t>
                      </a:r>
                      <a:endParaRPr lang="en-US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1.8</a:t>
                      </a:r>
                      <a:endParaRPr lang="en-US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-0.3</a:t>
                      </a:r>
                      <a:endParaRPr lang="en-US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-0.2</a:t>
                      </a:r>
                      <a:endParaRPr lang="en-US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-3.7</a:t>
                      </a:r>
                      <a:endParaRPr lang="en-US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-4.5</a:t>
                      </a:r>
                      <a:endParaRPr lang="en-US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456" marR="67456" marT="0" marB="0"/>
                </a:tc>
              </a:tr>
              <a:tr h="2936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</a:t>
                      </a:r>
                      <a:endParaRPr lang="en-US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-0.5</a:t>
                      </a:r>
                      <a:endParaRPr lang="en-US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3.9</a:t>
                      </a:r>
                      <a:endParaRPr lang="en-US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1.8</a:t>
                      </a:r>
                      <a:endParaRPr lang="en-US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0.9</a:t>
                      </a:r>
                      <a:endParaRPr lang="en-US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-1.3</a:t>
                      </a:r>
                      <a:endParaRPr lang="en-US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-1.1</a:t>
                      </a:r>
                      <a:endParaRPr lang="en-US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456" marR="67456" marT="0" marB="0"/>
                </a:tc>
              </a:tr>
              <a:tr h="2936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  <a:endParaRPr lang="en-US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0.6</a:t>
                      </a:r>
                      <a:endParaRPr lang="en-US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2.2</a:t>
                      </a:r>
                      <a:endParaRPr lang="en-US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1.2</a:t>
                      </a:r>
                      <a:endParaRPr lang="en-US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0.6</a:t>
                      </a:r>
                      <a:endParaRPr lang="en-US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-2.0</a:t>
                      </a:r>
                      <a:endParaRPr lang="en-US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-0.5</a:t>
                      </a:r>
                      <a:endParaRPr lang="en-US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456" marR="67456" marT="0" marB="0"/>
                </a:tc>
              </a:tr>
              <a:tr h="2936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Medie</a:t>
                      </a:r>
                      <a:endParaRPr lang="en-US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-1.6</a:t>
                      </a:r>
                      <a:endParaRPr lang="en-US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1.4</a:t>
                      </a:r>
                      <a:endParaRPr lang="en-US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-0.9</a:t>
                      </a:r>
                      <a:endParaRPr lang="en-US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-1.0</a:t>
                      </a:r>
                      <a:endParaRPr lang="en-US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-3.6</a:t>
                      </a:r>
                      <a:endParaRPr lang="en-US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-3.3</a:t>
                      </a:r>
                      <a:endParaRPr lang="en-US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456" marR="67456" marT="0" marB="0"/>
                </a:tc>
              </a:tr>
              <a:tr h="2936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Efort</a:t>
                      </a:r>
                      <a:r>
                        <a:rPr lang="en-US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 </a:t>
                      </a:r>
                      <a:r>
                        <a:rPr lang="en-US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ajustare</a:t>
                      </a:r>
                      <a:endParaRPr lang="en-US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2.9</a:t>
                      </a:r>
                      <a:endParaRPr lang="en-US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3.0</a:t>
                      </a:r>
                      <a:endParaRPr lang="en-US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9.5</a:t>
                      </a:r>
                      <a:endParaRPr lang="en-US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5.7</a:t>
                      </a:r>
                      <a:endParaRPr lang="en-US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1.7</a:t>
                      </a:r>
                      <a:endParaRPr lang="en-US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4.0</a:t>
                      </a:r>
                      <a:endParaRPr lang="en-US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456" marR="67456" marT="0" marB="0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09600" y="6209944"/>
            <a:ext cx="533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Sursa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: Eurostat, BNR, website-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uri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nci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centrale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877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dar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î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viitor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Rom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â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nia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poate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dea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Capcana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Venitului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Mijlociu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(Middle Income Trap)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371599"/>
            <a:ext cx="7696200" cy="4828989"/>
          </a:xfrm>
        </p:spPr>
      </p:pic>
      <p:sp>
        <p:nvSpPr>
          <p:cNvPr id="5" name="TextBox 4"/>
          <p:cNvSpPr txBox="1"/>
          <p:nvPr/>
        </p:nvSpPr>
        <p:spPr>
          <a:xfrm>
            <a:off x="504914" y="6409346"/>
            <a:ext cx="861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Sursa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Primvice-guvernator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Florin Georgescu, “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Capitalul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î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Rom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â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nia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anului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2015”, site BNR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0817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>
            <p:extLst>
              <p:ext uri="{D42A27DB-BD31-4B8C-83A1-F6EECF244321}">
                <p14:modId xmlns:p14="http://schemas.microsoft.com/office/powerpoint/2010/main" val="4117849731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133350" y="557213"/>
            <a:ext cx="8877300" cy="574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4718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1219199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Gradul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integrare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comercial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cu UE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cre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ş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te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38314" y="2590800"/>
            <a:ext cx="6934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Exporturile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statele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UE au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crescut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nu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numai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î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termeni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absolu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ţ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ci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ş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termeni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relativi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la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aproape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75 la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sut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din total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exporturi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Este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preferabil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avea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exporturi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pu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ţ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piaţ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competitiva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ş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preten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ţ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ioasă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precum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UE),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dec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â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exporta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mult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calitate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î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ndoielnică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î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nspre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ţ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ări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î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curs de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dezvoltare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4034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>
            <p:extLst>
              <p:ext uri="{D42A27DB-BD31-4B8C-83A1-F6EECF244321}">
                <p14:modId xmlns:p14="http://schemas.microsoft.com/office/powerpoint/2010/main" val="231007140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134938" y="644525"/>
            <a:ext cx="8877300" cy="557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873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TM01859865[[fn=Kilter]]</Template>
  <TotalTime>336</TotalTime>
  <Words>1467</Words>
  <Application>Microsoft Office PowerPoint</Application>
  <PresentationFormat>On-screen Show (4:3)</PresentationFormat>
  <Paragraphs>310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Ce fel de viitor pentru România: exportator competitiv sau piaţă de desfacere pentru străini? </vt:lpstr>
      <vt:lpstr>I. Creştere bazată pe investiţii şi export sau pe consum?</vt:lpstr>
      <vt:lpstr>PowerPoint Presentation</vt:lpstr>
      <vt:lpstr>Asemănări şi deosebiri între statele non-euro din Europa Centrală şi de Est </vt:lpstr>
      <vt:lpstr>Doua tipologii diferite în Europa Centrală şi Estică: exportatori neţi vs. importatori neţi …</vt:lpstr>
      <vt:lpstr>…dar în viitor România poate cădea în Capcana Venitului Mijlociu (Middle Income Trap)</vt:lpstr>
      <vt:lpstr>PowerPoint Presentation</vt:lpstr>
      <vt:lpstr>PowerPoint Presentation</vt:lpstr>
      <vt:lpstr>PowerPoint Presentation</vt:lpstr>
      <vt:lpstr>De ce o ţară care exportă o duce mai bine decât o ţară care (doar) consumă?</vt:lpstr>
      <vt:lpstr>II. Structura economiei româneşti: trecut, prezent şi viitor</vt:lpstr>
      <vt:lpstr>Ponderea capitalului românesc </vt:lpstr>
      <vt:lpstr>Structura exporturilor dupa complexitate </vt:lpstr>
      <vt:lpstr>Structura exporturilor dupa complexitate </vt:lpstr>
      <vt:lpstr>Fluxul ISD  în RO pe activităţi economice Milioane euro </vt:lpstr>
      <vt:lpstr>PowerPoint Presentation</vt:lpstr>
      <vt:lpstr>III. Marea provocare specifică României: relocarea forţei de muncă din agricultura de subzistenţă</vt:lpstr>
      <vt:lpstr>PowerPoint Presentation</vt:lpstr>
      <vt:lpstr>PowerPoint Presentation</vt:lpstr>
      <vt:lpstr>Cum pot contribui ceilalţi actori (statul, mediul privat, băncile)  la dezvoltarea activităţilor exportabile şi inovative?</vt:lpstr>
      <vt:lpstr>Concluzii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 fel de viitor pentru Romania: exportator competitiv sau piata de desfacere pentru straini? </dc:title>
  <dc:creator>Radu Florescu</dc:creator>
  <cp:lastModifiedBy>Radu Florescu</cp:lastModifiedBy>
  <cp:revision>70</cp:revision>
  <cp:lastPrinted>2016-02-19T14:50:07Z</cp:lastPrinted>
  <dcterms:created xsi:type="dcterms:W3CDTF">2016-01-06T07:17:16Z</dcterms:created>
  <dcterms:modified xsi:type="dcterms:W3CDTF">2016-02-19T14:51:41Z</dcterms:modified>
</cp:coreProperties>
</file>