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7" r:id="rId2"/>
    <p:sldId id="287" r:id="rId3"/>
    <p:sldId id="290" r:id="rId4"/>
    <p:sldId id="291" r:id="rId5"/>
    <p:sldId id="292" r:id="rId6"/>
    <p:sldId id="306" r:id="rId7"/>
    <p:sldId id="304" r:id="rId8"/>
    <p:sldId id="294" r:id="rId9"/>
    <p:sldId id="295" r:id="rId10"/>
    <p:sldId id="296" r:id="rId11"/>
    <p:sldId id="305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60"/>
  </p:normalViewPr>
  <p:slideViewPr>
    <p:cSldViewPr>
      <p:cViewPr>
        <p:scale>
          <a:sx n="94" d="100"/>
          <a:sy n="94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D6DBC48C-EDED-46F0-A546-927A8E62478E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0C07772-86B5-433C-A638-18C0C5924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2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6863" y="239713"/>
            <a:ext cx="6721475" cy="5040312"/>
          </a:xfrm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21AFA-4942-47AE-A9CA-1A08EF96925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31411" y="9041131"/>
            <a:ext cx="6827520" cy="288370"/>
          </a:xfrm>
          <a:prstGeom prst="rect">
            <a:avLst/>
          </a:prstGeom>
          <a:solidFill>
            <a:srgbClr val="FDED17"/>
          </a:solidFill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5837" y="5280660"/>
            <a:ext cx="6778752" cy="37604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655" tIns="46988" rIns="95655" bIns="46988"/>
          <a:lstStyle/>
          <a:p>
            <a:pPr marL="362480" indent="-362480" algn="just" fontAlgn="auto">
              <a:spcBef>
                <a:spcPts val="211"/>
              </a:spcBef>
              <a:spcAft>
                <a:spcPts val="211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endParaRPr lang="en-US" sz="1200" kern="0" dirty="0" smtClean="0">
              <a:solidFill>
                <a:sysClr val="windowText" lastClr="000000"/>
              </a:solidFill>
              <a:latin typeface="Futura CE Book" pitchFamily="2" charset="0"/>
            </a:endParaRPr>
          </a:p>
          <a:p>
            <a:pPr marL="362480" indent="-362480" algn="just" fontAlgn="auto">
              <a:spcBef>
                <a:spcPts val="1800"/>
              </a:spcBef>
              <a:spcAft>
                <a:spcPts val="0"/>
              </a:spcAft>
              <a:buClr>
                <a:srgbClr val="FDED17"/>
              </a:buClr>
              <a:buSzPct val="110000"/>
              <a:buFont typeface="Wingdings" pitchFamily="2" charset="2"/>
              <a:buChar char="n"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latin typeface="Futura CE Book" pitchFamily="2" charset="0"/>
              </a:rPr>
              <a:t>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Cateva</a:t>
            </a:r>
            <a:r>
              <a:rPr lang="en-US" b="1" dirty="0" smtClean="0"/>
              <a:t> </a:t>
            </a:r>
            <a:r>
              <a:rPr lang="en-US" b="1" dirty="0" err="1" smtClean="0"/>
              <a:t>aspecte</a:t>
            </a:r>
            <a:r>
              <a:rPr lang="en-US" b="1" dirty="0" smtClean="0"/>
              <a:t> legate de </a:t>
            </a:r>
            <a:r>
              <a:rPr lang="en-US" b="1" dirty="0" err="1" smtClean="0"/>
              <a:t>contributia</a:t>
            </a:r>
            <a:r>
              <a:rPr lang="en-US" b="1" dirty="0" smtClean="0"/>
              <a:t> </a:t>
            </a:r>
            <a:r>
              <a:rPr lang="en-US" b="1" dirty="0" err="1" smtClean="0"/>
              <a:t>fortei</a:t>
            </a:r>
            <a:r>
              <a:rPr lang="en-US" b="1" dirty="0" smtClean="0"/>
              <a:t> de </a:t>
            </a:r>
            <a:r>
              <a:rPr lang="en-US" b="1" dirty="0" err="1" smtClean="0"/>
              <a:t>munca</a:t>
            </a:r>
            <a:r>
              <a:rPr lang="en-US" b="1" dirty="0" smtClean="0"/>
              <a:t> la </a:t>
            </a:r>
            <a:r>
              <a:rPr lang="en-US" b="1" dirty="0" err="1" smtClean="0"/>
              <a:t>activitatea</a:t>
            </a:r>
            <a:r>
              <a:rPr lang="en-US" b="1" dirty="0" smtClean="0"/>
              <a:t> </a:t>
            </a:r>
            <a:r>
              <a:rPr lang="en-US" b="1" dirty="0" err="1" smtClean="0"/>
              <a:t>economica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/>
              <a:t>Mai 2016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67400"/>
            <a:ext cx="6858000" cy="965200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Ionut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Dumitru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Presedinte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Consiliul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Fiscal, economist-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sef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Raiffeisen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Bank,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ASE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Bucuresti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5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03707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2480" y="64094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Curtea</a:t>
            </a:r>
            <a:r>
              <a:rPr lang="en-US" dirty="0" smtClean="0"/>
              <a:t> de </a:t>
            </a:r>
            <a:r>
              <a:rPr lang="en-US" dirty="0" err="1" smtClean="0"/>
              <a:t>Conturi</a:t>
            </a:r>
            <a:r>
              <a:rPr lang="en-US" dirty="0" smtClean="0"/>
              <a:t> din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7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Ponderea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populatiei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vârsta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de 18 – 24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care 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atins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educatie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secundar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inferior (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gimnaziu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/8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clase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care nu 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participat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ulterior la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nici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 forma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educatie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formare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total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populatie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aceeasi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vârsta,2014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1676400"/>
            <a:ext cx="892437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74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Curtea</a:t>
            </a:r>
            <a:r>
              <a:rPr lang="en-US" dirty="0" smtClean="0"/>
              <a:t> de </a:t>
            </a:r>
            <a:r>
              <a:rPr lang="en-US" dirty="0" err="1" smtClean="0"/>
              <a:t>Conturi</a:t>
            </a:r>
            <a:r>
              <a:rPr lang="en-US" dirty="0" smtClean="0"/>
              <a:t> din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043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74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Curtea</a:t>
            </a:r>
            <a:r>
              <a:rPr lang="en-US" dirty="0" smtClean="0"/>
              <a:t> de </a:t>
            </a:r>
            <a:r>
              <a:rPr lang="en-US" dirty="0" err="1" smtClean="0"/>
              <a:t>Conturi</a:t>
            </a:r>
            <a:r>
              <a:rPr lang="en-US" dirty="0" smtClean="0"/>
              <a:t> din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1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99" y="76200"/>
            <a:ext cx="7565876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74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Curtea</a:t>
            </a:r>
            <a:r>
              <a:rPr lang="en-US" dirty="0" smtClean="0"/>
              <a:t> de </a:t>
            </a:r>
            <a:r>
              <a:rPr lang="en-US" dirty="0" err="1" smtClean="0"/>
              <a:t>Conturi</a:t>
            </a:r>
            <a:r>
              <a:rPr lang="en-US" dirty="0" smtClean="0"/>
              <a:t> din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6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040"/>
            <a:ext cx="8850556" cy="620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74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Curtea</a:t>
            </a:r>
            <a:r>
              <a:rPr lang="en-US" dirty="0" smtClean="0"/>
              <a:t> de </a:t>
            </a:r>
            <a:r>
              <a:rPr lang="en-US" dirty="0" err="1" smtClean="0"/>
              <a:t>Conturi</a:t>
            </a:r>
            <a:r>
              <a:rPr lang="en-US" dirty="0" smtClean="0"/>
              <a:t> din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4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108264" cy="587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74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Curtea</a:t>
            </a:r>
            <a:r>
              <a:rPr lang="en-US" dirty="0" smtClean="0"/>
              <a:t> de </a:t>
            </a:r>
            <a:r>
              <a:rPr lang="en-US" dirty="0" err="1" smtClean="0"/>
              <a:t>Conturi</a:t>
            </a:r>
            <a:r>
              <a:rPr lang="en-US" dirty="0" smtClean="0"/>
              <a:t> din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1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60"/>
            <a:ext cx="7239000" cy="303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39996"/>
            <a:ext cx="4966090" cy="33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647795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Curtea</a:t>
            </a:r>
            <a:r>
              <a:rPr lang="en-US" dirty="0" smtClean="0"/>
              <a:t> de </a:t>
            </a:r>
            <a:r>
              <a:rPr lang="en-US" dirty="0" err="1" smtClean="0"/>
              <a:t>Conturi</a:t>
            </a:r>
            <a:r>
              <a:rPr lang="en-US" dirty="0" smtClean="0"/>
              <a:t> din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1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401862" cy="653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903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Governmental spending on education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3" y="914400"/>
            <a:ext cx="885507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647795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EUROSTAT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6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Contributie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negativa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fortei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munca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cresterea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PIB potential in Romania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75944" cy="505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642546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Comisia</a:t>
            </a:r>
            <a:r>
              <a:rPr lang="en-US" dirty="0" smtClean="0"/>
              <a:t> </a:t>
            </a:r>
            <a:r>
              <a:rPr lang="en-US" dirty="0" err="1" smtClean="0"/>
              <a:t>Europeana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9175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Contributia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fortei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munca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cresterea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PIB potential in ECE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8" y="1219200"/>
            <a:ext cx="8313737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1200" y="642546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Comisia</a:t>
            </a:r>
            <a:r>
              <a:rPr lang="en-US" dirty="0" smtClean="0"/>
              <a:t> </a:t>
            </a:r>
            <a:r>
              <a:rPr lang="en-US" dirty="0" err="1" smtClean="0"/>
              <a:t>Europeana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8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is currently the most important problem your firm is facing?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" y="1371600"/>
            <a:ext cx="8880793" cy="46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3712" y="641964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Comisia</a:t>
            </a:r>
            <a:r>
              <a:rPr lang="en-US" dirty="0" smtClean="0"/>
              <a:t> </a:t>
            </a:r>
            <a:r>
              <a:rPr lang="en-US" dirty="0" err="1" smtClean="0"/>
              <a:t>Europeana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is currently the most important problem your firm is facing? - availability of skilled staff or experienced managers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2510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642546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Comisia</a:t>
            </a:r>
            <a:r>
              <a:rPr lang="en-US" dirty="0" smtClean="0"/>
              <a:t> </a:t>
            </a:r>
            <a:r>
              <a:rPr lang="en-US" dirty="0" err="1" smtClean="0"/>
              <a:t>Europeana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06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40" y="213359"/>
            <a:ext cx="8839200" cy="61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6514941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prstClr val="black"/>
                </a:solidFill>
                <a:latin typeface="Futura CE Book" pitchFamily="2" charset="0"/>
              </a:rPr>
              <a:t>Sursa</a:t>
            </a:r>
            <a:r>
              <a:rPr lang="en-US" sz="1000" dirty="0" smtClean="0">
                <a:solidFill>
                  <a:prstClr val="black"/>
                </a:solidFill>
                <a:latin typeface="Futura CE Book" pitchFamily="2" charset="0"/>
              </a:rPr>
              <a:t>: </a:t>
            </a:r>
            <a:r>
              <a:rPr lang="en-US" sz="1000" dirty="0" err="1" smtClean="0">
                <a:solidFill>
                  <a:prstClr val="black"/>
                </a:solidFill>
                <a:latin typeface="Futura CE Book" pitchFamily="2" charset="0"/>
              </a:rPr>
              <a:t>Institutul</a:t>
            </a:r>
            <a:r>
              <a:rPr lang="en-US" sz="1000" dirty="0" smtClean="0">
                <a:solidFill>
                  <a:prstClr val="black"/>
                </a:solidFill>
                <a:latin typeface="Futura CE Book" pitchFamily="2" charset="0"/>
              </a:rPr>
              <a:t> National de </a:t>
            </a:r>
            <a:r>
              <a:rPr lang="en-US" sz="1000" dirty="0" err="1" smtClean="0">
                <a:solidFill>
                  <a:prstClr val="black"/>
                </a:solidFill>
                <a:latin typeface="Futura CE Book" pitchFamily="2" charset="0"/>
              </a:rPr>
              <a:t>Statistica</a:t>
            </a:r>
            <a:endParaRPr lang="ro-RO" sz="1000" dirty="0">
              <a:solidFill>
                <a:prstClr val="black"/>
              </a:solidFill>
              <a:latin typeface="Futura CE Boo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6517322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Futura CE Book" pitchFamily="2" charset="0"/>
              </a:rPr>
              <a:t>Nota: </a:t>
            </a:r>
            <a:r>
              <a:rPr lang="en-US" sz="1000" dirty="0" err="1" smtClean="0">
                <a:solidFill>
                  <a:prstClr val="black"/>
                </a:solidFill>
                <a:latin typeface="Futura CE Book" pitchFamily="2" charset="0"/>
              </a:rPr>
              <a:t>medii</a:t>
            </a:r>
            <a:r>
              <a:rPr lang="en-US" sz="1000" dirty="0" smtClean="0">
                <a:solidFill>
                  <a:prstClr val="black"/>
                </a:solidFill>
                <a:latin typeface="Futura CE Book" pitchFamily="2" charset="0"/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  <a:latin typeface="Futura CE Book" pitchFamily="2" charset="0"/>
              </a:rPr>
              <a:t>anuale</a:t>
            </a:r>
            <a:r>
              <a:rPr lang="en-US" sz="1000" dirty="0" smtClean="0">
                <a:solidFill>
                  <a:prstClr val="black"/>
                </a:solidFill>
                <a:latin typeface="Futura CE Book" pitchFamily="2" charset="0"/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  <a:latin typeface="Futura CE Book" pitchFamily="2" charset="0"/>
              </a:rPr>
              <a:t>pentru</a:t>
            </a:r>
            <a:r>
              <a:rPr lang="en-US" sz="1000" dirty="0" smtClean="0">
                <a:solidFill>
                  <a:prstClr val="black"/>
                </a:solidFill>
                <a:latin typeface="Futura CE Book" pitchFamily="2" charset="0"/>
              </a:rPr>
              <a:t> rata </a:t>
            </a:r>
            <a:r>
              <a:rPr lang="en-US" sz="1000" dirty="0" err="1" smtClean="0">
                <a:solidFill>
                  <a:prstClr val="black"/>
                </a:solidFill>
                <a:latin typeface="Futura CE Book" pitchFamily="2" charset="0"/>
              </a:rPr>
              <a:t>somajului</a:t>
            </a:r>
            <a:r>
              <a:rPr lang="en-US" sz="1000" dirty="0" smtClean="0">
                <a:solidFill>
                  <a:prstClr val="black"/>
                </a:solidFill>
                <a:latin typeface="Futura CE Book" pitchFamily="2" charset="0"/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  <a:latin typeface="Futura CE Book" pitchFamily="2" charset="0"/>
              </a:rPr>
              <a:t>inregistrat</a:t>
            </a:r>
            <a:endParaRPr lang="ro-RO" sz="1000" dirty="0">
              <a:solidFill>
                <a:prstClr val="black"/>
              </a:solidFill>
              <a:latin typeface="Futura C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4" y="1320800"/>
            <a:ext cx="7778591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Scaderea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populatiei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varsta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munca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in Romania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642546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Comisia</a:t>
            </a:r>
            <a:r>
              <a:rPr lang="en-US" dirty="0" smtClean="0"/>
              <a:t> </a:t>
            </a:r>
            <a:r>
              <a:rPr lang="en-US" dirty="0" err="1" smtClean="0"/>
              <a:t>Europeana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" y="914400"/>
            <a:ext cx="90624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2480" y="64094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Curtea</a:t>
            </a:r>
            <a:r>
              <a:rPr lang="en-US" dirty="0" smtClean="0"/>
              <a:t> de </a:t>
            </a:r>
            <a:r>
              <a:rPr lang="en-US" dirty="0" err="1" smtClean="0"/>
              <a:t>Conturi</a:t>
            </a:r>
            <a:r>
              <a:rPr lang="en-US" dirty="0" smtClean="0"/>
              <a:t> din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1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990600"/>
            <a:ext cx="899633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2480" y="64094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 err="1" smtClean="0"/>
              <a:t>Curtea</a:t>
            </a:r>
            <a:r>
              <a:rPr lang="en-US" dirty="0" smtClean="0"/>
              <a:t> de </a:t>
            </a:r>
            <a:r>
              <a:rPr lang="en-US" dirty="0" err="1" smtClean="0"/>
              <a:t>Conturi</a:t>
            </a:r>
            <a:r>
              <a:rPr lang="en-US" dirty="0" smtClean="0"/>
              <a:t> din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1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242</Words>
  <Application>Microsoft Office PowerPoint</Application>
  <PresentationFormat>On-screen Show (4:3)</PresentationFormat>
  <Paragraphs>29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Cateva aspecte legate de contributia fortei de munca la activitatea economica   Mai 2016</vt:lpstr>
      <vt:lpstr>Contributie negativa a fortei de munca la cresterea PIB potential in Romania</vt:lpstr>
      <vt:lpstr>Contributia fortei de munca la cresterea PIB potential in ECE</vt:lpstr>
      <vt:lpstr>What is currently the most important problem your firm is facing?</vt:lpstr>
      <vt:lpstr>What is currently the most important problem your firm is facing? - availability of skilled staff or experienced managers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Ponderea populatiei în vârsta de 18 – 24 ani care a atins cel mult un nivel de educatie secundar inferior (gimnaziu/8 clase) si care nu a mai participat ulterior la nici o forma de educatie sau formare, în total populatie de aceeasi vârsta,2014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Governmental spending on 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ionut</dc:creator>
  <cp:lastModifiedBy>ionut</cp:lastModifiedBy>
  <cp:revision>261</cp:revision>
  <cp:lastPrinted>2015-02-25T07:20:53Z</cp:lastPrinted>
  <dcterms:created xsi:type="dcterms:W3CDTF">2006-08-16T00:00:00Z</dcterms:created>
  <dcterms:modified xsi:type="dcterms:W3CDTF">2016-10-19T16:38:20Z</dcterms:modified>
</cp:coreProperties>
</file>