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61" r:id="rId5"/>
    <p:sldId id="262" r:id="rId6"/>
    <p:sldId id="264" r:id="rId7"/>
    <p:sldId id="259" r:id="rId8"/>
    <p:sldId id="260" r:id="rId9"/>
  </p:sldIdLst>
  <p:sldSz cx="9144000" cy="6858000" type="screen4x3"/>
  <p:notesSz cx="7010400" cy="92964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2200" autoAdjust="0"/>
  </p:normalViewPr>
  <p:slideViewPr>
    <p:cSldViewPr>
      <p:cViewPr>
        <p:scale>
          <a:sx n="64" d="100"/>
          <a:sy n="64" d="100"/>
        </p:scale>
        <p:origin x="-2958"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604" cy="464820"/>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sz="quarter" idx="1"/>
          </p:nvPr>
        </p:nvSpPr>
        <p:spPr>
          <a:xfrm>
            <a:off x="3970159" y="1"/>
            <a:ext cx="3038604" cy="464820"/>
          </a:xfrm>
          <a:prstGeom prst="rect">
            <a:avLst/>
          </a:prstGeom>
        </p:spPr>
        <p:txBody>
          <a:bodyPr vert="horz" lIns="91440" tIns="45720" rIns="91440" bIns="45720" rtlCol="0"/>
          <a:lstStyle>
            <a:lvl1pPr algn="r">
              <a:defRPr sz="1200"/>
            </a:lvl1pPr>
          </a:lstStyle>
          <a:p>
            <a:fld id="{0173C7E1-534B-4979-9E70-FE26FB26BDF9}" type="datetimeFigureOut">
              <a:rPr lang="ro-RO" smtClean="0"/>
              <a:t>24.05.2017</a:t>
            </a:fld>
            <a:endParaRPr lang="ro-RO"/>
          </a:p>
        </p:txBody>
      </p:sp>
      <p:sp>
        <p:nvSpPr>
          <p:cNvPr id="4" name="Footer Placeholder 3"/>
          <p:cNvSpPr>
            <a:spLocks noGrp="1"/>
          </p:cNvSpPr>
          <p:nvPr>
            <p:ph type="ftr" sz="quarter" idx="2"/>
          </p:nvPr>
        </p:nvSpPr>
        <p:spPr>
          <a:xfrm>
            <a:off x="0" y="8830086"/>
            <a:ext cx="3038604" cy="464820"/>
          </a:xfrm>
          <a:prstGeom prst="rect">
            <a:avLst/>
          </a:prstGeom>
        </p:spPr>
        <p:txBody>
          <a:bodyPr vert="horz" lIns="91440" tIns="45720" rIns="91440" bIns="45720" rtlCol="0" anchor="b"/>
          <a:lstStyle>
            <a:lvl1pPr algn="l">
              <a:defRPr sz="1200"/>
            </a:lvl1pPr>
          </a:lstStyle>
          <a:p>
            <a:endParaRPr lang="ro-RO"/>
          </a:p>
        </p:txBody>
      </p:sp>
      <p:sp>
        <p:nvSpPr>
          <p:cNvPr id="5" name="Slide Number Placeholder 4"/>
          <p:cNvSpPr>
            <a:spLocks noGrp="1"/>
          </p:cNvSpPr>
          <p:nvPr>
            <p:ph type="sldNum" sz="quarter" idx="3"/>
          </p:nvPr>
        </p:nvSpPr>
        <p:spPr>
          <a:xfrm>
            <a:off x="3970159" y="8830086"/>
            <a:ext cx="3038604" cy="464820"/>
          </a:xfrm>
          <a:prstGeom prst="rect">
            <a:avLst/>
          </a:prstGeom>
        </p:spPr>
        <p:txBody>
          <a:bodyPr vert="horz" lIns="91440" tIns="45720" rIns="91440" bIns="45720" rtlCol="0" anchor="b"/>
          <a:lstStyle>
            <a:lvl1pPr algn="r">
              <a:defRPr sz="1200"/>
            </a:lvl1pPr>
          </a:lstStyle>
          <a:p>
            <a:fld id="{FC70BD85-E8F0-4282-8785-6101F92EAF63}" type="slidenum">
              <a:rPr lang="ro-RO" smtClean="0"/>
              <a:t>‹#›</a:t>
            </a:fld>
            <a:endParaRPr lang="ro-RO"/>
          </a:p>
        </p:txBody>
      </p:sp>
    </p:spTree>
    <p:extLst>
      <p:ext uri="{BB962C8B-B14F-4D97-AF65-F5344CB8AC3E}">
        <p14:creationId xmlns:p14="http://schemas.microsoft.com/office/powerpoint/2010/main" val="20668864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604" cy="464820"/>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970159" y="1"/>
            <a:ext cx="3038604" cy="464820"/>
          </a:xfrm>
          <a:prstGeom prst="rect">
            <a:avLst/>
          </a:prstGeom>
        </p:spPr>
        <p:txBody>
          <a:bodyPr vert="horz" lIns="91440" tIns="45720" rIns="91440" bIns="45720" rtlCol="0"/>
          <a:lstStyle>
            <a:lvl1pPr algn="r">
              <a:defRPr sz="1200"/>
            </a:lvl1pPr>
          </a:lstStyle>
          <a:p>
            <a:fld id="{179F7C64-AAA6-41E7-81DF-953ED21ED8E9}" type="datetimeFigureOut">
              <a:rPr lang="ro-RO" smtClean="0"/>
              <a:t>24.05.2017</a:t>
            </a:fld>
            <a:endParaRPr lang="ro-RO"/>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700713" y="4416538"/>
            <a:ext cx="5608975"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6" name="Footer Placeholder 5"/>
          <p:cNvSpPr>
            <a:spLocks noGrp="1"/>
          </p:cNvSpPr>
          <p:nvPr>
            <p:ph type="ftr" sz="quarter" idx="4"/>
          </p:nvPr>
        </p:nvSpPr>
        <p:spPr>
          <a:xfrm>
            <a:off x="0" y="8830086"/>
            <a:ext cx="3038604" cy="464820"/>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970159" y="8830086"/>
            <a:ext cx="3038604" cy="464820"/>
          </a:xfrm>
          <a:prstGeom prst="rect">
            <a:avLst/>
          </a:prstGeom>
        </p:spPr>
        <p:txBody>
          <a:bodyPr vert="horz" lIns="91440" tIns="45720" rIns="91440" bIns="45720" rtlCol="0" anchor="b"/>
          <a:lstStyle>
            <a:lvl1pPr algn="r">
              <a:defRPr sz="1200"/>
            </a:lvl1pPr>
          </a:lstStyle>
          <a:p>
            <a:fld id="{6E208481-702A-4D80-B821-E40B139DF57B}" type="slidenum">
              <a:rPr lang="ro-RO" smtClean="0"/>
              <a:t>‹#›</a:t>
            </a:fld>
            <a:endParaRPr lang="ro-RO"/>
          </a:p>
        </p:txBody>
      </p:sp>
    </p:spTree>
    <p:extLst>
      <p:ext uri="{BB962C8B-B14F-4D97-AF65-F5344CB8AC3E}">
        <p14:creationId xmlns:p14="http://schemas.microsoft.com/office/powerpoint/2010/main" val="2183429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dirty="0" smtClean="0"/>
              <a:t>Precizare: prin expresia ”i</a:t>
            </a:r>
            <a:r>
              <a:rPr lang="en-US" dirty="0" err="1" smtClean="0"/>
              <a:t>ndustri</a:t>
            </a:r>
            <a:r>
              <a:rPr lang="ro-RO" dirty="0" smtClean="0"/>
              <a:t>e</a:t>
            </a:r>
            <a:r>
              <a:rPr lang="en-US" dirty="0" smtClean="0"/>
              <a:t> </a:t>
            </a:r>
            <a:r>
              <a:rPr lang="ro-RO" dirty="0" smtClean="0"/>
              <a:t>metalurgica” înțelegem să ne referim în special la </a:t>
            </a:r>
            <a:r>
              <a:rPr lang="ro-RO" baseline="0" dirty="0" smtClean="0"/>
              <a:t>oțel (siderurgia) și aluminiu (metalurgia neferoasa);</a:t>
            </a:r>
          </a:p>
          <a:p>
            <a:endParaRPr lang="ro-RO" dirty="0"/>
          </a:p>
        </p:txBody>
      </p:sp>
      <p:sp>
        <p:nvSpPr>
          <p:cNvPr id="4" name="Slide Number Placeholder 3"/>
          <p:cNvSpPr>
            <a:spLocks noGrp="1"/>
          </p:cNvSpPr>
          <p:nvPr>
            <p:ph type="sldNum" sz="quarter" idx="10"/>
          </p:nvPr>
        </p:nvSpPr>
        <p:spPr/>
        <p:txBody>
          <a:bodyPr/>
          <a:lstStyle/>
          <a:p>
            <a:fld id="{6E208481-702A-4D80-B821-E40B139DF57B}" type="slidenum">
              <a:rPr lang="ro-RO" smtClean="0"/>
              <a:t>1</a:t>
            </a:fld>
            <a:endParaRPr lang="ro-RO"/>
          </a:p>
        </p:txBody>
      </p:sp>
    </p:spTree>
    <p:extLst>
      <p:ext uri="{BB962C8B-B14F-4D97-AF65-F5344CB8AC3E}">
        <p14:creationId xmlns:p14="http://schemas.microsoft.com/office/powerpoint/2010/main" val="1594567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ro-RO" baseline="0" dirty="0" smtClean="0"/>
              <a:t>China produce azi aproape jumătate din cantitatea totală anuală a întregii lumi,</a:t>
            </a:r>
          </a:p>
          <a:p>
            <a:pPr marL="685800" lvl="1" indent="-228600">
              <a:buAutoNum type="arabicPeriod"/>
            </a:pPr>
            <a:r>
              <a:rPr lang="ro-RO" baseline="0" dirty="0" smtClean="0"/>
              <a:t>atât la aluminiu (în </a:t>
            </a:r>
            <a:r>
              <a:rPr lang="ro-RO" b="1" baseline="0" dirty="0" smtClean="0"/>
              <a:t>2014</a:t>
            </a:r>
            <a:r>
              <a:rPr lang="ro-RO" baseline="0" dirty="0" smtClean="0"/>
              <a:t>, 23 milioane tone China din 49 milioane tone toată lumea) </a:t>
            </a:r>
          </a:p>
          <a:p>
            <a:pPr marL="685800" lvl="1" indent="-228600">
              <a:buAutoNum type="arabicPeriod"/>
            </a:pPr>
            <a:r>
              <a:rPr lang="ro-RO" baseline="0" dirty="0" smtClean="0"/>
              <a:t>cât și la oțel (în </a:t>
            </a:r>
            <a:r>
              <a:rPr lang="ro-RO" b="1" baseline="0" dirty="0" smtClean="0"/>
              <a:t>2015,</a:t>
            </a:r>
            <a:r>
              <a:rPr lang="ro-RO" baseline="0" dirty="0" smtClean="0"/>
              <a:t> 803 milioane tone metrice din 1620 – totalul mondial)</a:t>
            </a:r>
          </a:p>
          <a:p>
            <a:pPr marL="228600" indent="-228600">
              <a:buAutoNum type="arabicPeriod"/>
            </a:pPr>
            <a:r>
              <a:rPr lang="ro-RO" baseline="0" dirty="0" smtClean="0"/>
              <a:t>Supraproducția Chinei, combinată în ultimii ani cu reducerea cererii sale interne, au condus la invadarea piețelor mondiale, în special europene și americane, cu produse chinezești la prețuri semnificativ mai reduse; </a:t>
            </a:r>
          </a:p>
          <a:p>
            <a:pPr marL="228600" indent="-228600">
              <a:buAutoNum type="arabicPeriod"/>
            </a:pPr>
            <a:r>
              <a:rPr lang="ro-RO" baseline="0" dirty="0" smtClean="0"/>
              <a:t>Rezultatul – închiderea unui număr mare de unități de producere a aluminiului sau oțelului în USA sau în UE.</a:t>
            </a:r>
          </a:p>
          <a:p>
            <a:pPr marL="228600" indent="-228600">
              <a:buAutoNum type="arabicPeriod"/>
            </a:pPr>
            <a:r>
              <a:rPr lang="ro-RO" baseline="0" dirty="0" smtClean="0"/>
              <a:t>Dificultățile provin nu doar din supraproducția existentă de ani buni pe plan mondial ci și din conceperea și aplicarea greșită a unor politici – atât europene cât și românești – care au condus la scumpirea artificială a materiei prime principale pentru aceste industrii; este vorba despre politici legate de protecția mediului sau de politici menite să asigure un mediu cât mai concurențial care au condus la scumpirea energiei electrice; or, energia electrică reprezintă factorul de producție cu o proporție foarte mare în produsele industriilor respective – spre exemplu, 40% din costul aluminiului este dat de energia electrică utilizată.</a:t>
            </a:r>
          </a:p>
        </p:txBody>
      </p:sp>
      <p:sp>
        <p:nvSpPr>
          <p:cNvPr id="4" name="Slide Number Placeholder 3"/>
          <p:cNvSpPr>
            <a:spLocks noGrp="1"/>
          </p:cNvSpPr>
          <p:nvPr>
            <p:ph type="sldNum" sz="quarter" idx="10"/>
          </p:nvPr>
        </p:nvSpPr>
        <p:spPr/>
        <p:txBody>
          <a:bodyPr/>
          <a:lstStyle/>
          <a:p>
            <a:fld id="{6E208481-702A-4D80-B821-E40B139DF57B}" type="slidenum">
              <a:rPr lang="ro-RO" smtClean="0"/>
              <a:t>2</a:t>
            </a:fld>
            <a:endParaRPr lang="ro-RO"/>
          </a:p>
        </p:txBody>
      </p:sp>
    </p:spTree>
    <p:extLst>
      <p:ext uri="{BB962C8B-B14F-4D97-AF65-F5344CB8AC3E}">
        <p14:creationId xmlns:p14="http://schemas.microsoft.com/office/powerpoint/2010/main" val="1881238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ro-RO" dirty="0" smtClean="0"/>
              <a:t>Prima dintre aceste politici</a:t>
            </a:r>
            <a:r>
              <a:rPr lang="ro-RO" baseline="0" dirty="0" smtClean="0"/>
              <a:t> - și este doar un exemplu între mai multe care vizează energia verde, cogenerarea, etc. – o reprezintă politica europeană și românească </a:t>
            </a:r>
            <a:r>
              <a:rPr lang="ro-RO" b="1" baseline="0" dirty="0" smtClean="0"/>
              <a:t>privind sprijinirea energiilor regenerabile</a:t>
            </a:r>
            <a:r>
              <a:rPr lang="ro-RO" baseline="0" dirty="0" smtClean="0"/>
              <a:t>.</a:t>
            </a:r>
          </a:p>
          <a:p>
            <a:pPr marL="228600" indent="-228600">
              <a:buAutoNum type="arabicPeriod"/>
            </a:pPr>
            <a:r>
              <a:rPr lang="ro-RO" baseline="0" dirty="0" smtClean="0"/>
              <a:t>Politica în materie este una europeană; UE a permis acordarea unor ajutoare de stat pentru sprijinirea producătorilor de energie din sursă eoliană, fotovoltaică, etc.</a:t>
            </a:r>
          </a:p>
          <a:p>
            <a:pPr marL="228600" indent="-228600">
              <a:buAutoNum type="arabicPeriod"/>
            </a:pPr>
            <a:r>
              <a:rPr lang="ro-RO" baseline="0" dirty="0" smtClean="0"/>
              <a:t>România a transpus această politică europeană într-un mod extrem de ambițios: </a:t>
            </a:r>
            <a:r>
              <a:rPr lang="ro-RO" sz="1200" dirty="0" smtClean="0">
                <a:effectLst/>
                <a:latin typeface="Times New Roman"/>
                <a:ea typeface="Times New Roman"/>
              </a:rPr>
              <a:t>România şi-a asumat o ţintă deosebit de mare, </a:t>
            </a:r>
            <a:r>
              <a:rPr lang="ro-RO" sz="1200" b="1" dirty="0" smtClean="0">
                <a:effectLst/>
                <a:latin typeface="Times New Roman"/>
                <a:ea typeface="Times New Roman"/>
              </a:rPr>
              <a:t>la nivelul de 24% din consumul final de energie să fie din energie produsă din surse regenerabile, media europeană fiind de doar 20 de procente</a:t>
            </a:r>
            <a:r>
              <a:rPr lang="ro-RO" sz="1200" dirty="0" smtClean="0">
                <a:effectLst/>
                <a:latin typeface="Times New Roman"/>
                <a:ea typeface="Times New Roman"/>
              </a:rPr>
              <a:t>. </a:t>
            </a:r>
          </a:p>
          <a:p>
            <a:pPr marL="228600" indent="-228600">
              <a:buAutoNum type="arabicPeriod"/>
            </a:pPr>
            <a:r>
              <a:rPr lang="ro-RO" sz="1200" dirty="0" smtClean="0">
                <a:effectLst/>
                <a:latin typeface="Times New Roman"/>
                <a:ea typeface="Times New Roman"/>
              </a:rPr>
              <a:t>Mai mult decât atât, subvențiile acordate au fost foarte</a:t>
            </a:r>
            <a:r>
              <a:rPr lang="ro-RO" sz="1200" baseline="0" dirty="0" smtClean="0">
                <a:effectLst/>
                <a:latin typeface="Times New Roman"/>
                <a:ea typeface="Times New Roman"/>
              </a:rPr>
              <a:t> mari: în 2013, </a:t>
            </a:r>
            <a:r>
              <a:rPr lang="vi-VN" sz="1200" baseline="0" dirty="0" smtClean="0">
                <a:effectLst/>
                <a:latin typeface="Times New Roman"/>
                <a:ea typeface="Times New Roman"/>
              </a:rPr>
              <a:t>raportul între susţinerea acordată prin certificate verzi pentru energia eoliană (exprimată în EUR/MWh) şi preţul mediu de piaţă al energiei electrice, situa România pe primul loc în Uniune, cu un procent de 224%, media europeană fiind de 100%.</a:t>
            </a:r>
            <a:r>
              <a:rPr lang="ro-RO" sz="1200" baseline="0" dirty="0" smtClean="0">
                <a:effectLst/>
                <a:latin typeface="Times New Roman"/>
                <a:ea typeface="Times New Roman"/>
              </a:rPr>
              <a:t> A</a:t>
            </a:r>
            <a:r>
              <a:rPr lang="vi-VN" sz="1200" baseline="0" dirty="0" smtClean="0">
                <a:effectLst/>
                <a:latin typeface="Times New Roman"/>
                <a:ea typeface="Times New Roman"/>
              </a:rPr>
              <a:t>celaşi raport efectuat în ceea ce priveşte energia fotovoltaică indică un procent de 657%, al doilea ca nivel din Uniune şi mult peste media de 72%.</a:t>
            </a:r>
          </a:p>
          <a:p>
            <a:pPr marL="228600" indent="-228600">
              <a:buAutoNum type="arabicPeriod"/>
            </a:pPr>
            <a:r>
              <a:rPr lang="ro-RO" sz="1200" baseline="0" dirty="0" smtClean="0">
                <a:effectLst/>
                <a:latin typeface="Times New Roman"/>
                <a:ea typeface="Times New Roman"/>
              </a:rPr>
              <a:t>Subvențiile foarte mari au produs o creștere accelerată a producției de energie electrică din aceste surse - </a:t>
            </a:r>
            <a:r>
              <a:rPr lang="ro-RO" sz="1200" kern="1200" baseline="0" dirty="0" smtClean="0">
                <a:solidFill>
                  <a:schemeClr val="tx1"/>
                </a:solidFill>
                <a:effectLst/>
                <a:latin typeface="+mn-lt"/>
                <a:ea typeface="+mn-ea"/>
                <a:cs typeface="+mn-cs"/>
              </a:rPr>
              <a:t>s</a:t>
            </a:r>
            <a:r>
              <a:rPr lang="en-GB" sz="1200" kern="1200" dirty="0" smtClean="0">
                <a:solidFill>
                  <a:schemeClr val="tx1"/>
                </a:solidFill>
                <a:effectLst/>
                <a:latin typeface="+mn-lt"/>
                <a:ea typeface="+mn-ea"/>
                <a:cs typeface="+mn-cs"/>
              </a:rPr>
              <a:t>pre </a:t>
            </a:r>
            <a:r>
              <a:rPr lang="en-GB" sz="1200" kern="1200" dirty="0" err="1" smtClean="0">
                <a:solidFill>
                  <a:schemeClr val="tx1"/>
                </a:solidFill>
                <a:effectLst/>
                <a:latin typeface="+mn-lt"/>
                <a:ea typeface="+mn-ea"/>
                <a:cs typeface="+mn-cs"/>
              </a:rPr>
              <a:t>exemplu</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în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anul</a:t>
            </a:r>
            <a:r>
              <a:rPr lang="en-GB" sz="1200" kern="1200" dirty="0" smtClean="0">
                <a:solidFill>
                  <a:schemeClr val="tx1"/>
                </a:solidFill>
                <a:effectLst/>
                <a:latin typeface="+mn-lt"/>
                <a:ea typeface="+mn-ea"/>
                <a:cs typeface="+mn-cs"/>
              </a:rPr>
              <a:t> 2013, </a:t>
            </a:r>
            <a:r>
              <a:rPr lang="en-GB" sz="1200" kern="1200" dirty="0" err="1" smtClean="0">
                <a:solidFill>
                  <a:schemeClr val="tx1"/>
                </a:solidFill>
                <a:effectLst/>
                <a:latin typeface="+mn-lt"/>
                <a:ea typeface="+mn-ea"/>
                <a:cs typeface="+mn-cs"/>
              </a:rPr>
              <a:t>capacităţile</a:t>
            </a:r>
            <a:r>
              <a:rPr lang="en-GB" sz="1200" kern="1200" dirty="0" smtClean="0">
                <a:solidFill>
                  <a:schemeClr val="tx1"/>
                </a:solidFill>
                <a:effectLst/>
                <a:latin typeface="+mn-lt"/>
                <a:ea typeface="+mn-ea"/>
                <a:cs typeface="+mn-cs"/>
              </a:rPr>
              <a:t> de </a:t>
            </a:r>
            <a:r>
              <a:rPr lang="en-GB" sz="1200" kern="1200" dirty="0" err="1" smtClean="0">
                <a:solidFill>
                  <a:schemeClr val="tx1"/>
                </a:solidFill>
                <a:effectLst/>
                <a:latin typeface="+mn-lt"/>
                <a:ea typeface="+mn-ea"/>
                <a:cs typeface="+mn-cs"/>
              </a:rPr>
              <a:t>producţie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fotovoltaice</a:t>
            </a:r>
            <a:r>
              <a:rPr lang="en-GB" sz="1200" kern="1200" dirty="0" smtClean="0">
                <a:solidFill>
                  <a:schemeClr val="tx1"/>
                </a:solidFill>
                <a:effectLst/>
                <a:latin typeface="+mn-lt"/>
                <a:ea typeface="+mn-ea"/>
                <a:cs typeface="+mn-cs"/>
              </a:rPr>
              <a:t> au </a:t>
            </a:r>
            <a:r>
              <a:rPr lang="en-GB" sz="1200" kern="1200" dirty="0" err="1" smtClean="0">
                <a:solidFill>
                  <a:schemeClr val="tx1"/>
                </a:solidFill>
                <a:effectLst/>
                <a:latin typeface="+mn-lt"/>
                <a:ea typeface="+mn-ea"/>
                <a:cs typeface="+mn-cs"/>
              </a:rPr>
              <a:t>crescut</a:t>
            </a:r>
            <a:r>
              <a:rPr lang="en-GB" sz="1200" kern="1200" dirty="0" smtClean="0">
                <a:solidFill>
                  <a:schemeClr val="tx1"/>
                </a:solidFill>
                <a:effectLst/>
                <a:latin typeface="+mn-lt"/>
                <a:ea typeface="+mn-ea"/>
                <a:cs typeface="+mn-cs"/>
              </a:rPr>
              <a:t> de </a:t>
            </a:r>
            <a:r>
              <a:rPr lang="en-GB" sz="1200" kern="1200" dirty="0" err="1" smtClean="0">
                <a:solidFill>
                  <a:schemeClr val="tx1"/>
                </a:solidFill>
                <a:effectLst/>
                <a:latin typeface="+mn-lt"/>
                <a:ea typeface="+mn-ea"/>
                <a:cs typeface="+mn-cs"/>
              </a:rPr>
              <a:t>peste</a:t>
            </a:r>
            <a:r>
              <a:rPr lang="en-GB" sz="1200" kern="1200" dirty="0" smtClean="0">
                <a:solidFill>
                  <a:schemeClr val="tx1"/>
                </a:solidFill>
                <a:effectLst/>
                <a:latin typeface="+mn-lt"/>
                <a:ea typeface="+mn-ea"/>
                <a:cs typeface="+mn-cs"/>
              </a:rPr>
              <a:t> 20 de </a:t>
            </a:r>
            <a:r>
              <a:rPr lang="en-GB" sz="1200" kern="1200" dirty="0" err="1" smtClean="0">
                <a:solidFill>
                  <a:schemeClr val="tx1"/>
                </a:solidFill>
                <a:effectLst/>
                <a:latin typeface="+mn-lt"/>
                <a:ea typeface="+mn-ea"/>
                <a:cs typeface="+mn-cs"/>
              </a:rPr>
              <a:t>ori</a:t>
            </a:r>
            <a:r>
              <a:rPr lang="ro-RO" sz="1200" kern="1200" dirty="0" smtClean="0">
                <a:solidFill>
                  <a:schemeClr val="tx1"/>
                </a:solidFill>
                <a:effectLst/>
                <a:latin typeface="+mn-lt"/>
                <a:ea typeface="+mn-ea"/>
                <a:cs typeface="+mn-cs"/>
              </a:rPr>
              <a:t>;</a:t>
            </a:r>
            <a:r>
              <a:rPr lang="ro-RO" sz="1200" baseline="0" dirty="0" smtClean="0">
                <a:effectLst/>
                <a:latin typeface="Times New Roman"/>
                <a:ea typeface="Times New Roman"/>
              </a:rPr>
              <a:t> </a:t>
            </a:r>
            <a:r>
              <a:rPr lang="ro-RO" sz="1200" dirty="0" smtClean="0">
                <a:effectLst/>
                <a:latin typeface="Times New Roman"/>
                <a:ea typeface="Times New Roman"/>
              </a:rPr>
              <a:t>încă din anul 2010, România atinsese un procent de 23.4% din</a:t>
            </a:r>
            <a:r>
              <a:rPr lang="ro-RO" sz="1200" baseline="0" dirty="0" smtClean="0">
                <a:effectLst/>
                <a:latin typeface="Times New Roman"/>
                <a:ea typeface="Times New Roman"/>
              </a:rPr>
              <a:t> consumul total de energie să fie din surse regenerabile</a:t>
            </a:r>
            <a:r>
              <a:rPr lang="ro-RO" sz="1200" dirty="0" smtClean="0">
                <a:effectLst/>
                <a:latin typeface="Times New Roman"/>
                <a:ea typeface="Times New Roman"/>
              </a:rPr>
              <a:t>, cu mai puţin de un procent sub ţinta stabilită pentru zece ani mai târziu. De menţionat că pentru acelaşi an, Planul Naţional de Acţiune în Domeniul Energiei din Surse Regenerabile (PNAER) prevedea o ţintă de numai 17,5%. Spre exemplu, în 2014, </a:t>
            </a:r>
            <a:r>
              <a:rPr lang="en-GB" sz="1200" dirty="0" err="1" smtClean="0">
                <a:effectLst/>
                <a:latin typeface="+mn-lt"/>
                <a:ea typeface="Calibri"/>
                <a:cs typeface="Times New Roman"/>
              </a:rPr>
              <a:t>România</a:t>
            </a:r>
            <a:r>
              <a:rPr lang="en-GB" sz="1200" dirty="0" smtClean="0">
                <a:effectLst/>
                <a:latin typeface="+mn-lt"/>
                <a:ea typeface="Calibri"/>
                <a:cs typeface="Times New Roman"/>
              </a:rPr>
              <a:t> a </a:t>
            </a:r>
            <a:r>
              <a:rPr lang="en-GB" sz="1200" dirty="0" err="1" smtClean="0">
                <a:effectLst/>
                <a:latin typeface="+mn-lt"/>
                <a:ea typeface="Calibri"/>
                <a:cs typeface="Times New Roman"/>
              </a:rPr>
              <a:t>ajuns</a:t>
            </a:r>
            <a:r>
              <a:rPr lang="en-GB" sz="1200" dirty="0" smtClean="0">
                <a:effectLst/>
                <a:latin typeface="+mn-lt"/>
                <a:ea typeface="Calibri"/>
                <a:cs typeface="Times New Roman"/>
              </a:rPr>
              <a:t> </a:t>
            </a:r>
            <a:r>
              <a:rPr lang="en-GB" sz="1200" dirty="0" err="1" smtClean="0">
                <a:effectLst/>
                <a:latin typeface="+mn-lt"/>
                <a:ea typeface="Calibri"/>
                <a:cs typeface="Times New Roman"/>
              </a:rPr>
              <a:t>să</a:t>
            </a:r>
            <a:r>
              <a:rPr lang="en-GB" sz="1200" dirty="0" smtClean="0">
                <a:effectLst/>
                <a:latin typeface="+mn-lt"/>
                <a:ea typeface="Calibri"/>
                <a:cs typeface="Times New Roman"/>
              </a:rPr>
              <a:t> </a:t>
            </a:r>
            <a:r>
              <a:rPr lang="en-GB" sz="1200" dirty="0" err="1" smtClean="0">
                <a:effectLst/>
                <a:latin typeface="+mn-lt"/>
                <a:ea typeface="Calibri"/>
                <a:cs typeface="Times New Roman"/>
              </a:rPr>
              <a:t>aibă</a:t>
            </a:r>
            <a:r>
              <a:rPr lang="en-GB" sz="1200" dirty="0" smtClean="0">
                <a:effectLst/>
                <a:latin typeface="+mn-lt"/>
                <a:ea typeface="Calibri"/>
                <a:cs typeface="Times New Roman"/>
              </a:rPr>
              <a:t> 4.400 MW </a:t>
            </a:r>
            <a:r>
              <a:rPr lang="en-GB" sz="1200" dirty="0" err="1" smtClean="0">
                <a:effectLst/>
                <a:latin typeface="+mn-lt"/>
                <a:ea typeface="Calibri"/>
                <a:cs typeface="Times New Roman"/>
              </a:rPr>
              <a:t>instalaţi</a:t>
            </a:r>
            <a:r>
              <a:rPr lang="en-GB" sz="1200" dirty="0" smtClean="0">
                <a:effectLst/>
                <a:latin typeface="+mn-lt"/>
                <a:ea typeface="Calibri"/>
                <a:cs typeface="Times New Roman"/>
              </a:rPr>
              <a:t> </a:t>
            </a:r>
            <a:r>
              <a:rPr lang="en-GB" sz="1200" dirty="0" err="1" smtClean="0">
                <a:effectLst/>
                <a:latin typeface="+mn-lt"/>
                <a:ea typeface="Calibri"/>
                <a:cs typeface="Times New Roman"/>
              </a:rPr>
              <a:t>în</a:t>
            </a:r>
            <a:r>
              <a:rPr lang="en-GB" sz="1200" dirty="0" smtClean="0">
                <a:effectLst/>
                <a:latin typeface="+mn-lt"/>
                <a:ea typeface="Calibri"/>
                <a:cs typeface="Times New Roman"/>
              </a:rPr>
              <a:t> </a:t>
            </a:r>
            <a:r>
              <a:rPr lang="en-GB" sz="1200" dirty="0" err="1" smtClean="0">
                <a:effectLst/>
                <a:latin typeface="+mn-lt"/>
                <a:ea typeface="Calibri"/>
                <a:cs typeface="Times New Roman"/>
              </a:rPr>
              <a:t>surse</a:t>
            </a:r>
            <a:r>
              <a:rPr lang="en-GB" sz="1200" dirty="0" smtClean="0">
                <a:effectLst/>
                <a:latin typeface="+mn-lt"/>
                <a:ea typeface="Calibri"/>
                <a:cs typeface="Times New Roman"/>
              </a:rPr>
              <a:t> </a:t>
            </a:r>
            <a:r>
              <a:rPr lang="en-GB" sz="1200" dirty="0" err="1" smtClean="0">
                <a:effectLst/>
                <a:latin typeface="+mn-lt"/>
                <a:ea typeface="Calibri"/>
                <a:cs typeface="Times New Roman"/>
              </a:rPr>
              <a:t>regenerabile</a:t>
            </a:r>
            <a:r>
              <a:rPr lang="en-GB" sz="1200" dirty="0" smtClean="0">
                <a:effectLst/>
                <a:latin typeface="+mn-lt"/>
                <a:ea typeface="Calibri"/>
                <a:cs typeface="Times New Roman"/>
              </a:rPr>
              <a:t>, din care 2.700 MW </a:t>
            </a:r>
            <a:r>
              <a:rPr lang="en-GB" sz="1200" dirty="0" err="1" smtClean="0">
                <a:effectLst/>
                <a:latin typeface="+mn-lt"/>
                <a:ea typeface="Calibri"/>
                <a:cs typeface="Times New Roman"/>
              </a:rPr>
              <a:t>în</a:t>
            </a:r>
            <a:r>
              <a:rPr lang="en-GB" sz="1200" dirty="0" smtClean="0">
                <a:effectLst/>
                <a:latin typeface="+mn-lt"/>
                <a:ea typeface="Calibri"/>
                <a:cs typeface="Times New Roman"/>
              </a:rPr>
              <a:t> </a:t>
            </a:r>
            <a:r>
              <a:rPr lang="en-GB" sz="1200" dirty="0" err="1" smtClean="0">
                <a:effectLst/>
                <a:latin typeface="+mn-lt"/>
                <a:ea typeface="Calibri"/>
                <a:cs typeface="Times New Roman"/>
              </a:rPr>
              <a:t>eolian</a:t>
            </a:r>
            <a:r>
              <a:rPr lang="en-GB" sz="1200" dirty="0" smtClean="0">
                <a:effectLst/>
                <a:latin typeface="+mn-lt"/>
                <a:ea typeface="Calibri"/>
                <a:cs typeface="Times New Roman"/>
              </a:rPr>
              <a:t>, 1.077 MW </a:t>
            </a:r>
            <a:r>
              <a:rPr lang="en-GB" sz="1200" dirty="0" err="1" smtClean="0">
                <a:effectLst/>
                <a:latin typeface="+mn-lt"/>
                <a:ea typeface="Calibri"/>
                <a:cs typeface="Times New Roman"/>
              </a:rPr>
              <a:t>în</a:t>
            </a:r>
            <a:r>
              <a:rPr lang="en-GB" sz="1200" dirty="0" smtClean="0">
                <a:effectLst/>
                <a:latin typeface="+mn-lt"/>
                <a:ea typeface="Calibri"/>
                <a:cs typeface="Times New Roman"/>
              </a:rPr>
              <a:t> </a:t>
            </a:r>
            <a:r>
              <a:rPr lang="en-GB" sz="1200" dirty="0" err="1" smtClean="0">
                <a:effectLst/>
                <a:latin typeface="+mn-lt"/>
                <a:ea typeface="Calibri"/>
                <a:cs typeface="Times New Roman"/>
              </a:rPr>
              <a:t>fotovoltaic</a:t>
            </a:r>
            <a:r>
              <a:rPr lang="en-GB" sz="1200" dirty="0" smtClean="0">
                <a:effectLst/>
                <a:latin typeface="+mn-lt"/>
                <a:ea typeface="Calibri"/>
                <a:cs typeface="Times New Roman"/>
              </a:rPr>
              <a:t>, 536 MW </a:t>
            </a:r>
            <a:r>
              <a:rPr lang="en-GB" sz="1200" dirty="0" err="1" smtClean="0">
                <a:effectLst/>
                <a:latin typeface="+mn-lt"/>
                <a:ea typeface="Calibri"/>
                <a:cs typeface="Times New Roman"/>
              </a:rPr>
              <a:t>în</a:t>
            </a:r>
            <a:r>
              <a:rPr lang="en-GB" sz="1200" dirty="0" smtClean="0">
                <a:effectLst/>
                <a:latin typeface="+mn-lt"/>
                <a:ea typeface="Calibri"/>
                <a:cs typeface="Times New Roman"/>
              </a:rPr>
              <a:t> </a:t>
            </a:r>
            <a:r>
              <a:rPr lang="en-GB" sz="1200" dirty="0" err="1" smtClean="0">
                <a:effectLst/>
                <a:latin typeface="+mn-lt"/>
                <a:ea typeface="Calibri"/>
                <a:cs typeface="Times New Roman"/>
              </a:rPr>
              <a:t>microhidrocentrale</a:t>
            </a:r>
            <a:r>
              <a:rPr lang="en-GB" sz="1200" dirty="0" smtClean="0">
                <a:effectLst/>
                <a:latin typeface="+mn-lt"/>
                <a:ea typeface="Calibri"/>
                <a:cs typeface="Times New Roman"/>
              </a:rPr>
              <a:t> </a:t>
            </a:r>
            <a:r>
              <a:rPr lang="en-GB" sz="1200" dirty="0" err="1" smtClean="0">
                <a:effectLst/>
                <a:latin typeface="+mn-lt"/>
                <a:ea typeface="Calibri"/>
                <a:cs typeface="Times New Roman"/>
              </a:rPr>
              <a:t>şi</a:t>
            </a:r>
            <a:r>
              <a:rPr lang="en-GB" sz="1200" dirty="0" smtClean="0">
                <a:effectLst/>
                <a:latin typeface="+mn-lt"/>
                <a:ea typeface="Calibri"/>
                <a:cs typeface="Times New Roman"/>
              </a:rPr>
              <a:t> 95 MW </a:t>
            </a:r>
            <a:r>
              <a:rPr lang="en-GB" sz="1200" dirty="0" err="1" smtClean="0">
                <a:effectLst/>
                <a:latin typeface="+mn-lt"/>
                <a:ea typeface="Calibri"/>
                <a:cs typeface="Times New Roman"/>
              </a:rPr>
              <a:t>în</a:t>
            </a:r>
            <a:r>
              <a:rPr lang="en-GB" sz="1200" dirty="0" smtClean="0">
                <a:effectLst/>
                <a:latin typeface="+mn-lt"/>
                <a:ea typeface="Calibri"/>
                <a:cs typeface="Times New Roman"/>
              </a:rPr>
              <a:t> </a:t>
            </a:r>
            <a:r>
              <a:rPr lang="en-GB" sz="1200" dirty="0" err="1" smtClean="0">
                <a:effectLst/>
                <a:latin typeface="+mn-lt"/>
                <a:ea typeface="Calibri"/>
                <a:cs typeface="Times New Roman"/>
              </a:rPr>
              <a:t>biomasă</a:t>
            </a:r>
            <a:r>
              <a:rPr lang="en-GB" sz="1200" dirty="0" smtClean="0">
                <a:effectLst/>
                <a:latin typeface="+mn-lt"/>
                <a:ea typeface="Calibri"/>
                <a:cs typeface="Times New Roman"/>
              </a:rPr>
              <a:t>. Mai </a:t>
            </a:r>
            <a:r>
              <a:rPr lang="en-GB" sz="1200" dirty="0" err="1" smtClean="0">
                <a:effectLst/>
                <a:latin typeface="+mn-lt"/>
                <a:ea typeface="Calibri"/>
                <a:cs typeface="Times New Roman"/>
              </a:rPr>
              <a:t>mult</a:t>
            </a:r>
            <a:r>
              <a:rPr lang="en-GB" sz="1200" dirty="0" smtClean="0">
                <a:effectLst/>
                <a:latin typeface="+mn-lt"/>
                <a:ea typeface="Calibri"/>
                <a:cs typeface="Times New Roman"/>
              </a:rPr>
              <a:t>, exist</a:t>
            </a:r>
            <a:r>
              <a:rPr lang="ro-RO" sz="1200" dirty="0" smtClean="0">
                <a:effectLst/>
                <a:latin typeface="+mn-lt"/>
                <a:ea typeface="Calibri"/>
                <a:cs typeface="Times New Roman"/>
              </a:rPr>
              <a:t>au</a:t>
            </a:r>
            <a:r>
              <a:rPr lang="en-GB" sz="1200" dirty="0" smtClean="0">
                <a:effectLst/>
                <a:latin typeface="+mn-lt"/>
                <a:ea typeface="Calibri"/>
                <a:cs typeface="Times New Roman"/>
              </a:rPr>
              <a:t> </a:t>
            </a:r>
            <a:r>
              <a:rPr lang="en-GB" sz="1200" dirty="0" err="1" smtClean="0">
                <a:effectLst/>
                <a:latin typeface="+mn-lt"/>
                <a:ea typeface="Calibri"/>
                <a:cs typeface="Times New Roman"/>
              </a:rPr>
              <a:t>cereri</a:t>
            </a:r>
            <a:r>
              <a:rPr lang="en-GB" sz="1200" dirty="0" smtClean="0">
                <a:effectLst/>
                <a:latin typeface="+mn-lt"/>
                <a:ea typeface="Calibri"/>
                <a:cs typeface="Times New Roman"/>
              </a:rPr>
              <a:t> de </a:t>
            </a:r>
            <a:r>
              <a:rPr lang="en-GB" sz="1200" dirty="0" err="1" smtClean="0">
                <a:effectLst/>
                <a:latin typeface="+mn-lt"/>
                <a:ea typeface="Calibri"/>
                <a:cs typeface="Times New Roman"/>
              </a:rPr>
              <a:t>racordare</a:t>
            </a:r>
            <a:r>
              <a:rPr lang="en-GB" sz="1200" dirty="0" smtClean="0">
                <a:effectLst/>
                <a:latin typeface="+mn-lt"/>
                <a:ea typeface="Calibri"/>
                <a:cs typeface="Times New Roman"/>
              </a:rPr>
              <a:t> </a:t>
            </a:r>
            <a:r>
              <a:rPr lang="en-GB" sz="1200" dirty="0" err="1" smtClean="0">
                <a:effectLst/>
                <a:latin typeface="+mn-lt"/>
                <a:ea typeface="Calibri"/>
                <a:cs typeface="Times New Roman"/>
              </a:rPr>
              <a:t>pentru</a:t>
            </a:r>
            <a:r>
              <a:rPr lang="en-GB" sz="1200" dirty="0" smtClean="0">
                <a:effectLst/>
                <a:latin typeface="+mn-lt"/>
                <a:ea typeface="Calibri"/>
                <a:cs typeface="Times New Roman"/>
              </a:rPr>
              <a:t> </a:t>
            </a:r>
            <a:r>
              <a:rPr lang="en-GB" sz="1200" dirty="0" err="1" smtClean="0">
                <a:effectLst/>
                <a:latin typeface="+mn-lt"/>
                <a:ea typeface="Calibri"/>
                <a:cs typeface="Times New Roman"/>
              </a:rPr>
              <a:t>proiecte</a:t>
            </a:r>
            <a:r>
              <a:rPr lang="en-GB" sz="1200" dirty="0" smtClean="0">
                <a:effectLst/>
                <a:latin typeface="+mn-lt"/>
                <a:ea typeface="Calibri"/>
                <a:cs typeface="Times New Roman"/>
              </a:rPr>
              <a:t> care </a:t>
            </a:r>
            <a:r>
              <a:rPr lang="en-GB" sz="1200" dirty="0" err="1" smtClean="0">
                <a:effectLst/>
                <a:latin typeface="+mn-lt"/>
                <a:ea typeface="Calibri"/>
                <a:cs typeface="Times New Roman"/>
              </a:rPr>
              <a:t>totalizează</a:t>
            </a:r>
            <a:r>
              <a:rPr lang="en-GB" sz="1200" dirty="0" smtClean="0">
                <a:effectLst/>
                <a:latin typeface="+mn-lt"/>
                <a:ea typeface="Calibri"/>
                <a:cs typeface="Times New Roman"/>
              </a:rPr>
              <a:t> 30.000 MW, </a:t>
            </a:r>
            <a:r>
              <a:rPr lang="en-GB" sz="1200" dirty="0" err="1" smtClean="0">
                <a:effectLst/>
                <a:latin typeface="+mn-lt"/>
                <a:ea typeface="Calibri"/>
                <a:cs typeface="Times New Roman"/>
              </a:rPr>
              <a:t>în</a:t>
            </a:r>
            <a:r>
              <a:rPr lang="en-GB" sz="1200" dirty="0" smtClean="0">
                <a:effectLst/>
                <a:latin typeface="+mn-lt"/>
                <a:ea typeface="Calibri"/>
                <a:cs typeface="Times New Roman"/>
              </a:rPr>
              <a:t> </a:t>
            </a:r>
            <a:r>
              <a:rPr lang="en-GB" sz="1200" dirty="0" err="1" smtClean="0">
                <a:effectLst/>
                <a:latin typeface="+mn-lt"/>
                <a:ea typeface="Calibri"/>
                <a:cs typeface="Times New Roman"/>
              </a:rPr>
              <a:t>condiţiile</a:t>
            </a:r>
            <a:r>
              <a:rPr lang="en-GB" sz="1200" dirty="0" smtClean="0">
                <a:effectLst/>
                <a:latin typeface="+mn-lt"/>
                <a:ea typeface="Calibri"/>
                <a:cs typeface="Times New Roman"/>
              </a:rPr>
              <a:t> </a:t>
            </a:r>
            <a:r>
              <a:rPr lang="en-GB" sz="1200" dirty="0" err="1" smtClean="0">
                <a:effectLst/>
                <a:latin typeface="+mn-lt"/>
                <a:ea typeface="Calibri"/>
                <a:cs typeface="Times New Roman"/>
              </a:rPr>
              <a:t>în</a:t>
            </a:r>
            <a:r>
              <a:rPr lang="en-GB" sz="1200" dirty="0" smtClean="0">
                <a:effectLst/>
                <a:latin typeface="+mn-lt"/>
                <a:ea typeface="Calibri"/>
                <a:cs typeface="Times New Roman"/>
              </a:rPr>
              <a:t> care tot </a:t>
            </a:r>
            <a:r>
              <a:rPr lang="en-GB" sz="1200" dirty="0" err="1" smtClean="0">
                <a:effectLst/>
                <a:latin typeface="+mn-lt"/>
                <a:ea typeface="Calibri"/>
                <a:cs typeface="Times New Roman"/>
              </a:rPr>
              <a:t>sistemul</a:t>
            </a:r>
            <a:r>
              <a:rPr lang="en-GB" sz="1200" dirty="0" smtClean="0">
                <a:effectLst/>
                <a:latin typeface="+mn-lt"/>
                <a:ea typeface="Calibri"/>
                <a:cs typeface="Times New Roman"/>
              </a:rPr>
              <a:t> energetic actual al </a:t>
            </a:r>
            <a:r>
              <a:rPr lang="en-GB" sz="1200" dirty="0" err="1" smtClean="0">
                <a:effectLst/>
                <a:latin typeface="+mn-lt"/>
                <a:ea typeface="Calibri"/>
                <a:cs typeface="Times New Roman"/>
              </a:rPr>
              <a:t>României</a:t>
            </a:r>
            <a:r>
              <a:rPr lang="en-GB" sz="1200" dirty="0" smtClean="0">
                <a:effectLst/>
                <a:latin typeface="+mn-lt"/>
                <a:ea typeface="Calibri"/>
                <a:cs typeface="Times New Roman"/>
              </a:rPr>
              <a:t> are </a:t>
            </a:r>
            <a:r>
              <a:rPr lang="en-GB" sz="1200" dirty="0" err="1" smtClean="0">
                <a:effectLst/>
                <a:latin typeface="+mn-lt"/>
                <a:ea typeface="Calibri"/>
                <a:cs typeface="Times New Roman"/>
              </a:rPr>
              <a:t>puţin</a:t>
            </a:r>
            <a:r>
              <a:rPr lang="en-GB" sz="1200" dirty="0" smtClean="0">
                <a:effectLst/>
                <a:latin typeface="+mn-lt"/>
                <a:ea typeface="Calibri"/>
                <a:cs typeface="Times New Roman"/>
              </a:rPr>
              <a:t> </a:t>
            </a:r>
            <a:r>
              <a:rPr lang="en-GB" sz="1200" dirty="0" err="1" smtClean="0">
                <a:effectLst/>
                <a:latin typeface="+mn-lt"/>
                <a:ea typeface="Calibri"/>
                <a:cs typeface="Times New Roman"/>
              </a:rPr>
              <a:t>peste</a:t>
            </a:r>
            <a:r>
              <a:rPr lang="en-GB" sz="1200" dirty="0" smtClean="0">
                <a:effectLst/>
                <a:latin typeface="+mn-lt"/>
                <a:ea typeface="Calibri"/>
                <a:cs typeface="Times New Roman"/>
              </a:rPr>
              <a:t> 20.000 MW.</a:t>
            </a:r>
            <a:endParaRPr lang="ro-RO" sz="1200" dirty="0" smtClean="0">
              <a:effectLst/>
              <a:latin typeface="Times New Roman"/>
              <a:ea typeface="Times New Roman"/>
            </a:endParaRPr>
          </a:p>
          <a:p>
            <a:pPr marL="228600" indent="-228600">
              <a:buAutoNum type="arabicPeriod"/>
            </a:pPr>
            <a:r>
              <a:rPr lang="ro-RO" sz="1200" dirty="0" smtClean="0">
                <a:effectLst/>
                <a:latin typeface="Times New Roman"/>
                <a:ea typeface="Times New Roman"/>
              </a:rPr>
              <a:t>Cine</a:t>
            </a:r>
            <a:r>
              <a:rPr lang="ro-RO" sz="1200" baseline="0" dirty="0" smtClean="0">
                <a:effectLst/>
                <a:latin typeface="Times New Roman"/>
                <a:ea typeface="Times New Roman"/>
              </a:rPr>
              <a:t> urma să suporte ajutorul de stat? Consumatorii, casnici sau industriali; practic, Statul Român a creat o schemă de ajutor de stat în care impunea o taxă (contribuție) consumatorilor pentru a sprijini creșterea producției de energie verde. Dar:</a:t>
            </a:r>
          </a:p>
          <a:p>
            <a:pPr marL="685800" lvl="1" indent="-228600">
              <a:buAutoNum type="arabicPeriod"/>
            </a:pPr>
            <a:r>
              <a:rPr lang="ro-RO" sz="1200" baseline="0" dirty="0" smtClean="0">
                <a:effectLst/>
                <a:latin typeface="Times New Roman"/>
                <a:ea typeface="Times New Roman"/>
              </a:rPr>
              <a:t>Nu a existat vreun studiu de impact;</a:t>
            </a:r>
          </a:p>
          <a:p>
            <a:pPr marL="685800" lvl="1" indent="-228600">
              <a:buAutoNum type="arabicPeriod"/>
            </a:pPr>
            <a:r>
              <a:rPr lang="ro-RO" sz="1200" baseline="0" dirty="0" smtClean="0">
                <a:effectLst/>
                <a:latin typeface="Times New Roman"/>
                <a:ea typeface="Times New Roman"/>
              </a:rPr>
              <a:t>Nu a existat vreo corelație între nivelele subvenționate și obiectele propuse la nivel național;</a:t>
            </a:r>
          </a:p>
          <a:p>
            <a:pPr marL="685800" lvl="1" indent="-228600">
              <a:buAutoNum type="arabicPeriod"/>
            </a:pPr>
            <a:r>
              <a:rPr lang="ro-RO" sz="1200" baseline="0" dirty="0" smtClean="0">
                <a:effectLst/>
                <a:latin typeface="Times New Roman"/>
                <a:ea typeface="Times New Roman"/>
              </a:rPr>
              <a:t>Creșterea subvențiilor (determinată de creșterea numărului de producători și a capacității de producție a energiei verzi) ajuns foarte împovărătoare pentru consumatori;</a:t>
            </a:r>
          </a:p>
          <a:p>
            <a:pPr marL="685800" lvl="1" indent="-228600">
              <a:buAutoNum type="arabicPeriod"/>
            </a:pPr>
            <a:r>
              <a:rPr lang="ro-RO" sz="1200" baseline="0" dirty="0" smtClean="0">
                <a:effectLst/>
                <a:latin typeface="Times New Roman"/>
                <a:ea typeface="Times New Roman"/>
              </a:rPr>
              <a:t>Mai ales consumatorii industriali intensivi de energie (industria metalurgica) au resimțit șocul pentru că erau obligați să suporte la același procent ca și un consumator casnic, individual;</a:t>
            </a:r>
          </a:p>
          <a:p>
            <a:pPr marL="685800" lvl="1" indent="-228600">
              <a:buAutoNum type="arabicPeriod"/>
            </a:pPr>
            <a:endParaRPr lang="ro-RO" sz="1200" baseline="0" dirty="0" smtClean="0">
              <a:effectLst/>
              <a:latin typeface="Times New Roman"/>
              <a:ea typeface="Times New Roman"/>
            </a:endParaRPr>
          </a:p>
          <a:p>
            <a:pPr marL="685800" lvl="1" indent="-228600">
              <a:buAutoNum type="arabicPeriod"/>
            </a:pPr>
            <a:endParaRPr lang="ro-RO" sz="1200" dirty="0" smtClean="0">
              <a:effectLst/>
              <a:latin typeface="Times New Roman"/>
              <a:ea typeface="Times New Roman"/>
            </a:endParaRPr>
          </a:p>
          <a:p>
            <a:pPr marL="228600" indent="-228600">
              <a:buAutoNum type="arabicPeriod"/>
            </a:pPr>
            <a:endParaRPr lang="ro-RO" dirty="0"/>
          </a:p>
        </p:txBody>
      </p:sp>
      <p:sp>
        <p:nvSpPr>
          <p:cNvPr id="4" name="Slide Number Placeholder 3"/>
          <p:cNvSpPr>
            <a:spLocks noGrp="1"/>
          </p:cNvSpPr>
          <p:nvPr>
            <p:ph type="sldNum" sz="quarter" idx="10"/>
          </p:nvPr>
        </p:nvSpPr>
        <p:spPr/>
        <p:txBody>
          <a:bodyPr/>
          <a:lstStyle/>
          <a:p>
            <a:fld id="{6E208481-702A-4D80-B821-E40B139DF57B}" type="slidenum">
              <a:rPr lang="ro-RO" smtClean="0"/>
              <a:t>3</a:t>
            </a:fld>
            <a:endParaRPr lang="ro-RO"/>
          </a:p>
        </p:txBody>
      </p:sp>
    </p:spTree>
    <p:extLst>
      <p:ext uri="{BB962C8B-B14F-4D97-AF65-F5344CB8AC3E}">
        <p14:creationId xmlns:p14="http://schemas.microsoft.com/office/powerpoint/2010/main" val="2253725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ro-RO" dirty="0" smtClean="0"/>
              <a:t>Certificate verzi - amânate în</a:t>
            </a:r>
            <a:r>
              <a:rPr lang="ro-RO" baseline="0" dirty="0" smtClean="0"/>
              <a:t> 2013, primite în 2017; numărul mare de certificate existente pe piață – suportarea acestora la prețul minim fixat prin lege (de ani de zile);</a:t>
            </a:r>
          </a:p>
          <a:p>
            <a:pPr marL="228600" indent="-228600">
              <a:buAutoNum type="arabicPeriod"/>
            </a:pPr>
            <a:r>
              <a:rPr lang="ro-RO" baseline="0" dirty="0" smtClean="0"/>
              <a:t>Nu sunt reglementate legal mecanisme eficiente de redresare a erorilor: dacă, din eroare, sunt achiziționate certificate mai multe, taxa (contribuția suportată) în plus poate fi recuperată anul următor doar într-o proporție foarte redusă;</a:t>
            </a:r>
          </a:p>
          <a:p>
            <a:pPr marL="228600" indent="-228600">
              <a:buAutoNum type="arabicPeriod"/>
            </a:pPr>
            <a:r>
              <a:rPr lang="ro-RO" baseline="0" dirty="0" smtClean="0"/>
              <a:t>Necesitatea a numeroase modificări:</a:t>
            </a:r>
          </a:p>
          <a:p>
            <a:pPr marL="685800" lvl="1" indent="-228600">
              <a:buAutoNum type="arabicPeriod"/>
            </a:pPr>
            <a:r>
              <a:rPr lang="ro-RO" baseline="0" dirty="0" smtClean="0"/>
              <a:t>Legea 220/2008 – 7 modificări, unele foarte consistente;</a:t>
            </a:r>
          </a:p>
          <a:p>
            <a:pPr marL="685800" lvl="1" indent="-228600">
              <a:buAutoNum type="arabicPeriod"/>
            </a:pPr>
            <a:r>
              <a:rPr lang="ro-RO" baseline="0" dirty="0" smtClean="0"/>
              <a:t>Practic, in fiecare an, noi norme de aplicare de la ANRE (25 de acte administrative de punere în aplicare a legii emise de ANRE până în prezent); </a:t>
            </a:r>
          </a:p>
          <a:p>
            <a:pPr marL="228600" indent="-228600">
              <a:buAutoNum type="arabicPeriod"/>
            </a:pPr>
            <a:r>
              <a:rPr lang="ro-RO" baseline="0" dirty="0" smtClean="0"/>
              <a:t>Diferențe semnificative între susținerea energiei în RO și în alte țări din UE (cu atât mai mult alte țări care nu au asemenea politici):</a:t>
            </a:r>
          </a:p>
          <a:p>
            <a:pPr marL="685800" lvl="1" indent="-228600">
              <a:buAutoNum type="arabicPeriod"/>
            </a:pPr>
            <a:r>
              <a:rPr lang="vi-VN" dirty="0" smtClean="0"/>
              <a:t>în Franţa, </a:t>
            </a:r>
            <a:r>
              <a:rPr lang="ro-RO" dirty="0" smtClean="0"/>
              <a:t>în 2014, </a:t>
            </a:r>
            <a:r>
              <a:rPr lang="vi-VN" dirty="0" smtClean="0"/>
              <a:t>subvenţia reprez</a:t>
            </a:r>
            <a:r>
              <a:rPr lang="ro-RO" dirty="0" smtClean="0"/>
              <a:t>e</a:t>
            </a:r>
            <a:r>
              <a:rPr lang="vi-VN" dirty="0" smtClean="0"/>
              <a:t>nt</a:t>
            </a:r>
            <a:r>
              <a:rPr lang="ro-RO" dirty="0" smtClean="0"/>
              <a:t>a</a:t>
            </a:r>
            <a:r>
              <a:rPr lang="vi-VN" dirty="0" smtClean="0"/>
              <a:t> 0,5 Euro/MWh, deci aprox. 2,2 RON</a:t>
            </a:r>
            <a:r>
              <a:rPr lang="ro-RO" dirty="0" smtClean="0"/>
              <a:t>;</a:t>
            </a:r>
            <a:r>
              <a:rPr lang="vi-VN" dirty="0" smtClean="0"/>
              <a:t> </a:t>
            </a:r>
            <a:endParaRPr lang="ro-RO" dirty="0" smtClean="0"/>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ro-RO" dirty="0" smtClean="0"/>
              <a:t>În Germania - </a:t>
            </a:r>
            <a:r>
              <a:rPr lang="ro-RO" sz="1200" kern="1200" dirty="0" smtClean="0">
                <a:solidFill>
                  <a:schemeClr val="tx1"/>
                </a:solidFill>
                <a:effectLst/>
                <a:latin typeface="+mn-lt"/>
                <a:ea typeface="+mn-ea"/>
                <a:cs typeface="+mn-cs"/>
              </a:rPr>
              <a:t>0,05 eurocenți/KWh adică aproximativ</a:t>
            </a:r>
            <a:r>
              <a:rPr lang="ro-RO" sz="1200" kern="1200" baseline="0" dirty="0" smtClean="0">
                <a:solidFill>
                  <a:schemeClr val="tx1"/>
                </a:solidFill>
                <a:effectLst/>
                <a:latin typeface="+mn-lt"/>
                <a:ea typeface="+mn-ea"/>
                <a:cs typeface="+mn-cs"/>
              </a:rPr>
              <a:t> la fel ca în Franța</a:t>
            </a:r>
            <a:r>
              <a:rPr lang="ro-RO" sz="1200" kern="1200" dirty="0" smtClean="0">
                <a:solidFill>
                  <a:schemeClr val="tx1"/>
                </a:solidFill>
                <a:effectLst/>
                <a:latin typeface="+mn-lt"/>
                <a:ea typeface="+mn-ea"/>
                <a:cs typeface="+mn-cs"/>
              </a:rPr>
              <a:t>;</a:t>
            </a:r>
            <a:endParaRPr lang="ro-RO" dirty="0" smtClean="0"/>
          </a:p>
          <a:p>
            <a:pPr marL="685800" lvl="1" indent="-228600">
              <a:buAutoNum type="arabicPeriod"/>
            </a:pPr>
            <a:r>
              <a:rPr lang="vi-VN" dirty="0" smtClean="0"/>
              <a:t>în România</a:t>
            </a:r>
            <a:r>
              <a:rPr lang="ro-RO" baseline="0" dirty="0" smtClean="0"/>
              <a:t> -</a:t>
            </a:r>
            <a:r>
              <a:rPr lang="vi-VN" dirty="0" smtClean="0"/>
              <a:t> aceasta se ridic</a:t>
            </a:r>
            <a:r>
              <a:rPr lang="ro-RO" dirty="0" smtClean="0"/>
              <a:t>a</a:t>
            </a:r>
            <a:r>
              <a:rPr lang="vi-VN" dirty="0" smtClean="0"/>
              <a:t> la 35 RON/MWh</a:t>
            </a:r>
            <a:r>
              <a:rPr lang="ro-RO" dirty="0" smtClean="0"/>
              <a:t>;</a:t>
            </a:r>
          </a:p>
        </p:txBody>
      </p:sp>
      <p:sp>
        <p:nvSpPr>
          <p:cNvPr id="4" name="Slide Number Placeholder 3"/>
          <p:cNvSpPr>
            <a:spLocks noGrp="1"/>
          </p:cNvSpPr>
          <p:nvPr>
            <p:ph type="sldNum" sz="quarter" idx="10"/>
          </p:nvPr>
        </p:nvSpPr>
        <p:spPr/>
        <p:txBody>
          <a:bodyPr/>
          <a:lstStyle/>
          <a:p>
            <a:fld id="{6E208481-702A-4D80-B821-E40B139DF57B}" type="slidenum">
              <a:rPr lang="ro-RO" smtClean="0"/>
              <a:t>4</a:t>
            </a:fld>
            <a:endParaRPr lang="ro-RO"/>
          </a:p>
        </p:txBody>
      </p:sp>
    </p:spTree>
    <p:extLst>
      <p:ext uri="{BB962C8B-B14F-4D97-AF65-F5344CB8AC3E}">
        <p14:creationId xmlns:p14="http://schemas.microsoft.com/office/powerpoint/2010/main" val="3400049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ro-RO" dirty="0" smtClean="0"/>
              <a:t>Schimbarea politicii</a:t>
            </a:r>
            <a:r>
              <a:rPr lang="ro-RO" baseline="0" dirty="0" smtClean="0"/>
              <a:t> europene în vederea păstră</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ro-RO" baseline="0" dirty="0" err="1" smtClean="0"/>
              <a:t>rii</a:t>
            </a:r>
            <a:r>
              <a:rPr lang="ro-RO" baseline="0" dirty="0" smtClean="0"/>
              <a:t> industriei sau chiar a reindustrializării; </a:t>
            </a:r>
            <a:r>
              <a:rPr lang="ro-RO" b="1" baseline="0" dirty="0" smtClean="0"/>
              <a:t>prin </a:t>
            </a:r>
            <a:r>
              <a:rPr lang="vi-VN" b="1" baseline="0" dirty="0" smtClean="0"/>
              <a:t>Propunerea de orientări privind ajutoarele pentru mediu şi energie pentru perioada 2014 – 2020</a:t>
            </a:r>
            <a:r>
              <a:rPr lang="ro-RO" b="1" baseline="0" dirty="0" smtClean="0"/>
              <a:t>, Comisia UE a decis ca, </a:t>
            </a:r>
            <a:r>
              <a:rPr lang="ro-RO" baseline="0" dirty="0" smtClean="0"/>
              <a:t>p</a:t>
            </a:r>
            <a:r>
              <a:rPr lang="vi-VN" baseline="0" dirty="0" smtClean="0"/>
              <a:t>entru a evita ca întreprinderile afectate în mod deosebit de finanțarea sprijinului acordat energiei din surse regenerabile să fie plasate într-o situație concurențială dificilă, statele membre pot opta pentru compensarea parțială a costurilor suplimentare pentru a facilita finanțarea generală a sprijinului acordat energiei din surse regenerabile și a evita relocarea emisiilor de dioxid de carbon</a:t>
            </a:r>
            <a:r>
              <a:rPr lang="ro-RO" baseline="0" dirty="0" smtClean="0"/>
              <a:t>. </a:t>
            </a:r>
            <a:r>
              <a:rPr lang="ro-RO" sz="1200" kern="1200" dirty="0" smtClean="0">
                <a:solidFill>
                  <a:schemeClr val="tx1"/>
                </a:solidFill>
                <a:effectLst/>
                <a:latin typeface="+mn-lt"/>
                <a:ea typeface="+mn-ea"/>
                <a:cs typeface="+mn-cs"/>
              </a:rPr>
              <a:t>Comisia şi-a arătat deschidere</a:t>
            </a:r>
            <a:r>
              <a:rPr lang="ro-RO" sz="1200" kern="1200" baseline="0" dirty="0" smtClean="0">
                <a:solidFill>
                  <a:schemeClr val="tx1"/>
                </a:solidFill>
                <a:effectLst/>
                <a:latin typeface="+mn-lt"/>
                <a:ea typeface="+mn-ea"/>
                <a:cs typeface="+mn-cs"/>
              </a:rPr>
              <a:t> </a:t>
            </a:r>
            <a:r>
              <a:rPr lang="ro-RO" sz="1200" kern="1200" dirty="0" smtClean="0">
                <a:solidFill>
                  <a:schemeClr val="tx1"/>
                </a:solidFill>
                <a:effectLst/>
                <a:latin typeface="+mn-lt"/>
                <a:ea typeface="+mn-ea"/>
                <a:cs typeface="+mn-cs"/>
              </a:rPr>
              <a:t>faţă de o schemă de susţinere a marilor contribuitori la sistemul certificatelor verzi, prin exceptarea acestora de la plata a până la 85% din contravaloarea uzuală a certificatelor.</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ro-RO" sz="1200" kern="1200" dirty="0" smtClean="0">
                <a:solidFill>
                  <a:schemeClr val="tx1"/>
                </a:solidFill>
                <a:effectLst/>
                <a:latin typeface="+mn-lt"/>
                <a:ea typeface="+mn-ea"/>
                <a:cs typeface="+mn-cs"/>
              </a:rPr>
              <a:t>Prin modificarea legii 220/2008 și prin HG 495/2014</a:t>
            </a:r>
            <a:r>
              <a:rPr lang="ro-RO" sz="1200" kern="1200" baseline="0" dirty="0" smtClean="0">
                <a:solidFill>
                  <a:schemeClr val="tx1"/>
                </a:solidFill>
                <a:effectLst/>
                <a:latin typeface="+mn-lt"/>
                <a:ea typeface="+mn-ea"/>
                <a:cs typeface="+mn-cs"/>
              </a:rPr>
              <a:t> </a:t>
            </a:r>
            <a:r>
              <a:rPr lang="ro-RO" sz="1200" kern="1200" dirty="0" smtClean="0">
                <a:solidFill>
                  <a:schemeClr val="tx1"/>
                </a:solidFill>
                <a:effectLst/>
                <a:latin typeface="+mn-lt"/>
                <a:ea typeface="+mn-ea"/>
                <a:cs typeface="+mn-cs"/>
              </a:rPr>
              <a:t>s-a introdus posibilitatea exceptării marilor consumatori industriali de la obligația</a:t>
            </a:r>
            <a:r>
              <a:rPr lang="ro-RO" sz="1200" kern="1200" baseline="0" dirty="0" smtClean="0">
                <a:solidFill>
                  <a:schemeClr val="tx1"/>
                </a:solidFill>
                <a:effectLst/>
                <a:latin typeface="+mn-lt"/>
                <a:ea typeface="+mn-ea"/>
                <a:cs typeface="+mn-cs"/>
              </a:rPr>
              <a:t> de a suporta 85% din numărul de certificate verzi aferente obligației anuale de cumpărare a certificatelor verzi.</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ro-RO" sz="1200" kern="1200" baseline="0" dirty="0" smtClean="0">
                <a:solidFill>
                  <a:schemeClr val="tx1"/>
                </a:solidFill>
                <a:effectLst/>
                <a:latin typeface="+mn-lt"/>
                <a:ea typeface="+mn-ea"/>
                <a:cs typeface="+mn-cs"/>
              </a:rPr>
              <a:t>La presiunea industriei, Guvernul a depus prima schemă de acest fel european și a obținut prima aprobare la nivel; ar fi putut să fie aplicată de la 1 decembrie 2014; din motive birocratice, primele cereri de scutire au fost aprobate abia în iunie 2015; înțelegerea tuturor actorilor din piață la momentul respectiv a fost că scutirea viza numărul de certificate aferent anului 2015, adică tot anul 2015.</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ro-RO" sz="1200" kern="1200" baseline="0" dirty="0" smtClean="0">
                <a:solidFill>
                  <a:schemeClr val="tx1"/>
                </a:solidFill>
                <a:effectLst/>
                <a:latin typeface="+mn-lt"/>
                <a:ea typeface="+mn-ea"/>
                <a:cs typeface="+mn-cs"/>
              </a:rPr>
              <a:t>În ianuarie 2016, ANRE prin acte normative de putere inferioară (Ordinul 5/2016) consideră că scutirea produce efecte doar pentru energia consumată după obținerea acordului; la scurt timp după și Guvernul dă un nou HG care modifică HG-ul inițial precizând expres că scutirea produce efecte de la data obținerii adică nu pentru întreg anul 2015.</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ro-RO" sz="1200" kern="1200" baseline="0" dirty="0" smtClean="0">
                <a:solidFill>
                  <a:schemeClr val="tx1"/>
                </a:solidFill>
                <a:effectLst/>
                <a:latin typeface="+mn-lt"/>
                <a:ea typeface="+mn-ea"/>
                <a:cs typeface="+mn-cs"/>
              </a:rPr>
              <a:t>Pentru motive de neconcordanță cu legea 220/2008 și de încălcare a principiului neretroactivității cele două acte sunt contestate în instanță.</a:t>
            </a:r>
            <a:endParaRPr lang="ro-RO" sz="1200" kern="1200" dirty="0" smtClean="0">
              <a:solidFill>
                <a:schemeClr val="tx1"/>
              </a:solidFill>
              <a:effectLst/>
              <a:latin typeface="+mn-lt"/>
              <a:ea typeface="+mn-ea"/>
              <a:cs typeface="+mn-cs"/>
            </a:endParaRPr>
          </a:p>
          <a:p>
            <a:pPr marL="228600" indent="-228600">
              <a:buAutoNum type="arabicPeriod"/>
            </a:pPr>
            <a:endParaRPr lang="ro-RO" baseline="0" dirty="0" smtClean="0"/>
          </a:p>
          <a:p>
            <a:pPr marL="228600" indent="-228600">
              <a:buAutoNum type="arabicPeriod"/>
            </a:pPr>
            <a:endParaRPr lang="ro-RO" dirty="0"/>
          </a:p>
        </p:txBody>
      </p:sp>
      <p:sp>
        <p:nvSpPr>
          <p:cNvPr id="4" name="Slide Number Placeholder 3"/>
          <p:cNvSpPr>
            <a:spLocks noGrp="1"/>
          </p:cNvSpPr>
          <p:nvPr>
            <p:ph type="sldNum" sz="quarter" idx="10"/>
          </p:nvPr>
        </p:nvSpPr>
        <p:spPr/>
        <p:txBody>
          <a:bodyPr/>
          <a:lstStyle/>
          <a:p>
            <a:fld id="{6E208481-702A-4D80-B821-E40B139DF57B}" type="slidenum">
              <a:rPr lang="ro-RO" smtClean="0"/>
              <a:t>5</a:t>
            </a:fld>
            <a:endParaRPr lang="ro-RO"/>
          </a:p>
        </p:txBody>
      </p:sp>
    </p:spTree>
    <p:extLst>
      <p:ext uri="{BB962C8B-B14F-4D97-AF65-F5344CB8AC3E}">
        <p14:creationId xmlns:p14="http://schemas.microsoft.com/office/powerpoint/2010/main" val="3162599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6E208481-702A-4D80-B821-E40B139DF57B}" type="slidenum">
              <a:rPr lang="ro-RO" smtClean="0"/>
              <a:t>6</a:t>
            </a:fld>
            <a:endParaRPr lang="ro-RO"/>
          </a:p>
        </p:txBody>
      </p:sp>
    </p:spTree>
    <p:extLst>
      <p:ext uri="{BB962C8B-B14F-4D97-AF65-F5344CB8AC3E}">
        <p14:creationId xmlns:p14="http://schemas.microsoft.com/office/powerpoint/2010/main" val="2500119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10"/>
          </p:nvPr>
        </p:nvSpPr>
        <p:spPr/>
        <p:txBody>
          <a:bodyPr/>
          <a:lstStyle/>
          <a:p>
            <a:fld id="{6E208481-702A-4D80-B821-E40B139DF57B}" type="slidenum">
              <a:rPr lang="ro-RO" smtClean="0"/>
              <a:t>7</a:t>
            </a:fld>
            <a:endParaRPr lang="ro-RO"/>
          </a:p>
        </p:txBody>
      </p:sp>
    </p:spTree>
    <p:extLst>
      <p:ext uri="{BB962C8B-B14F-4D97-AF65-F5344CB8AC3E}">
        <p14:creationId xmlns:p14="http://schemas.microsoft.com/office/powerpoint/2010/main" val="254944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sz="1200" kern="1200" dirty="0" smtClean="0">
                <a:solidFill>
                  <a:schemeClr val="tx1"/>
                </a:solidFill>
                <a:effectLst/>
                <a:latin typeface="+mn-lt"/>
                <a:ea typeface="+mn-ea"/>
                <a:cs typeface="+mn-cs"/>
              </a:rPr>
              <a:t>Studiul - </a:t>
            </a:r>
            <a:r>
              <a:rPr lang="en-GB" sz="1200" kern="1200" dirty="0" smtClean="0">
                <a:solidFill>
                  <a:schemeClr val="tx1"/>
                </a:solidFill>
                <a:effectLst/>
                <a:latin typeface="+mn-lt"/>
                <a:ea typeface="+mn-ea"/>
                <a:cs typeface="+mn-cs"/>
              </a:rPr>
              <a:t>„</a:t>
            </a:r>
            <a:r>
              <a:rPr lang="en-GB" sz="1200" b="1" kern="1200" dirty="0" err="1" smtClean="0">
                <a:solidFill>
                  <a:schemeClr val="tx1"/>
                </a:solidFill>
                <a:effectLst/>
                <a:latin typeface="+mn-lt"/>
                <a:ea typeface="+mn-ea"/>
                <a:cs typeface="+mn-cs"/>
              </a:rPr>
              <a:t>Evaluarea</a:t>
            </a:r>
            <a:r>
              <a:rPr lang="en-GB" sz="1200" b="1" kern="1200" dirty="0" smtClean="0">
                <a:solidFill>
                  <a:schemeClr val="tx1"/>
                </a:solidFill>
                <a:effectLst/>
                <a:latin typeface="+mn-lt"/>
                <a:ea typeface="+mn-ea"/>
                <a:cs typeface="+mn-cs"/>
              </a:rPr>
              <a:t> </a:t>
            </a:r>
            <a:r>
              <a:rPr lang="en-GB" sz="1200" b="1" kern="1200" dirty="0" err="1" smtClean="0">
                <a:solidFill>
                  <a:schemeClr val="tx1"/>
                </a:solidFill>
                <a:effectLst/>
                <a:latin typeface="+mn-lt"/>
                <a:ea typeface="+mn-ea"/>
                <a:cs typeface="+mn-cs"/>
              </a:rPr>
              <a:t>impactului</a:t>
            </a:r>
            <a:r>
              <a:rPr lang="en-GB" sz="1200" b="1" kern="1200" dirty="0" smtClean="0">
                <a:solidFill>
                  <a:schemeClr val="tx1"/>
                </a:solidFill>
                <a:effectLst/>
                <a:latin typeface="+mn-lt"/>
                <a:ea typeface="+mn-ea"/>
                <a:cs typeface="+mn-cs"/>
              </a:rPr>
              <a:t> </a:t>
            </a:r>
            <a:r>
              <a:rPr lang="en-GB" sz="1200" b="1" kern="1200" dirty="0" err="1" smtClean="0">
                <a:solidFill>
                  <a:schemeClr val="tx1"/>
                </a:solidFill>
                <a:effectLst/>
                <a:latin typeface="+mn-lt"/>
                <a:ea typeface="+mn-ea"/>
                <a:cs typeface="+mn-cs"/>
              </a:rPr>
              <a:t>costurilor</a:t>
            </a:r>
            <a:r>
              <a:rPr lang="en-GB" sz="1200" b="1" kern="1200" dirty="0" smtClean="0">
                <a:solidFill>
                  <a:schemeClr val="tx1"/>
                </a:solidFill>
                <a:effectLst/>
                <a:latin typeface="+mn-lt"/>
                <a:ea typeface="+mn-ea"/>
                <a:cs typeface="+mn-cs"/>
              </a:rPr>
              <a:t> cumulative </a:t>
            </a:r>
            <a:r>
              <a:rPr lang="en-GB" sz="1200" b="1" kern="1200" dirty="0" err="1" smtClean="0">
                <a:solidFill>
                  <a:schemeClr val="tx1"/>
                </a:solidFill>
                <a:effectLst/>
                <a:latin typeface="+mn-lt"/>
                <a:ea typeface="+mn-ea"/>
                <a:cs typeface="+mn-cs"/>
              </a:rPr>
              <a:t>pentru</a:t>
            </a:r>
            <a:r>
              <a:rPr lang="en-GB" sz="1200" b="1" kern="1200" dirty="0" smtClean="0">
                <a:solidFill>
                  <a:schemeClr val="tx1"/>
                </a:solidFill>
                <a:effectLst/>
                <a:latin typeface="+mn-lt"/>
                <a:ea typeface="+mn-ea"/>
                <a:cs typeface="+mn-cs"/>
              </a:rPr>
              <a:t> </a:t>
            </a:r>
            <a:r>
              <a:rPr lang="en-GB" sz="1200" b="1" kern="1200" dirty="0" err="1" smtClean="0">
                <a:solidFill>
                  <a:schemeClr val="tx1"/>
                </a:solidFill>
                <a:effectLst/>
                <a:latin typeface="+mn-lt"/>
                <a:ea typeface="+mn-ea"/>
                <a:cs typeface="+mn-cs"/>
              </a:rPr>
              <a:t>industria</a:t>
            </a:r>
            <a:r>
              <a:rPr lang="en-GB" sz="1200" b="1" kern="1200" dirty="0" smtClean="0">
                <a:solidFill>
                  <a:schemeClr val="tx1"/>
                </a:solidFill>
                <a:effectLst/>
                <a:latin typeface="+mn-lt"/>
                <a:ea typeface="+mn-ea"/>
                <a:cs typeface="+mn-cs"/>
              </a:rPr>
              <a:t> de </a:t>
            </a:r>
            <a:r>
              <a:rPr lang="en-GB" sz="1200" b="1" kern="1200" dirty="0" err="1" smtClean="0">
                <a:solidFill>
                  <a:schemeClr val="tx1"/>
                </a:solidFill>
                <a:effectLst/>
                <a:latin typeface="+mn-lt"/>
                <a:ea typeface="+mn-ea"/>
                <a:cs typeface="+mn-cs"/>
              </a:rPr>
              <a:t>oțel</a:t>
            </a:r>
            <a:r>
              <a:rPr lang="en-GB" sz="1200" b="1" kern="1200" dirty="0" smtClean="0">
                <a:solidFill>
                  <a:schemeClr val="tx1"/>
                </a:solidFill>
                <a:effectLst/>
                <a:latin typeface="+mn-lt"/>
                <a:ea typeface="+mn-ea"/>
                <a:cs typeface="+mn-cs"/>
              </a:rPr>
              <a:t> </a:t>
            </a:r>
            <a:r>
              <a:rPr lang="en-GB" sz="1200" b="1" kern="1200" dirty="0" err="1" smtClean="0">
                <a:solidFill>
                  <a:schemeClr val="tx1"/>
                </a:solidFill>
                <a:effectLst/>
                <a:latin typeface="+mn-lt"/>
                <a:ea typeface="+mn-ea"/>
                <a:cs typeface="+mn-cs"/>
              </a:rPr>
              <a:t>și</a:t>
            </a:r>
            <a:r>
              <a:rPr lang="en-GB" sz="1200" b="1" kern="1200" dirty="0" smtClean="0">
                <a:solidFill>
                  <a:schemeClr val="tx1"/>
                </a:solidFill>
                <a:effectLst/>
                <a:latin typeface="+mn-lt"/>
                <a:ea typeface="+mn-ea"/>
                <a:cs typeface="+mn-cs"/>
              </a:rPr>
              <a:t> </a:t>
            </a:r>
            <a:r>
              <a:rPr lang="en-GB" sz="1200" b="1" kern="1200" dirty="0" err="1" smtClean="0">
                <a:solidFill>
                  <a:schemeClr val="tx1"/>
                </a:solidFill>
                <a:effectLst/>
                <a:latin typeface="+mn-lt"/>
                <a:ea typeface="+mn-ea"/>
                <a:cs typeface="+mn-cs"/>
              </a:rPr>
              <a:t>aluminiu</a:t>
            </a:r>
            <a:r>
              <a:rPr lang="en-GB" sz="1200" b="1" kern="1200" smtClean="0">
                <a:solidFill>
                  <a:schemeClr val="tx1"/>
                </a:solidFill>
                <a:effectLst/>
                <a:latin typeface="+mn-lt"/>
                <a:ea typeface="+mn-ea"/>
                <a:cs typeface="+mn-cs"/>
              </a:rPr>
              <a:t>”: </a:t>
            </a:r>
            <a:r>
              <a:rPr lang="en-GB" sz="1200" b="1" kern="1200" dirty="0" err="1" smtClean="0">
                <a:solidFill>
                  <a:schemeClr val="tx1"/>
                </a:solidFill>
                <a:effectLst/>
                <a:latin typeface="+mn-lt"/>
                <a:ea typeface="+mn-ea"/>
                <a:cs typeface="+mn-cs"/>
              </a:rPr>
              <a:t>Centrul</a:t>
            </a:r>
            <a:r>
              <a:rPr lang="en-GB" sz="1200" b="1" kern="1200" dirty="0" smtClean="0">
                <a:solidFill>
                  <a:schemeClr val="tx1"/>
                </a:solidFill>
                <a:effectLst/>
                <a:latin typeface="+mn-lt"/>
                <a:ea typeface="+mn-ea"/>
                <a:cs typeface="+mn-cs"/>
              </a:rPr>
              <a:t> </a:t>
            </a:r>
            <a:r>
              <a:rPr lang="en-GB" sz="1200" b="1" kern="1200" dirty="0" err="1" smtClean="0">
                <a:solidFill>
                  <a:schemeClr val="tx1"/>
                </a:solidFill>
                <a:effectLst/>
                <a:latin typeface="+mn-lt"/>
                <a:ea typeface="+mn-ea"/>
                <a:cs typeface="+mn-cs"/>
              </a:rPr>
              <a:t>pentru</a:t>
            </a:r>
            <a:r>
              <a:rPr lang="en-GB" sz="1200" b="1" kern="1200" dirty="0" smtClean="0">
                <a:solidFill>
                  <a:schemeClr val="tx1"/>
                </a:solidFill>
                <a:effectLst/>
                <a:latin typeface="+mn-lt"/>
                <a:ea typeface="+mn-ea"/>
                <a:cs typeface="+mn-cs"/>
              </a:rPr>
              <a:t> </a:t>
            </a:r>
            <a:r>
              <a:rPr lang="en-GB" sz="1200" b="1" kern="1200" dirty="0" err="1" smtClean="0">
                <a:solidFill>
                  <a:schemeClr val="tx1"/>
                </a:solidFill>
                <a:effectLst/>
                <a:latin typeface="+mn-lt"/>
                <a:ea typeface="+mn-ea"/>
                <a:cs typeface="+mn-cs"/>
              </a:rPr>
              <a:t>Studii</a:t>
            </a:r>
            <a:r>
              <a:rPr lang="en-GB" sz="1200" b="1" kern="1200" dirty="0" smtClean="0">
                <a:solidFill>
                  <a:schemeClr val="tx1"/>
                </a:solidFill>
                <a:effectLst/>
                <a:latin typeface="+mn-lt"/>
                <a:ea typeface="+mn-ea"/>
                <a:cs typeface="+mn-cs"/>
              </a:rPr>
              <a:t> </a:t>
            </a:r>
            <a:r>
              <a:rPr lang="en-GB" sz="1200" b="1" kern="1200" dirty="0" err="1" smtClean="0">
                <a:solidFill>
                  <a:schemeClr val="tx1"/>
                </a:solidFill>
                <a:effectLst/>
                <a:latin typeface="+mn-lt"/>
                <a:ea typeface="+mn-ea"/>
                <a:cs typeface="+mn-cs"/>
              </a:rPr>
              <a:t>Politice</a:t>
            </a:r>
            <a:r>
              <a:rPr lang="en-GB" sz="1200" b="1" kern="1200" dirty="0" smtClean="0">
                <a:solidFill>
                  <a:schemeClr val="tx1"/>
                </a:solidFill>
                <a:effectLst/>
                <a:latin typeface="+mn-lt"/>
                <a:ea typeface="+mn-ea"/>
                <a:cs typeface="+mn-cs"/>
              </a:rPr>
              <a:t> </a:t>
            </a:r>
            <a:r>
              <a:rPr lang="en-GB" sz="1200" b="1" kern="1200" dirty="0" err="1" smtClean="0">
                <a:solidFill>
                  <a:schemeClr val="tx1"/>
                </a:solidFill>
                <a:effectLst/>
                <a:latin typeface="+mn-lt"/>
                <a:ea typeface="+mn-ea"/>
                <a:cs typeface="+mn-cs"/>
              </a:rPr>
              <a:t>Europene</a:t>
            </a:r>
            <a:r>
              <a:rPr lang="en-GB" sz="1200" b="1" kern="1200" dirty="0" smtClean="0">
                <a:solidFill>
                  <a:schemeClr val="tx1"/>
                </a:solidFill>
                <a:effectLst/>
                <a:latin typeface="+mn-lt"/>
                <a:ea typeface="+mn-ea"/>
                <a:cs typeface="+mn-cs"/>
              </a:rPr>
              <a:t> </a:t>
            </a:r>
            <a:r>
              <a:rPr lang="en-GB" sz="1200" b="1" kern="1200" dirty="0" err="1" smtClean="0">
                <a:solidFill>
                  <a:schemeClr val="tx1"/>
                </a:solidFill>
                <a:effectLst/>
                <a:latin typeface="+mn-lt"/>
                <a:ea typeface="+mn-ea"/>
                <a:cs typeface="+mn-cs"/>
              </a:rPr>
              <a:t>și</a:t>
            </a:r>
            <a:r>
              <a:rPr lang="en-GB" sz="1200" b="1" kern="1200" dirty="0" smtClean="0">
                <a:solidFill>
                  <a:schemeClr val="tx1"/>
                </a:solidFill>
                <a:effectLst/>
                <a:latin typeface="+mn-lt"/>
                <a:ea typeface="+mn-ea"/>
                <a:cs typeface="+mn-cs"/>
              </a:rPr>
              <a:t> </a:t>
            </a:r>
            <a:r>
              <a:rPr lang="en-GB" sz="1200" b="1" kern="1200" dirty="0" err="1" smtClean="0">
                <a:solidFill>
                  <a:schemeClr val="tx1"/>
                </a:solidFill>
                <a:effectLst/>
                <a:latin typeface="+mn-lt"/>
                <a:ea typeface="+mn-ea"/>
                <a:cs typeface="+mn-cs"/>
              </a:rPr>
              <a:t>Economisti</a:t>
            </a:r>
            <a:r>
              <a:rPr lang="en-GB" sz="1200" b="1" kern="1200" dirty="0" smtClean="0">
                <a:solidFill>
                  <a:schemeClr val="tx1"/>
                </a:solidFill>
                <a:effectLst/>
                <a:latin typeface="+mn-lt"/>
                <a:ea typeface="+mn-ea"/>
                <a:cs typeface="+mn-cs"/>
              </a:rPr>
              <a:t> </a:t>
            </a:r>
            <a:r>
              <a:rPr lang="en-GB" sz="1200" b="1" kern="1200" dirty="0" err="1" smtClean="0">
                <a:solidFill>
                  <a:schemeClr val="tx1"/>
                </a:solidFill>
                <a:effectLst/>
                <a:latin typeface="+mn-lt"/>
                <a:ea typeface="+mn-ea"/>
                <a:cs typeface="+mn-cs"/>
              </a:rPr>
              <a:t>Associati</a:t>
            </a:r>
            <a:r>
              <a:rPr lang="en-GB" sz="1200" b="1" kern="1200" dirty="0" smtClean="0">
                <a:solidFill>
                  <a:schemeClr val="tx1"/>
                </a:solidFill>
                <a:effectLst/>
                <a:latin typeface="+mn-lt"/>
                <a:ea typeface="+mn-ea"/>
                <a:cs typeface="+mn-cs"/>
              </a:rPr>
              <a:t>, 201</a:t>
            </a:r>
            <a:r>
              <a:rPr lang="ro-RO" sz="1200" b="1" kern="1200" dirty="0" smtClean="0">
                <a:solidFill>
                  <a:schemeClr val="tx1"/>
                </a:solidFill>
                <a:effectLst/>
                <a:latin typeface="+mn-lt"/>
                <a:ea typeface="+mn-ea"/>
                <a:cs typeface="+mn-cs"/>
              </a:rPr>
              <a:t>3.</a:t>
            </a:r>
            <a:r>
              <a:rPr lang="ro-RO" sz="1200" kern="1200" dirty="0" smtClean="0">
                <a:solidFill>
                  <a:schemeClr val="tx1"/>
                </a:solidFill>
                <a:effectLst/>
                <a:latin typeface="+mn-lt"/>
                <a:ea typeface="+mn-ea"/>
                <a:cs typeface="+mn-cs"/>
              </a:rPr>
              <a:t> Studiul CEPS a împărțit eșantionul de unitățile industriale metalurgice în două grupuri de sub-eșantioane pe baza datelor din 2012 : cele din Sub-eșantionul 1 au fost cele care au achiziționat energie electrică prin contracte vechi, pe termen lung și prin auto-generare. Acest grup a avut costuri cumulate mai mici, în medie, și au fost comparabile în materie de competitivitate cu topitoriile din Orientul Mijlociu și Asia. Cele din Sub-eșantionul 2 au fost cele care au achiziționat energie electrică în termeni bazați pe piață în 2012, decât prin contracte pe termen lung. Acest grup a avut costuri cumulative semnificativ mai ridicate, mai ridicate decât media EU27. Din păcate, una din unitățile românești se regăsea, în 2012, în Sub-eșantionul 2 deoarece, în 2012, a cumpărat 70% din cerințele sale de energie electrică de pe OPCOM și a plătit un preț mediu pentru energia electrică de 75 dolari americani/MWh în acel an.</a:t>
            </a:r>
          </a:p>
          <a:p>
            <a:endParaRPr lang="ro-RO" sz="1200" kern="1200" dirty="0" smtClean="0">
              <a:solidFill>
                <a:schemeClr val="tx1"/>
              </a:solidFill>
              <a:effectLst/>
              <a:latin typeface="+mn-lt"/>
              <a:ea typeface="+mn-ea"/>
              <a:cs typeface="+mn-cs"/>
            </a:endParaRPr>
          </a:p>
          <a:p>
            <a:r>
              <a:rPr lang="ro-RO" sz="1200" kern="1200" dirty="0" smtClean="0">
                <a:solidFill>
                  <a:schemeClr val="tx1"/>
                </a:solidFill>
                <a:effectLst/>
                <a:latin typeface="+mn-lt"/>
                <a:ea typeface="+mn-ea"/>
                <a:cs typeface="+mn-cs"/>
              </a:rPr>
              <a:t>Conform Raportului CEPS, „prețurile pentru energia electrică și regulile care le afectează reprezintă principala sursă de dezavantaj competitiv pentru unitățile care cumpără energia electrică de pe piață (Sub-eșantionul 2)</a:t>
            </a:r>
          </a:p>
          <a:p>
            <a:endParaRPr lang="ro-RO"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1200" b="0" i="0" u="none" strike="noStrike" kern="1200" cap="none" spc="0" normalizeH="0" baseline="0" noProof="0" dirty="0" smtClean="0">
                <a:ln>
                  <a:noFill/>
                </a:ln>
                <a:solidFill>
                  <a:prstClr val="black"/>
                </a:solidFill>
                <a:effectLst/>
                <a:uLnTx/>
                <a:uFillTx/>
                <a:latin typeface="+mn-lt"/>
                <a:ea typeface="+mn-ea"/>
                <a:cs typeface="+mn-cs"/>
              </a:rPr>
              <a:t>În medie, unitățile metalurgice din EU27 suportă costuri foarte mari de producție, măsurate în termeni de cost pe unitatea de producție (dolari americani pe tona de produs metalurgic). Costurile cumulative medii pentru unitățile EU27 au fost estimate la (2.041 dolari americani), urmate de cele instalate în SUA (1.944 dolari americani), China (1.923 dolari americani) și </a:t>
            </a:r>
            <a:r>
              <a:rPr kumimoji="0" lang="ro-RO" sz="1200" b="0" i="0" u="none" strike="noStrike" kern="1200" cap="none" spc="0" normalizeH="0" baseline="0" noProof="0" dirty="0" err="1" smtClean="0">
                <a:ln>
                  <a:noFill/>
                </a:ln>
                <a:solidFill>
                  <a:prstClr val="black"/>
                </a:solidFill>
                <a:effectLst/>
                <a:uLnTx/>
                <a:uFillTx/>
                <a:latin typeface="+mn-lt"/>
                <a:ea typeface="+mn-ea"/>
                <a:cs typeface="+mn-cs"/>
              </a:rPr>
              <a:t>Australasia</a:t>
            </a:r>
            <a:r>
              <a:rPr kumimoji="0" lang="ro-RO" sz="1200" b="0" i="0" u="none" strike="noStrike" kern="1200" cap="none" spc="0" normalizeH="0" baseline="0" noProof="0" dirty="0" smtClean="0">
                <a:ln>
                  <a:noFill/>
                </a:ln>
                <a:solidFill>
                  <a:prstClr val="black"/>
                </a:solidFill>
                <a:effectLst/>
                <a:uLnTx/>
                <a:uFillTx/>
                <a:latin typeface="+mn-lt"/>
                <a:ea typeface="+mn-ea"/>
                <a:cs typeface="+mn-cs"/>
              </a:rPr>
              <a:t> (1.922 dolari americani). Uzinele europene selectate incluse în Sub-eșantionul 2 – adică inclusiv una din unitățile românești - au fost producătorii cu cele mai ridicate costuri, suportând costuri de activitate egale cu 2.229 dolari americani per tonă. Analiza CEPS a arătat că unitățile care activează în UE au costuri semnificativ mai ridicate decât cele din alte părți ale lumii.</a:t>
            </a:r>
            <a:endParaRPr kumimoji="0" lang="ro-RO" sz="1600" b="0" i="0" u="none" strike="noStrike" kern="1200" cap="none" spc="0" normalizeH="0" baseline="0" noProof="0" dirty="0" smtClean="0">
              <a:ln>
                <a:noFill/>
              </a:ln>
              <a:solidFill>
                <a:prstClr val="black"/>
              </a:solidFill>
              <a:effectLst/>
              <a:uLnTx/>
              <a:uFillTx/>
              <a:latin typeface="+mn-lt"/>
              <a:ea typeface="Calibri"/>
              <a:cs typeface="Times New Roman"/>
            </a:endParaRPr>
          </a:p>
          <a:p>
            <a:endParaRPr lang="ro-RO" dirty="0" smtClean="0"/>
          </a:p>
          <a:p>
            <a:pPr marL="228600" indent="-228600">
              <a:buAutoNum type="arabicPeriod"/>
            </a:pPr>
            <a:endParaRPr lang="ro-RO" sz="1200" dirty="0" smtClean="0">
              <a:effectLst/>
              <a:latin typeface="Times New Roman"/>
              <a:ea typeface="Calibri"/>
            </a:endParaRPr>
          </a:p>
          <a:p>
            <a:pPr marL="0" indent="0">
              <a:buNone/>
            </a:pPr>
            <a:r>
              <a:rPr lang="ro-RO" sz="1200" dirty="0" smtClean="0">
                <a:effectLst/>
                <a:latin typeface="Times New Roman"/>
                <a:ea typeface="Calibri"/>
              </a:rPr>
              <a:t>2. Prin </a:t>
            </a:r>
            <a:r>
              <a:rPr lang="ro-RO" sz="1200" b="1" dirty="0" smtClean="0">
                <a:effectLst/>
                <a:latin typeface="Times New Roman"/>
                <a:ea typeface="Calibri"/>
              </a:rPr>
              <a:t>Comunicarea Comisiei Europene către Parlamentul European, Consiliu, Comitetul Social și Economic European și Comitetul Regiunilor din data de 11 iunie 2013</a:t>
            </a:r>
            <a:r>
              <a:rPr lang="ro-RO" sz="1200" dirty="0" smtClean="0">
                <a:effectLst/>
                <a:latin typeface="Times New Roman"/>
                <a:ea typeface="Calibri"/>
              </a:rPr>
              <a:t>, intitulată ”</a:t>
            </a:r>
            <a:r>
              <a:rPr lang="ro-RO" sz="1200" i="1" dirty="0" smtClean="0">
                <a:effectLst/>
                <a:latin typeface="Times New Roman"/>
                <a:ea typeface="Calibri"/>
              </a:rPr>
              <a:t>Plan de acțiune pentru o industrie siderurgică competitivă și durabilă în Europa</a:t>
            </a:r>
            <a:r>
              <a:rPr lang="ro-RO" sz="1200" dirty="0" smtClean="0">
                <a:effectLst/>
                <a:latin typeface="Times New Roman"/>
                <a:ea typeface="Calibri"/>
              </a:rPr>
              <a:t>” s-a evidențiat că previzibilitatea costurilor energiei constituie o premisă a eficientizării activității industriale, în condițiile în care o astfel de previzibilitate determină o limitare a riscurilor investiționale. </a:t>
            </a:r>
            <a:r>
              <a:rPr lang="ro-RO" sz="1200" kern="1200" dirty="0" smtClean="0">
                <a:solidFill>
                  <a:schemeClr val="tx1"/>
                </a:solidFill>
                <a:effectLst/>
                <a:latin typeface="+mn-lt"/>
                <a:ea typeface="+mn-ea"/>
                <a:cs typeface="+mn-cs"/>
              </a:rPr>
              <a:t>În acest context, Comisia Europeană a arătat că încheierea de contracte pe termen lung </a:t>
            </a:r>
            <a:r>
              <a:rPr lang="ro-RO" sz="1200" b="1" kern="1200" dirty="0" smtClean="0">
                <a:solidFill>
                  <a:schemeClr val="tx1"/>
                </a:solidFill>
                <a:effectLst/>
                <a:latin typeface="+mn-lt"/>
                <a:ea typeface="+mn-ea"/>
                <a:cs typeface="+mn-cs"/>
              </a:rPr>
              <a:t>între furnizorii de energie și clienți</a:t>
            </a:r>
            <a:r>
              <a:rPr lang="ro-RO" sz="1200" kern="1200" dirty="0" smtClean="0">
                <a:solidFill>
                  <a:schemeClr val="tx1"/>
                </a:solidFill>
                <a:effectLst/>
                <a:latin typeface="+mn-lt"/>
                <a:ea typeface="+mn-ea"/>
                <a:cs typeface="+mn-cs"/>
              </a:rPr>
              <a:t> oferă o astfel de siguranță de planificare și </a:t>
            </a:r>
            <a:r>
              <a:rPr lang="ro-RO" sz="1200" b="1" i="1" u="sng" kern="1200" dirty="0" smtClean="0">
                <a:solidFill>
                  <a:schemeClr val="tx1"/>
                </a:solidFill>
                <a:effectLst/>
                <a:latin typeface="+mn-lt"/>
                <a:ea typeface="+mn-ea"/>
                <a:cs typeface="+mn-cs"/>
              </a:rPr>
              <a:t>este conformă dreptului comunitar</a:t>
            </a:r>
            <a:r>
              <a:rPr lang="ro-RO" sz="1200" kern="1200" dirty="0" smtClean="0">
                <a:solidFill>
                  <a:schemeClr val="tx1"/>
                </a:solidFill>
                <a:effectLst/>
                <a:latin typeface="+mn-lt"/>
                <a:ea typeface="+mn-ea"/>
                <a:cs typeface="+mn-cs"/>
              </a:rPr>
              <a:t>. De asemenea, Comisia a arătat că eventualele efecte anticoncurențiale ale unor astfel de contracte pot surveni doar în anumite condiții, blocarea pieței putând surveni doar pentru </a:t>
            </a:r>
            <a:r>
              <a:rPr lang="ro-RO" sz="1200" b="1" kern="1200" dirty="0" smtClean="0">
                <a:solidFill>
                  <a:schemeClr val="tx1"/>
                </a:solidFill>
                <a:effectLst/>
                <a:latin typeface="+mn-lt"/>
                <a:ea typeface="+mn-ea"/>
                <a:cs typeface="+mn-cs"/>
              </a:rPr>
              <a:t>furnizorii dominanți</a:t>
            </a:r>
            <a:r>
              <a:rPr lang="ro-RO" sz="1200" kern="1200" dirty="0" smtClean="0">
                <a:solidFill>
                  <a:schemeClr val="tx1"/>
                </a:solidFill>
                <a:effectLst/>
                <a:latin typeface="+mn-lt"/>
                <a:ea typeface="+mn-ea"/>
                <a:cs typeface="+mn-cs"/>
              </a:rPr>
              <a:t> ori numai ca efect cumulativ al comportamentului similar al mai multor </a:t>
            </a:r>
            <a:r>
              <a:rPr lang="ro-RO" sz="1200" b="1" kern="1200" dirty="0" smtClean="0">
                <a:solidFill>
                  <a:schemeClr val="tx1"/>
                </a:solidFill>
                <a:effectLst/>
                <a:latin typeface="+mn-lt"/>
                <a:ea typeface="+mn-ea"/>
                <a:cs typeface="+mn-cs"/>
              </a:rPr>
              <a:t>furnizori</a:t>
            </a:r>
            <a:r>
              <a:rPr lang="ro-RO" sz="1200" kern="1200" dirty="0" smtClean="0">
                <a:solidFill>
                  <a:schemeClr val="tx1"/>
                </a:solidFill>
                <a:effectLst/>
                <a:latin typeface="+mn-lt"/>
                <a:ea typeface="+mn-ea"/>
                <a:cs typeface="+mn-cs"/>
              </a:rPr>
              <a:t>.</a:t>
            </a:r>
          </a:p>
          <a:p>
            <a:pPr marL="228600" indent="-228600">
              <a:buAutoNum type="arabicPeriod"/>
            </a:pPr>
            <a:endParaRPr lang="ro-RO" sz="1200" kern="1200" dirty="0" smtClean="0">
              <a:solidFill>
                <a:schemeClr val="tx1"/>
              </a:solidFill>
              <a:effectLst/>
              <a:latin typeface="+mn-lt"/>
              <a:ea typeface="+mn-ea"/>
              <a:cs typeface="+mn-cs"/>
            </a:endParaRPr>
          </a:p>
          <a:p>
            <a:pPr lvl="0"/>
            <a:r>
              <a:rPr lang="ro-RO" sz="1200" kern="1200" dirty="0" smtClean="0">
                <a:solidFill>
                  <a:schemeClr val="tx1"/>
                </a:solidFill>
                <a:effectLst/>
                <a:latin typeface="+mn-lt"/>
                <a:ea typeface="+mn-ea"/>
                <a:cs typeface="+mn-cs"/>
              </a:rPr>
              <a:t>Ulterior, prin </a:t>
            </a:r>
            <a:r>
              <a:rPr lang="ro-RO" sz="1200" b="1" kern="1200" dirty="0" smtClean="0">
                <a:solidFill>
                  <a:schemeClr val="tx1"/>
                </a:solidFill>
                <a:effectLst/>
                <a:latin typeface="+mn-lt"/>
                <a:ea typeface="+mn-ea"/>
                <a:cs typeface="+mn-cs"/>
              </a:rPr>
              <a:t>Rezoluția Parlamentului European din 4 februarie 2014</a:t>
            </a:r>
            <a:r>
              <a:rPr lang="ro-RO" sz="1200" kern="1200" dirty="0" smtClean="0">
                <a:solidFill>
                  <a:schemeClr val="tx1"/>
                </a:solidFill>
                <a:effectLst/>
                <a:latin typeface="+mn-lt"/>
                <a:ea typeface="+mn-ea"/>
                <a:cs typeface="+mn-cs"/>
              </a:rPr>
              <a:t> referitoare la planul de acțiune pentru o industrie siderurgică competitivă și durabilă în Europa (Anexa nr. 7), Parlamentul a arătat (în paragraful 26) că apreciază ca </a:t>
            </a:r>
            <a:r>
              <a:rPr lang="ro-RO" sz="1200" b="1" kern="1200" dirty="0" smtClean="0">
                <a:solidFill>
                  <a:schemeClr val="tx1"/>
                </a:solidFill>
                <a:effectLst/>
                <a:latin typeface="+mn-lt"/>
                <a:ea typeface="+mn-ea"/>
                <a:cs typeface="+mn-cs"/>
              </a:rPr>
              <a:t>fiind necesară consolidarea contractelor pe termen lung dintre furnizorii de electricitate și consumatorii industriali,</a:t>
            </a:r>
            <a:r>
              <a:rPr lang="ro-RO" sz="1200" kern="1200" dirty="0" smtClean="0">
                <a:solidFill>
                  <a:schemeClr val="tx1"/>
                </a:solidFill>
                <a:effectLst/>
                <a:latin typeface="+mn-lt"/>
                <a:ea typeface="+mn-ea"/>
                <a:cs typeface="+mn-cs"/>
              </a:rPr>
              <a:t> subliniind totodată faptul că încheierea de contracte pe termen lung poate reduce riscul reprezentat de volatilitatea prețurilor la energie și poate determina scăderea prețurilor pentru consumatorii industriali. </a:t>
            </a:r>
            <a:r>
              <a:rPr lang="ro-RO" sz="1200" b="1" kern="1200" dirty="0" smtClean="0">
                <a:solidFill>
                  <a:schemeClr val="tx1"/>
                </a:solidFill>
                <a:effectLst/>
                <a:latin typeface="+mn-lt"/>
                <a:ea typeface="+mn-ea"/>
                <a:cs typeface="+mn-cs"/>
              </a:rPr>
              <a:t>În acest context, Parlamentul European a invitat Comisia să ofere îndrumări cu privire la aspectele legate de concurență din contractele de aprovizionare cu energie pe termen lung. </a:t>
            </a:r>
            <a:endParaRPr lang="ro-RO" sz="1200" kern="1200" dirty="0" smtClean="0">
              <a:solidFill>
                <a:schemeClr val="tx1"/>
              </a:solidFill>
              <a:effectLst/>
              <a:latin typeface="+mn-lt"/>
              <a:ea typeface="+mn-ea"/>
              <a:cs typeface="+mn-cs"/>
            </a:endParaRPr>
          </a:p>
          <a:p>
            <a:r>
              <a:rPr lang="ro-RO" sz="1200" kern="1200" dirty="0" smtClean="0">
                <a:solidFill>
                  <a:schemeClr val="tx1"/>
                </a:solidFill>
                <a:effectLst/>
                <a:latin typeface="+mn-lt"/>
                <a:ea typeface="+mn-ea"/>
                <a:cs typeface="+mn-cs"/>
              </a:rPr>
              <a:t> </a:t>
            </a:r>
          </a:p>
          <a:p>
            <a:r>
              <a:rPr lang="ro-RO" sz="1200" b="1" u="sng" kern="1200" dirty="0" smtClean="0">
                <a:solidFill>
                  <a:schemeClr val="tx1"/>
                </a:solidFill>
                <a:effectLst/>
                <a:latin typeface="+mn-lt"/>
                <a:ea typeface="+mn-ea"/>
                <a:cs typeface="+mn-cs"/>
              </a:rPr>
              <a:t>Până în prezent, Comisia Europeană nu a emis îndrumări cu privire la contractele de aprovizionare cu energie electrică, încheiate pe termen lung între furnizorii de electricitate și consumatorii industriali. </a:t>
            </a:r>
            <a:endParaRPr lang="ro-RO" dirty="0" smtClean="0"/>
          </a:p>
          <a:p>
            <a:endParaRPr lang="ro-RO" dirty="0" smtClean="0"/>
          </a:p>
          <a:p>
            <a:endParaRPr lang="ro-RO" dirty="0" smtClean="0"/>
          </a:p>
          <a:p>
            <a:r>
              <a:rPr lang="ro-RO" b="1" dirty="0" smtClean="0"/>
              <a:t>3. Concluzie</a:t>
            </a:r>
            <a:r>
              <a:rPr lang="ro-RO" dirty="0" smtClean="0"/>
              <a:t>:</a:t>
            </a:r>
            <a:r>
              <a:rPr lang="ro-RO" sz="1200" kern="1200" dirty="0" smtClean="0">
                <a:solidFill>
                  <a:schemeClr val="tx1"/>
                </a:solidFill>
                <a:effectLst/>
                <a:latin typeface="+mn-lt"/>
                <a:ea typeface="+mn-ea"/>
                <a:cs typeface="+mn-cs"/>
              </a:rPr>
              <a:t> comparând costurile cumulative ale unităților industriale metalurgice în 2012, CEPS arată că din 2012, una din unitățile metalurgice românești a devenit una dintre unitățile de producție cu costurile cele  mai ridicate din lume, în principal din cauza costurilor foarte ridicate ale energiei electrice și a schemei mult prea generoase de sprijin pentru sursele regenerabile adoptate de Statul</a:t>
            </a:r>
            <a:r>
              <a:rPr lang="ro-RO" sz="1200" kern="1200" baseline="0" dirty="0" smtClean="0">
                <a:solidFill>
                  <a:schemeClr val="tx1"/>
                </a:solidFill>
                <a:effectLst/>
                <a:latin typeface="+mn-lt"/>
                <a:ea typeface="+mn-ea"/>
                <a:cs typeface="+mn-cs"/>
              </a:rPr>
              <a:t> Român.</a:t>
            </a:r>
            <a:endParaRPr lang="ro-RO" sz="1200" kern="1200" dirty="0" smtClean="0">
              <a:solidFill>
                <a:schemeClr val="tx1"/>
              </a:solidFill>
              <a:effectLst/>
              <a:latin typeface="+mn-lt"/>
              <a:ea typeface="+mn-ea"/>
              <a:cs typeface="+mn-cs"/>
            </a:endParaRPr>
          </a:p>
          <a:p>
            <a:endParaRPr lang="ro-RO"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E208481-702A-4D80-B821-E40B139DF57B}" type="slidenum">
              <a:rPr lang="ro-RO" smtClean="0"/>
              <a:t>8</a:t>
            </a:fld>
            <a:endParaRPr lang="ro-RO"/>
          </a:p>
        </p:txBody>
      </p:sp>
    </p:spTree>
    <p:extLst>
      <p:ext uri="{BB962C8B-B14F-4D97-AF65-F5344CB8AC3E}">
        <p14:creationId xmlns:p14="http://schemas.microsoft.com/office/powerpoint/2010/main" val="3450652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o-R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o-RO"/>
          </a:p>
        </p:txBody>
      </p:sp>
      <p:sp>
        <p:nvSpPr>
          <p:cNvPr id="4" name="Date Placeholder 3"/>
          <p:cNvSpPr>
            <a:spLocks noGrp="1"/>
          </p:cNvSpPr>
          <p:nvPr>
            <p:ph type="dt" sz="half" idx="10"/>
          </p:nvPr>
        </p:nvSpPr>
        <p:spPr/>
        <p:txBody>
          <a:bodyPr/>
          <a:lstStyle/>
          <a:p>
            <a:fld id="{3BE80351-9755-4426-B9BA-ADB8A006352F}" type="datetimeFigureOut">
              <a:rPr lang="ro-RO" smtClean="0"/>
              <a:t>24.05.2017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3CD5D336-B949-42A6-B84E-666E1574357F}" type="slidenum">
              <a:rPr lang="ro-RO" smtClean="0"/>
              <a:t>‹#›</a:t>
            </a:fld>
            <a:endParaRPr lang="ro-RO"/>
          </a:p>
        </p:txBody>
      </p:sp>
    </p:spTree>
    <p:extLst>
      <p:ext uri="{BB962C8B-B14F-4D97-AF65-F5344CB8AC3E}">
        <p14:creationId xmlns:p14="http://schemas.microsoft.com/office/powerpoint/2010/main" val="797353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3BE80351-9755-4426-B9BA-ADB8A006352F}" type="datetimeFigureOut">
              <a:rPr lang="ro-RO" smtClean="0"/>
              <a:t>24.05.2017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3CD5D336-B949-42A6-B84E-666E1574357F}" type="slidenum">
              <a:rPr lang="ro-RO" smtClean="0"/>
              <a:t>‹#›</a:t>
            </a:fld>
            <a:endParaRPr lang="ro-RO"/>
          </a:p>
        </p:txBody>
      </p:sp>
    </p:spTree>
    <p:extLst>
      <p:ext uri="{BB962C8B-B14F-4D97-AF65-F5344CB8AC3E}">
        <p14:creationId xmlns:p14="http://schemas.microsoft.com/office/powerpoint/2010/main" val="221459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3BE80351-9755-4426-B9BA-ADB8A006352F}" type="datetimeFigureOut">
              <a:rPr lang="ro-RO" smtClean="0"/>
              <a:t>24.05.2017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3CD5D336-B949-42A6-B84E-666E1574357F}" type="slidenum">
              <a:rPr lang="ro-RO" smtClean="0"/>
              <a:t>‹#›</a:t>
            </a:fld>
            <a:endParaRPr lang="ro-RO"/>
          </a:p>
        </p:txBody>
      </p:sp>
    </p:spTree>
    <p:extLst>
      <p:ext uri="{BB962C8B-B14F-4D97-AF65-F5344CB8AC3E}">
        <p14:creationId xmlns:p14="http://schemas.microsoft.com/office/powerpoint/2010/main" val="1545700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3BE80351-9755-4426-B9BA-ADB8A006352F}" type="datetimeFigureOut">
              <a:rPr lang="ro-RO" smtClean="0"/>
              <a:t>24.05.2017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3CD5D336-B949-42A6-B84E-666E1574357F}" type="slidenum">
              <a:rPr lang="ro-RO" smtClean="0"/>
              <a:t>‹#›</a:t>
            </a:fld>
            <a:endParaRPr lang="ro-RO"/>
          </a:p>
        </p:txBody>
      </p:sp>
    </p:spTree>
    <p:extLst>
      <p:ext uri="{BB962C8B-B14F-4D97-AF65-F5344CB8AC3E}">
        <p14:creationId xmlns:p14="http://schemas.microsoft.com/office/powerpoint/2010/main" val="4266222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E80351-9755-4426-B9BA-ADB8A006352F}" type="datetimeFigureOut">
              <a:rPr lang="ro-RO" smtClean="0"/>
              <a:t>24.05.2017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3CD5D336-B949-42A6-B84E-666E1574357F}" type="slidenum">
              <a:rPr lang="ro-RO" smtClean="0"/>
              <a:t>‹#›</a:t>
            </a:fld>
            <a:endParaRPr lang="ro-RO"/>
          </a:p>
        </p:txBody>
      </p:sp>
    </p:spTree>
    <p:extLst>
      <p:ext uri="{BB962C8B-B14F-4D97-AF65-F5344CB8AC3E}">
        <p14:creationId xmlns:p14="http://schemas.microsoft.com/office/powerpoint/2010/main" val="57927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Date Placeholder 4"/>
          <p:cNvSpPr>
            <a:spLocks noGrp="1"/>
          </p:cNvSpPr>
          <p:nvPr>
            <p:ph type="dt" sz="half" idx="10"/>
          </p:nvPr>
        </p:nvSpPr>
        <p:spPr/>
        <p:txBody>
          <a:bodyPr/>
          <a:lstStyle/>
          <a:p>
            <a:fld id="{3BE80351-9755-4426-B9BA-ADB8A006352F}" type="datetimeFigureOut">
              <a:rPr lang="ro-RO" smtClean="0"/>
              <a:t>24.05.2017</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3CD5D336-B949-42A6-B84E-666E1574357F}" type="slidenum">
              <a:rPr lang="ro-RO" smtClean="0"/>
              <a:t>‹#›</a:t>
            </a:fld>
            <a:endParaRPr lang="ro-RO"/>
          </a:p>
        </p:txBody>
      </p:sp>
    </p:spTree>
    <p:extLst>
      <p:ext uri="{BB962C8B-B14F-4D97-AF65-F5344CB8AC3E}">
        <p14:creationId xmlns:p14="http://schemas.microsoft.com/office/powerpoint/2010/main" val="780588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Date Placeholder 6"/>
          <p:cNvSpPr>
            <a:spLocks noGrp="1"/>
          </p:cNvSpPr>
          <p:nvPr>
            <p:ph type="dt" sz="half" idx="10"/>
          </p:nvPr>
        </p:nvSpPr>
        <p:spPr/>
        <p:txBody>
          <a:bodyPr/>
          <a:lstStyle/>
          <a:p>
            <a:fld id="{3BE80351-9755-4426-B9BA-ADB8A006352F}" type="datetimeFigureOut">
              <a:rPr lang="ro-RO" smtClean="0"/>
              <a:t>24.05.2017</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3CD5D336-B949-42A6-B84E-666E1574357F}" type="slidenum">
              <a:rPr lang="ro-RO" smtClean="0"/>
              <a:t>‹#›</a:t>
            </a:fld>
            <a:endParaRPr lang="ro-RO"/>
          </a:p>
        </p:txBody>
      </p:sp>
    </p:spTree>
    <p:extLst>
      <p:ext uri="{BB962C8B-B14F-4D97-AF65-F5344CB8AC3E}">
        <p14:creationId xmlns:p14="http://schemas.microsoft.com/office/powerpoint/2010/main" val="3054489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Date Placeholder 2"/>
          <p:cNvSpPr>
            <a:spLocks noGrp="1"/>
          </p:cNvSpPr>
          <p:nvPr>
            <p:ph type="dt" sz="half" idx="10"/>
          </p:nvPr>
        </p:nvSpPr>
        <p:spPr/>
        <p:txBody>
          <a:bodyPr/>
          <a:lstStyle/>
          <a:p>
            <a:fld id="{3BE80351-9755-4426-B9BA-ADB8A006352F}" type="datetimeFigureOut">
              <a:rPr lang="ro-RO" smtClean="0"/>
              <a:t>24.05.2017</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3CD5D336-B949-42A6-B84E-666E1574357F}" type="slidenum">
              <a:rPr lang="ro-RO" smtClean="0"/>
              <a:t>‹#›</a:t>
            </a:fld>
            <a:endParaRPr lang="ro-RO"/>
          </a:p>
        </p:txBody>
      </p:sp>
    </p:spTree>
    <p:extLst>
      <p:ext uri="{BB962C8B-B14F-4D97-AF65-F5344CB8AC3E}">
        <p14:creationId xmlns:p14="http://schemas.microsoft.com/office/powerpoint/2010/main" val="675956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E80351-9755-4426-B9BA-ADB8A006352F}" type="datetimeFigureOut">
              <a:rPr lang="ro-RO" smtClean="0"/>
              <a:t>24.05.2017</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3CD5D336-B949-42A6-B84E-666E1574357F}" type="slidenum">
              <a:rPr lang="ro-RO" smtClean="0"/>
              <a:t>‹#›</a:t>
            </a:fld>
            <a:endParaRPr lang="ro-RO"/>
          </a:p>
        </p:txBody>
      </p:sp>
    </p:spTree>
    <p:extLst>
      <p:ext uri="{BB962C8B-B14F-4D97-AF65-F5344CB8AC3E}">
        <p14:creationId xmlns:p14="http://schemas.microsoft.com/office/powerpoint/2010/main" val="646954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E80351-9755-4426-B9BA-ADB8A006352F}" type="datetimeFigureOut">
              <a:rPr lang="ro-RO" smtClean="0"/>
              <a:t>24.05.2017</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3CD5D336-B949-42A6-B84E-666E1574357F}" type="slidenum">
              <a:rPr lang="ro-RO" smtClean="0"/>
              <a:t>‹#›</a:t>
            </a:fld>
            <a:endParaRPr lang="ro-RO"/>
          </a:p>
        </p:txBody>
      </p:sp>
    </p:spTree>
    <p:extLst>
      <p:ext uri="{BB962C8B-B14F-4D97-AF65-F5344CB8AC3E}">
        <p14:creationId xmlns:p14="http://schemas.microsoft.com/office/powerpoint/2010/main" val="961749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E80351-9755-4426-B9BA-ADB8A006352F}" type="datetimeFigureOut">
              <a:rPr lang="ro-RO" smtClean="0"/>
              <a:t>24.05.2017</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3CD5D336-B949-42A6-B84E-666E1574357F}" type="slidenum">
              <a:rPr lang="ro-RO" smtClean="0"/>
              <a:t>‹#›</a:t>
            </a:fld>
            <a:endParaRPr lang="ro-RO"/>
          </a:p>
        </p:txBody>
      </p:sp>
    </p:spTree>
    <p:extLst>
      <p:ext uri="{BB962C8B-B14F-4D97-AF65-F5344CB8AC3E}">
        <p14:creationId xmlns:p14="http://schemas.microsoft.com/office/powerpoint/2010/main" val="35117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ro-R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E80351-9755-4426-B9BA-ADB8A006352F}" type="datetimeFigureOut">
              <a:rPr lang="ro-RO" smtClean="0"/>
              <a:t>24.05.2017</a:t>
            </a:fld>
            <a:endParaRPr lang="ro-R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D5D336-B949-42A6-B84E-666E1574357F}" type="slidenum">
              <a:rPr lang="ro-RO" smtClean="0"/>
              <a:t>‹#›</a:t>
            </a:fld>
            <a:endParaRPr lang="ro-RO"/>
          </a:p>
        </p:txBody>
      </p:sp>
    </p:spTree>
    <p:extLst>
      <p:ext uri="{BB962C8B-B14F-4D97-AF65-F5344CB8AC3E}">
        <p14:creationId xmlns:p14="http://schemas.microsoft.com/office/powerpoint/2010/main" val="3568603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ro-RO" dirty="0" smtClean="0"/>
              <a:t>Strategii energetice si industria metalurgică</a:t>
            </a:r>
            <a:endParaRPr lang="ro-RO" dirty="0"/>
          </a:p>
        </p:txBody>
      </p:sp>
      <p:sp>
        <p:nvSpPr>
          <p:cNvPr id="3" name="Subtitle 2"/>
          <p:cNvSpPr>
            <a:spLocks noGrp="1"/>
          </p:cNvSpPr>
          <p:nvPr>
            <p:ph type="subTitle" idx="1"/>
          </p:nvPr>
        </p:nvSpPr>
        <p:spPr/>
        <p:txBody>
          <a:bodyPr/>
          <a:lstStyle/>
          <a:p>
            <a:endParaRPr lang="ro-RO" dirty="0"/>
          </a:p>
        </p:txBody>
      </p:sp>
    </p:spTree>
    <p:extLst>
      <p:ext uri="{BB962C8B-B14F-4D97-AF65-F5344CB8AC3E}">
        <p14:creationId xmlns:p14="http://schemas.microsoft.com/office/powerpoint/2010/main" val="3598500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smtClean="0"/>
              <a:t>Studiu de caz: industria metalurgica</a:t>
            </a:r>
            <a:endParaRPr lang="ro-RO" dirty="0"/>
          </a:p>
        </p:txBody>
      </p:sp>
      <p:sp>
        <p:nvSpPr>
          <p:cNvPr id="3" name="Content Placeholder 2"/>
          <p:cNvSpPr>
            <a:spLocks noGrp="1"/>
          </p:cNvSpPr>
          <p:nvPr>
            <p:ph idx="1"/>
          </p:nvPr>
        </p:nvSpPr>
        <p:spPr/>
        <p:txBody>
          <a:bodyPr/>
          <a:lstStyle/>
          <a:p>
            <a:r>
              <a:rPr lang="ro-RO" dirty="0" smtClean="0"/>
              <a:t>Greu </a:t>
            </a:r>
            <a:r>
              <a:rPr lang="ro-RO" dirty="0"/>
              <a:t>î</a:t>
            </a:r>
            <a:r>
              <a:rPr lang="ro-RO" dirty="0" smtClean="0"/>
              <a:t>ncercată – concurență extrem de ridicată în special din China;</a:t>
            </a:r>
          </a:p>
          <a:p>
            <a:r>
              <a:rPr lang="ro-RO" dirty="0" smtClean="0"/>
              <a:t>China: aproape </a:t>
            </a:r>
            <a:r>
              <a:rPr lang="ro-RO" dirty="0" smtClean="0">
                <a:solidFill>
                  <a:srgbClr val="0070C0"/>
                </a:solidFill>
              </a:rPr>
              <a:t>jumătate din producția de aluminiu sau oțel a lumii</a:t>
            </a:r>
            <a:r>
              <a:rPr lang="ro-RO" dirty="0" smtClean="0"/>
              <a:t>; supraproducție și închiderea facilităților în ”lumea veche” (inclusiv America);</a:t>
            </a:r>
          </a:p>
          <a:p>
            <a:r>
              <a:rPr lang="ro-RO" dirty="0" smtClean="0"/>
              <a:t>Mare consumatoare de energie electrică (spre exemplu – peste 40% din costul aluminiului);</a:t>
            </a:r>
          </a:p>
        </p:txBody>
      </p:sp>
    </p:spTree>
    <p:extLst>
      <p:ext uri="{BB962C8B-B14F-4D97-AF65-F5344CB8AC3E}">
        <p14:creationId xmlns:p14="http://schemas.microsoft.com/office/powerpoint/2010/main" val="2825450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Certificate verzi </a:t>
            </a:r>
            <a:endParaRPr lang="ro-RO" dirty="0"/>
          </a:p>
        </p:txBody>
      </p:sp>
      <p:sp>
        <p:nvSpPr>
          <p:cNvPr id="3" name="Content Placeholder 2"/>
          <p:cNvSpPr>
            <a:spLocks noGrp="1"/>
          </p:cNvSpPr>
          <p:nvPr>
            <p:ph idx="1"/>
          </p:nvPr>
        </p:nvSpPr>
        <p:spPr>
          <a:xfrm>
            <a:off x="457200" y="1524000"/>
            <a:ext cx="8229600" cy="4602163"/>
          </a:xfrm>
        </p:spPr>
        <p:txBody>
          <a:bodyPr/>
          <a:lstStyle/>
          <a:p>
            <a:r>
              <a:rPr lang="ro-RO" dirty="0" smtClean="0"/>
              <a:t>Sprijin pentru energiile regenerabile;</a:t>
            </a:r>
          </a:p>
          <a:p>
            <a:r>
              <a:rPr lang="ro-RO" dirty="0" smtClean="0"/>
              <a:t>Politica europeana;</a:t>
            </a:r>
          </a:p>
          <a:p>
            <a:r>
              <a:rPr lang="ro-RO" dirty="0" smtClean="0"/>
              <a:t>Transpusă foarte ambițios în </a:t>
            </a:r>
            <a:r>
              <a:rPr lang="ro-RO" dirty="0" err="1" smtClean="0"/>
              <a:t>Ro</a:t>
            </a:r>
            <a:r>
              <a:rPr lang="ro-RO" dirty="0" smtClean="0"/>
              <a:t>;</a:t>
            </a:r>
          </a:p>
          <a:p>
            <a:r>
              <a:rPr lang="ro-RO" dirty="0" smtClean="0"/>
              <a:t>Cine suportă? </a:t>
            </a:r>
            <a:r>
              <a:rPr lang="ro-RO" dirty="0" smtClean="0">
                <a:solidFill>
                  <a:srgbClr val="0070C0"/>
                </a:solidFill>
              </a:rPr>
              <a:t>Consumatorii, inclusiv marii consumatori industriali</a:t>
            </a:r>
            <a:r>
              <a:rPr lang="ro-RO" dirty="0" smtClean="0"/>
              <a:t>; </a:t>
            </a:r>
          </a:p>
          <a:p>
            <a:r>
              <a:rPr lang="ro-RO" dirty="0" smtClean="0"/>
              <a:t>Fără studiu de impact;</a:t>
            </a:r>
          </a:p>
        </p:txBody>
      </p:sp>
    </p:spTree>
    <p:extLst>
      <p:ext uri="{BB962C8B-B14F-4D97-AF65-F5344CB8AC3E}">
        <p14:creationId xmlns:p14="http://schemas.microsoft.com/office/powerpoint/2010/main" val="2141438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Certificate verzi</a:t>
            </a:r>
            <a:endParaRPr lang="ro-RO" dirty="0"/>
          </a:p>
        </p:txBody>
      </p:sp>
      <p:sp>
        <p:nvSpPr>
          <p:cNvPr id="3" name="Content Placeholder 2"/>
          <p:cNvSpPr>
            <a:spLocks noGrp="1"/>
          </p:cNvSpPr>
          <p:nvPr>
            <p:ph idx="1"/>
          </p:nvPr>
        </p:nvSpPr>
        <p:spPr>
          <a:xfrm>
            <a:off x="457200" y="1371600"/>
            <a:ext cx="8229600" cy="4754563"/>
          </a:xfrm>
        </p:spPr>
        <p:txBody>
          <a:bodyPr/>
          <a:lstStyle/>
          <a:p>
            <a:r>
              <a:rPr lang="ro-RO" dirty="0" smtClean="0"/>
              <a:t>Consecințele modului de aplicare a schemei:</a:t>
            </a:r>
          </a:p>
          <a:p>
            <a:pPr lvl="1"/>
            <a:r>
              <a:rPr lang="ro-RO" dirty="0" smtClean="0">
                <a:solidFill>
                  <a:prstClr val="black"/>
                </a:solidFill>
              </a:rPr>
              <a:t>Imposibilitatea vinderii tuturor certificatelor verzi (ineficacitatea parțială a schemei);</a:t>
            </a:r>
          </a:p>
          <a:p>
            <a:pPr lvl="1"/>
            <a:r>
              <a:rPr lang="ro-RO" dirty="0" smtClean="0">
                <a:solidFill>
                  <a:srgbClr val="0070C0"/>
                </a:solidFill>
              </a:rPr>
              <a:t>Lipsa mecanismelor de recuperare </a:t>
            </a:r>
            <a:r>
              <a:rPr lang="ro-RO" dirty="0" smtClean="0">
                <a:solidFill>
                  <a:prstClr val="black"/>
                </a:solidFill>
              </a:rPr>
              <a:t>a sumelor plătite suplimentar;</a:t>
            </a:r>
          </a:p>
          <a:p>
            <a:pPr lvl="1"/>
            <a:r>
              <a:rPr lang="ro-RO" dirty="0" smtClean="0">
                <a:solidFill>
                  <a:prstClr val="black"/>
                </a:solidFill>
              </a:rPr>
              <a:t>Modificările survenite în schemă; </a:t>
            </a:r>
          </a:p>
          <a:p>
            <a:pPr lvl="1"/>
            <a:r>
              <a:rPr lang="ro-RO" dirty="0" smtClean="0">
                <a:solidFill>
                  <a:prstClr val="black"/>
                </a:solidFill>
              </a:rPr>
              <a:t>Rezultat </a:t>
            </a:r>
            <a:r>
              <a:rPr lang="ro-RO" dirty="0">
                <a:solidFill>
                  <a:prstClr val="black"/>
                </a:solidFill>
              </a:rPr>
              <a:t>– </a:t>
            </a:r>
            <a:r>
              <a:rPr lang="ro-RO" dirty="0">
                <a:solidFill>
                  <a:srgbClr val="0070C0"/>
                </a:solidFill>
              </a:rPr>
              <a:t>creșterea prețului energiei</a:t>
            </a:r>
            <a:r>
              <a:rPr lang="ro-RO" dirty="0">
                <a:solidFill>
                  <a:prstClr val="black"/>
                </a:solidFill>
              </a:rPr>
              <a:t>;</a:t>
            </a:r>
          </a:p>
          <a:p>
            <a:pPr marL="0" indent="0">
              <a:buNone/>
            </a:pPr>
            <a:endParaRPr lang="ro-RO" dirty="0"/>
          </a:p>
        </p:txBody>
      </p:sp>
    </p:spTree>
    <p:extLst>
      <p:ext uri="{BB962C8B-B14F-4D97-AF65-F5344CB8AC3E}">
        <p14:creationId xmlns:p14="http://schemas.microsoft.com/office/powerpoint/2010/main" val="1133495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smtClean="0"/>
              <a:t>Alte consecințe</a:t>
            </a:r>
            <a:br>
              <a:rPr lang="ro-RO" dirty="0" smtClean="0"/>
            </a:br>
            <a:endParaRPr lang="ro-RO" dirty="0"/>
          </a:p>
        </p:txBody>
      </p:sp>
      <p:sp>
        <p:nvSpPr>
          <p:cNvPr id="3" name="Content Placeholder 2"/>
          <p:cNvSpPr>
            <a:spLocks noGrp="1"/>
          </p:cNvSpPr>
          <p:nvPr>
            <p:ph idx="1"/>
          </p:nvPr>
        </p:nvSpPr>
        <p:spPr/>
        <p:txBody>
          <a:bodyPr/>
          <a:lstStyle/>
          <a:p>
            <a:r>
              <a:rPr lang="ro-RO" dirty="0" smtClean="0"/>
              <a:t>Nouă schemă de ajutor pentru sprijinirea industriei: reducerea poverii cu până la 85%;</a:t>
            </a:r>
          </a:p>
          <a:p>
            <a:r>
              <a:rPr lang="ro-RO" dirty="0" smtClean="0"/>
              <a:t>RO –prima pe plan european;</a:t>
            </a:r>
          </a:p>
          <a:p>
            <a:r>
              <a:rPr lang="ro-RO" dirty="0" smtClean="0"/>
              <a:t>Reducerea numărului anual de certificate verzi;</a:t>
            </a:r>
          </a:p>
          <a:p>
            <a:r>
              <a:rPr lang="ro-RO" dirty="0" smtClean="0"/>
              <a:t>Interpretarea ANRE; contestarea în instanță;</a:t>
            </a:r>
            <a:endParaRPr lang="ro-RO" dirty="0"/>
          </a:p>
        </p:txBody>
      </p:sp>
    </p:spTree>
    <p:extLst>
      <p:ext uri="{BB962C8B-B14F-4D97-AF65-F5344CB8AC3E}">
        <p14:creationId xmlns:p14="http://schemas.microsoft.com/office/powerpoint/2010/main" val="2735676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Contractele pe lungă durată</a:t>
            </a:r>
            <a:endParaRPr lang="ro-RO" dirty="0"/>
          </a:p>
        </p:txBody>
      </p:sp>
      <p:sp>
        <p:nvSpPr>
          <p:cNvPr id="3" name="Content Placeholder 2"/>
          <p:cNvSpPr>
            <a:spLocks noGrp="1"/>
          </p:cNvSpPr>
          <p:nvPr>
            <p:ph idx="1"/>
          </p:nvPr>
        </p:nvSpPr>
        <p:spPr/>
        <p:txBody>
          <a:bodyPr>
            <a:normAutofit fontScale="92500" lnSpcReduction="10000"/>
          </a:bodyPr>
          <a:lstStyle/>
          <a:p>
            <a:pPr lvl="0"/>
            <a:r>
              <a:rPr lang="ro-RO" dirty="0">
                <a:solidFill>
                  <a:prstClr val="black"/>
                </a:solidFill>
              </a:rPr>
              <a:t>Contract pe 10 ani încheiat în 2005; prețul - în piață:</a:t>
            </a:r>
          </a:p>
          <a:p>
            <a:pPr lvl="1"/>
            <a:r>
              <a:rPr lang="ro-RO" dirty="0">
                <a:solidFill>
                  <a:prstClr val="black"/>
                </a:solidFill>
              </a:rPr>
              <a:t>Decizie a Comisiei Europene (nu a existat ajutor de stat);</a:t>
            </a:r>
          </a:p>
          <a:p>
            <a:pPr lvl="1"/>
            <a:r>
              <a:rPr lang="ro-RO" dirty="0">
                <a:solidFill>
                  <a:prstClr val="black"/>
                </a:solidFill>
              </a:rPr>
              <a:t>Informațiile privind prețul altor producători europeni;</a:t>
            </a:r>
          </a:p>
          <a:p>
            <a:r>
              <a:rPr lang="ro-RO" dirty="0"/>
              <a:t>Consiliul Concurenței – </a:t>
            </a:r>
            <a:r>
              <a:rPr lang="ro-RO" dirty="0" smtClean="0"/>
              <a:t>anchetă începută în 2012; decizia - în decembrie 2016: </a:t>
            </a:r>
            <a:r>
              <a:rPr lang="ro-RO" dirty="0" smtClean="0">
                <a:solidFill>
                  <a:srgbClr val="0070C0"/>
                </a:solidFill>
              </a:rPr>
              <a:t>înțelegere </a:t>
            </a:r>
            <a:r>
              <a:rPr lang="ro-RO" dirty="0">
                <a:solidFill>
                  <a:srgbClr val="0070C0"/>
                </a:solidFill>
              </a:rPr>
              <a:t>unică și continuă între </a:t>
            </a:r>
            <a:r>
              <a:rPr lang="ro-RO" dirty="0" smtClean="0">
                <a:solidFill>
                  <a:srgbClr val="0070C0"/>
                </a:solidFill>
              </a:rPr>
              <a:t>producători</a:t>
            </a:r>
            <a:r>
              <a:rPr lang="en-US" dirty="0" smtClean="0">
                <a:solidFill>
                  <a:srgbClr val="0070C0"/>
                </a:solidFill>
              </a:rPr>
              <a:t> </a:t>
            </a:r>
            <a:r>
              <a:rPr lang="en-US" dirty="0" err="1" smtClean="0">
                <a:solidFill>
                  <a:srgbClr val="0070C0"/>
                </a:solidFill>
              </a:rPr>
              <a:t>industriali</a:t>
            </a:r>
            <a:r>
              <a:rPr lang="ro-RO" dirty="0" smtClean="0">
                <a:solidFill>
                  <a:srgbClr val="0070C0"/>
                </a:solidFill>
              </a:rPr>
              <a:t> </a:t>
            </a:r>
            <a:r>
              <a:rPr lang="ro-RO" dirty="0">
                <a:solidFill>
                  <a:srgbClr val="0070C0"/>
                </a:solidFill>
              </a:rPr>
              <a:t>și furnizori și </a:t>
            </a:r>
            <a:r>
              <a:rPr lang="ro-RO" dirty="0" smtClean="0">
                <a:solidFill>
                  <a:srgbClr val="0070C0"/>
                </a:solidFill>
              </a:rPr>
              <a:t>un producător de energie </a:t>
            </a:r>
            <a:r>
              <a:rPr lang="ro-RO" dirty="0">
                <a:solidFill>
                  <a:srgbClr val="0070C0"/>
                </a:solidFill>
              </a:rPr>
              <a:t>pentru blocarea pieței</a:t>
            </a:r>
            <a:r>
              <a:rPr lang="ro-RO" dirty="0"/>
              <a:t>;</a:t>
            </a:r>
          </a:p>
          <a:p>
            <a:endParaRPr lang="ro-RO" dirty="0"/>
          </a:p>
        </p:txBody>
      </p:sp>
    </p:spTree>
    <p:extLst>
      <p:ext uri="{BB962C8B-B14F-4D97-AF65-F5344CB8AC3E}">
        <p14:creationId xmlns:p14="http://schemas.microsoft.com/office/powerpoint/2010/main" val="3310365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Furnizarea de energie</a:t>
            </a:r>
            <a:endParaRPr lang="ro-RO" dirty="0"/>
          </a:p>
        </p:txBody>
      </p:sp>
      <p:sp>
        <p:nvSpPr>
          <p:cNvPr id="3" name="Content Placeholder 2"/>
          <p:cNvSpPr>
            <a:spLocks noGrp="1"/>
          </p:cNvSpPr>
          <p:nvPr>
            <p:ph idx="1"/>
          </p:nvPr>
        </p:nvSpPr>
        <p:spPr>
          <a:xfrm>
            <a:off x="457200" y="1371600"/>
            <a:ext cx="8229600" cy="5181600"/>
          </a:xfrm>
        </p:spPr>
        <p:txBody>
          <a:bodyPr>
            <a:normAutofit/>
          </a:bodyPr>
          <a:lstStyle/>
          <a:p>
            <a:r>
              <a:rPr lang="ro-RO" dirty="0"/>
              <a:t>Practică veche a Comisiei UE – abuz de poziție dominantă, contracte mai mari de 5 ani;</a:t>
            </a:r>
          </a:p>
          <a:p>
            <a:r>
              <a:rPr lang="ro-RO" dirty="0" smtClean="0">
                <a:solidFill>
                  <a:srgbClr val="0070C0"/>
                </a:solidFill>
              </a:rPr>
              <a:t>Contracte de lungă durata </a:t>
            </a:r>
            <a:r>
              <a:rPr lang="ro-RO" dirty="0" smtClean="0"/>
              <a:t>– specifice industriei;</a:t>
            </a:r>
            <a:endParaRPr lang="ro-RO"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581400"/>
            <a:ext cx="7820025" cy="2990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21502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Contracte de lungă durată</a:t>
            </a:r>
            <a:endParaRPr lang="ro-RO" dirty="0"/>
          </a:p>
        </p:txBody>
      </p:sp>
      <p:sp>
        <p:nvSpPr>
          <p:cNvPr id="3" name="Content Placeholder 2"/>
          <p:cNvSpPr>
            <a:spLocks noGrp="1"/>
          </p:cNvSpPr>
          <p:nvPr>
            <p:ph idx="1"/>
          </p:nvPr>
        </p:nvSpPr>
        <p:spPr/>
        <p:txBody>
          <a:bodyPr>
            <a:normAutofit fontScale="92500" lnSpcReduction="10000"/>
          </a:bodyPr>
          <a:lstStyle/>
          <a:p>
            <a:r>
              <a:rPr lang="ro-RO" dirty="0" smtClean="0"/>
              <a:t>Pe plan european – schimbare de strategie - </a:t>
            </a:r>
            <a:r>
              <a:rPr lang="ro-RO" dirty="0"/>
              <a:t>”</a:t>
            </a:r>
            <a:r>
              <a:rPr lang="ro-RO" i="1" dirty="0"/>
              <a:t>Plan de acțiune pentru o industrie siderurgică competitivă și durabilă în Europa</a:t>
            </a:r>
            <a:r>
              <a:rPr lang="ro-RO" dirty="0"/>
              <a:t>”</a:t>
            </a:r>
            <a:r>
              <a:rPr lang="ro-RO" dirty="0" smtClean="0"/>
              <a:t>;</a:t>
            </a:r>
          </a:p>
          <a:p>
            <a:r>
              <a:rPr lang="ro-RO" dirty="0" smtClean="0"/>
              <a:t>Consiliul Concurenței – anchetă; înțelegere unică și continuă între producători și furnizori și HE pentru blocarea pieței;</a:t>
            </a:r>
          </a:p>
          <a:p>
            <a:r>
              <a:rPr lang="ro-RO" dirty="0" smtClean="0">
                <a:solidFill>
                  <a:srgbClr val="0070C0"/>
                </a:solidFill>
              </a:rPr>
              <a:t>Rezultat – imposibilitatea încheierii unor contracte pe lungă durată direct cu producătorii</a:t>
            </a:r>
            <a:r>
              <a:rPr lang="ro-RO" dirty="0" smtClean="0"/>
              <a:t>;</a:t>
            </a:r>
          </a:p>
          <a:p>
            <a:r>
              <a:rPr lang="ro-RO" dirty="0" smtClean="0"/>
              <a:t>Concluzie: prețul energie este esențial pentru industria grea;</a:t>
            </a:r>
            <a:endParaRPr lang="ro-RO" dirty="0"/>
          </a:p>
        </p:txBody>
      </p:sp>
    </p:spTree>
    <p:extLst>
      <p:ext uri="{BB962C8B-B14F-4D97-AF65-F5344CB8AC3E}">
        <p14:creationId xmlns:p14="http://schemas.microsoft.com/office/powerpoint/2010/main" val="24348858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11759</TotalTime>
  <Words>2201</Words>
  <Application>Microsoft Office PowerPoint</Application>
  <PresentationFormat>On-screen Show (4:3)</PresentationFormat>
  <Paragraphs>91</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Strategii energetice si industria metalurgică</vt:lpstr>
      <vt:lpstr>Studiu de caz: industria metalurgica</vt:lpstr>
      <vt:lpstr>Certificate verzi </vt:lpstr>
      <vt:lpstr>Certificate verzi</vt:lpstr>
      <vt:lpstr>Alte consecințe </vt:lpstr>
      <vt:lpstr>Contractele pe lungă durată</vt:lpstr>
      <vt:lpstr>Furnizarea de energie</vt:lpstr>
      <vt:lpstr>Contracte de lungă durată</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Despre strategii în România</dc:title>
  <dc:creator>Dragos Bogdan</dc:creator>
  <cp:lastModifiedBy>Stoica</cp:lastModifiedBy>
  <cp:revision>29</cp:revision>
  <cp:lastPrinted>2017-05-23T07:44:41Z</cp:lastPrinted>
  <dcterms:created xsi:type="dcterms:W3CDTF">2017-05-05T11:11:37Z</dcterms:created>
  <dcterms:modified xsi:type="dcterms:W3CDTF">2017-05-24T06:42:09Z</dcterms:modified>
</cp:coreProperties>
</file>