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8"/>
  </p:notesMasterIdLst>
  <p:sldIdLst>
    <p:sldId id="273" r:id="rId2"/>
    <p:sldId id="268" r:id="rId3"/>
    <p:sldId id="274" r:id="rId4"/>
    <p:sldId id="270" r:id="rId5"/>
    <p:sldId id="271" r:id="rId6"/>
    <p:sldId id="272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10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B02D-A5F1-452D-9A3C-3FC376FB087E}" type="datetimeFigureOut">
              <a:rPr lang="en-GB" smtClean="0"/>
              <a:t>25/05/2017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8A7AD-5F07-42E5-B303-E291BD289F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1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B8F03-BC93-4120-96CA-A36DF640BE2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94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gray">
          <a:xfrm>
            <a:off x="1752601" y="3"/>
            <a:ext cx="73914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 smtClean="0"/>
              <a:t>www.pwc.com</a:t>
            </a:r>
            <a:endParaRPr lang="en-GB" noProof="0" dirty="0"/>
          </a:p>
        </p:txBody>
      </p:sp>
      <p:grpSp>
        <p:nvGrpSpPr>
          <p:cNvPr id="16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1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0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8106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768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82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360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500" indent="-263525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75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50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38" indent="-266700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313" indent="-271463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478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3"/>
            <a:ext cx="80772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3"/>
            <a:ext cx="80772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30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0"/>
            <a:ext cx="80772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159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533400" y="685800"/>
            <a:ext cx="80772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533402" y="2819400"/>
            <a:ext cx="39623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33400" y="1905001"/>
            <a:ext cx="80772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2539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5096258" y="-2734056"/>
            <a:ext cx="152399" cy="6839712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97634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 bwMode="gray">
          <a:xfrm>
            <a:off x="1752601" y="3"/>
            <a:ext cx="73914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609601" y="3048000"/>
            <a:ext cx="9144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489087" y="2901699"/>
            <a:ext cx="1209752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add the presentation’s main title</a:t>
            </a:r>
            <a:endParaRPr lang="en-GB" noProof="0"/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96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64804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 bwMode="gray">
          <a:xfrm>
            <a:off x="1752601" y="3"/>
            <a:ext cx="73914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/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1752600" y="2899979"/>
            <a:ext cx="63246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46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1752600"/>
            <a:ext cx="80772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49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7391400" y="685803"/>
            <a:ext cx="17526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1752600" y="0"/>
            <a:ext cx="5638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1752600" y="685800"/>
            <a:ext cx="56388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 noProof="0"/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895476" y="838200"/>
            <a:ext cx="5343525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the presentation’s main title</a:t>
            </a:r>
            <a:endParaRPr lang="en-GB" noProof="0" dirty="0"/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895476" y="1828801"/>
            <a:ext cx="5343525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6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8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60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2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40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 smtClean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1895475" y="374904"/>
            <a:ext cx="4105656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smtClean="0"/>
              <a:t>www.pwc.com</a:t>
            </a:r>
            <a:endParaRPr lang="en-GB" noProof="0"/>
          </a:p>
        </p:txBody>
      </p:sp>
      <p:grpSp>
        <p:nvGrpSpPr>
          <p:cNvPr id="11" name="Group 32"/>
          <p:cNvGrpSpPr/>
          <p:nvPr/>
        </p:nvGrpSpPr>
        <p:grpSpPr>
          <a:xfrm>
            <a:off x="968592" y="6170993"/>
            <a:ext cx="9144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 noProof="0"/>
            </a:p>
          </p:txBody>
        </p:sp>
      </p:grpSp>
    </p:spTree>
    <p:extLst>
      <p:ext uri="{BB962C8B-B14F-4D97-AF65-F5344CB8AC3E}">
        <p14:creationId xmlns:p14="http://schemas.microsoft.com/office/powerpoint/2010/main" val="1073045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5867400"/>
            <a:ext cx="48006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smtClean="0"/>
              <a:t>Add legal and copyright disclaimers here.</a:t>
            </a:r>
            <a:endParaRPr lang="en-GB" noProof="0"/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2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3"/>
            <a:ext cx="39624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2" y="1752600"/>
            <a:ext cx="3962399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4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1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533400" y="1752603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3276602" y="1752603"/>
            <a:ext cx="2590799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1752603"/>
            <a:ext cx="2590800" cy="441959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6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3352800"/>
            <a:ext cx="3962400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648200" y="3352800"/>
            <a:ext cx="3962401" cy="28194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8077200" cy="14478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7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60198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0198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93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533400" y="1752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533400" y="4038600"/>
            <a:ext cx="2590800" cy="2133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3276600" y="1752600"/>
            <a:ext cx="5334000" cy="44196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02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85800"/>
            <a:ext cx="5334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3276600" y="1752600"/>
            <a:ext cx="5334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33400" y="1752600"/>
            <a:ext cx="25908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5791202" y="-2057400"/>
            <a:ext cx="152399" cy="54864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5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144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4419602" y="-3429000"/>
            <a:ext cx="152399" cy="82296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27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685800"/>
            <a:ext cx="80772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smtClean="0"/>
              <a:t>Click to edit</a:t>
            </a:r>
            <a:br>
              <a:rPr lang="en-GB" noProof="0" smtClean="0"/>
            </a:br>
            <a:r>
              <a:rPr lang="en-GB" noProof="0" smtClean="0"/>
              <a:t>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2" y="1752600"/>
            <a:ext cx="80771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77000"/>
            <a:ext cx="1527048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6C0488-217C-405E-84A7-2C6B75A710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6324600"/>
            <a:ext cx="1524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CBB441-54ED-477C-9FAB-35555F11287D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352" y="6324600"/>
            <a:ext cx="5260848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9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8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20" marR="0" indent="-27432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4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6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2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tx2"/>
                </a:solidFill>
              </a:rPr>
              <a:t>Strategia energetică – comentarii introductive</a:t>
            </a:r>
            <a:r>
              <a:rPr lang="ro-RO" dirty="0" smtClean="0"/>
              <a:t/>
            </a:r>
            <a:br>
              <a:rPr lang="ro-RO" dirty="0" smtClean="0"/>
            </a:b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b="1" i="1" dirty="0" smtClean="0"/>
              <a:t>Vasile Iuga</a:t>
            </a: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București, 24 mai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56" y="2775359"/>
            <a:ext cx="4942703" cy="369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Situația </a:t>
            </a:r>
            <a:r>
              <a:rPr lang="ro-RO" dirty="0"/>
              <a:t>sectorului energetic</a:t>
            </a:r>
            <a:endParaRPr lang="en-GB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533400" y="1412776"/>
            <a:ext cx="8077200" cy="649910"/>
          </a:xfrm>
          <a:prstGeom prst="rtTriangle">
            <a:avLst/>
          </a:prstGeom>
          <a:solidFill>
            <a:schemeClr val="accent4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102663" tIns="94450" rIns="102663" bIns="52516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538904" y="2062684"/>
            <a:ext cx="8077200" cy="4136097"/>
          </a:xfrm>
          <a:prstGeom prst="flowChartDocument">
            <a:avLst/>
          </a:prstGeom>
          <a:noFill/>
          <a:ln w="12700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45720" tIns="27432" rIns="45720" bIns="27432" anchor="ctr">
            <a:noAutofit/>
          </a:bodyPr>
          <a:lstStyle/>
          <a:p>
            <a:pPr marL="274320" lvl="1" indent="-274320">
              <a:spcAft>
                <a:spcPts val="900"/>
              </a:spcAft>
              <a:buClr>
                <a:schemeClr val="tx2"/>
              </a:buClr>
              <a:buSzPct val="100000"/>
              <a:buFont typeface="Georgia" pitchFamily="18" charset="0"/>
              <a:buChar char="•"/>
            </a:pPr>
            <a:endParaRPr lang="en-US" sz="2000" dirty="0" smtClean="0">
              <a:solidFill>
                <a:schemeClr val="tx2"/>
              </a:solidFill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Independență energetică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ro-RO" sz="2000" dirty="0" smtClean="0">
                <a:latin typeface="Georgia" pitchFamily="18" charset="0"/>
              </a:rPr>
              <a:t>/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ro-RO" sz="2000" dirty="0" smtClean="0">
                <a:latin typeface="Georgia" pitchFamily="18" charset="0"/>
              </a:rPr>
              <a:t>per </a:t>
            </a:r>
            <a:r>
              <a:rPr lang="ro-RO" sz="2000" dirty="0" err="1" smtClean="0">
                <a:latin typeface="Georgia" pitchFamily="18" charset="0"/>
              </a:rPr>
              <a:t>capita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ro-RO" sz="2000" dirty="0" smtClean="0">
                <a:latin typeface="Georgia" pitchFamily="18" charset="0"/>
              </a:rPr>
              <a:t>/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ro-RO" sz="2000" dirty="0" smtClean="0">
                <a:latin typeface="Georgia" pitchFamily="18" charset="0"/>
              </a:rPr>
              <a:t>ansamblu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err="1" smtClean="0">
                <a:latin typeface="Georgia" pitchFamily="18" charset="0"/>
              </a:rPr>
              <a:t>Mix</a:t>
            </a:r>
            <a:r>
              <a:rPr lang="ro-RO" sz="2000" dirty="0" smtClean="0">
                <a:latin typeface="Georgia" pitchFamily="18" charset="0"/>
              </a:rPr>
              <a:t> energetic echilibrat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Acoperire </a:t>
            </a:r>
            <a:r>
              <a:rPr lang="ro-RO" sz="2000" dirty="0">
                <a:latin typeface="Georgia" pitchFamily="18" charset="0"/>
              </a:rPr>
              <a:t>cu infrastructură internă </a:t>
            </a:r>
            <a:r>
              <a:rPr lang="ro-RO" sz="2000" dirty="0" smtClean="0">
                <a:latin typeface="Georgia" pitchFamily="18" charset="0"/>
              </a:rPr>
              <a:t>funcțională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Înzestrare </a:t>
            </a:r>
            <a:r>
              <a:rPr lang="ro-RO" sz="2000" dirty="0">
                <a:latin typeface="Georgia" pitchFamily="18" charset="0"/>
              </a:rPr>
              <a:t>cu resurse </a:t>
            </a:r>
            <a:r>
              <a:rPr lang="ro-RO" sz="2000" dirty="0" smtClean="0">
                <a:latin typeface="Georgia" pitchFamily="18" charset="0"/>
              </a:rPr>
              <a:t>naturale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Situație </a:t>
            </a:r>
            <a:r>
              <a:rPr lang="ro-RO" sz="2000" dirty="0">
                <a:latin typeface="Georgia" pitchFamily="18" charset="0"/>
              </a:rPr>
              <a:t>financiară bună pentru majoritatea </a:t>
            </a:r>
            <a:r>
              <a:rPr lang="ro-RO" sz="2000" dirty="0" smtClean="0">
                <a:latin typeface="Georgia" pitchFamily="18" charset="0"/>
              </a:rPr>
              <a:t>companiilor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Investiții </a:t>
            </a:r>
            <a:r>
              <a:rPr lang="ro-RO" sz="2000" dirty="0">
                <a:latin typeface="Georgia" pitchFamily="18" charset="0"/>
              </a:rPr>
              <a:t>private semnificative în </a:t>
            </a:r>
            <a:r>
              <a:rPr lang="ro-RO" sz="2000" dirty="0" smtClean="0">
                <a:latin typeface="Georgia" pitchFamily="18" charset="0"/>
              </a:rPr>
              <a:t>sector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Calitate </a:t>
            </a:r>
            <a:r>
              <a:rPr lang="ro-RO" sz="2000" dirty="0">
                <a:latin typeface="Georgia" pitchFamily="18" charset="0"/>
              </a:rPr>
              <a:t>îmbunătățită a </a:t>
            </a:r>
            <a:r>
              <a:rPr lang="ro-RO" sz="2000" dirty="0" smtClean="0">
                <a:latin typeface="Georgia" pitchFamily="18" charset="0"/>
              </a:rPr>
              <a:t>reglementării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Competențe </a:t>
            </a:r>
            <a:r>
              <a:rPr lang="ro-RO" sz="2000" dirty="0">
                <a:latin typeface="Georgia" pitchFamily="18" charset="0"/>
              </a:rPr>
              <a:t>profesionale diversificate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22" b="11678"/>
          <a:stretch/>
        </p:blipFill>
        <p:spPr>
          <a:xfrm>
            <a:off x="5334476" y="4997301"/>
            <a:ext cx="3809524" cy="1573619"/>
          </a:xfrm>
          <a:prstGeom prst="rect">
            <a:avLst/>
          </a:prstGeom>
        </p:spPr>
      </p:pic>
      <p:sp>
        <p:nvSpPr>
          <p:cNvPr id="7" name="Freeform 126"/>
          <p:cNvSpPr>
            <a:spLocks noChangeAspect="1" noEditPoints="1"/>
          </p:cNvSpPr>
          <p:nvPr/>
        </p:nvSpPr>
        <p:spPr bwMode="ltGray">
          <a:xfrm>
            <a:off x="705004" y="1530681"/>
            <a:ext cx="464384" cy="422406"/>
          </a:xfrm>
          <a:custGeom>
            <a:avLst/>
            <a:gdLst>
              <a:gd name="T0" fmla="*/ 5170 w 5170"/>
              <a:gd name="T1" fmla="*/ 2125 h 4722"/>
              <a:gd name="T2" fmla="*/ 4722 w 5170"/>
              <a:gd name="T3" fmla="*/ 1653 h 4722"/>
              <a:gd name="T4" fmla="*/ 3235 w 5170"/>
              <a:gd name="T5" fmla="*/ 1653 h 4722"/>
              <a:gd name="T6" fmla="*/ 3471 w 5170"/>
              <a:gd name="T7" fmla="*/ 567 h 4722"/>
              <a:gd name="T8" fmla="*/ 3471 w 5170"/>
              <a:gd name="T9" fmla="*/ 496 h 4722"/>
              <a:gd name="T10" fmla="*/ 3376 w 5170"/>
              <a:gd name="T11" fmla="*/ 236 h 4722"/>
              <a:gd name="T12" fmla="*/ 3117 w 5170"/>
              <a:gd name="T13" fmla="*/ 0 h 4722"/>
              <a:gd name="T14" fmla="*/ 1558 w 5170"/>
              <a:gd name="T15" fmla="*/ 1558 h 4722"/>
              <a:gd name="T16" fmla="*/ 1417 w 5170"/>
              <a:gd name="T17" fmla="*/ 1889 h 4722"/>
              <a:gd name="T18" fmla="*/ 1417 w 5170"/>
              <a:gd name="T19" fmla="*/ 4250 h 4722"/>
              <a:gd name="T20" fmla="*/ 1889 w 5170"/>
              <a:gd name="T21" fmla="*/ 4722 h 4722"/>
              <a:gd name="T22" fmla="*/ 4014 w 5170"/>
              <a:gd name="T23" fmla="*/ 4722 h 4722"/>
              <a:gd name="T24" fmla="*/ 4439 w 5170"/>
              <a:gd name="T25" fmla="*/ 4439 h 4722"/>
              <a:gd name="T26" fmla="*/ 5147 w 5170"/>
              <a:gd name="T27" fmla="*/ 2762 h 4722"/>
              <a:gd name="T28" fmla="*/ 5170 w 5170"/>
              <a:gd name="T29" fmla="*/ 2597 h 4722"/>
              <a:gd name="T30" fmla="*/ 5170 w 5170"/>
              <a:gd name="T31" fmla="*/ 2125 h 4722"/>
              <a:gd name="T32" fmla="*/ 5170 w 5170"/>
              <a:gd name="T33" fmla="*/ 2125 h 4722"/>
              <a:gd name="T34" fmla="*/ 0 w 5170"/>
              <a:gd name="T35" fmla="*/ 4722 h 4722"/>
              <a:gd name="T36" fmla="*/ 945 w 5170"/>
              <a:gd name="T37" fmla="*/ 4722 h 4722"/>
              <a:gd name="T38" fmla="*/ 945 w 5170"/>
              <a:gd name="T39" fmla="*/ 1889 h 4722"/>
              <a:gd name="T40" fmla="*/ 0 w 5170"/>
              <a:gd name="T41" fmla="*/ 1889 h 4722"/>
              <a:gd name="T42" fmla="*/ 0 w 5170"/>
              <a:gd name="T43" fmla="*/ 4722 h 4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170" h="4722">
                <a:moveTo>
                  <a:pt x="5170" y="2125"/>
                </a:moveTo>
                <a:cubicBezTo>
                  <a:pt x="5170" y="1865"/>
                  <a:pt x="4982" y="1653"/>
                  <a:pt x="4722" y="1653"/>
                </a:cubicBezTo>
                <a:cubicBezTo>
                  <a:pt x="3235" y="1653"/>
                  <a:pt x="3235" y="1653"/>
                  <a:pt x="3235" y="1653"/>
                </a:cubicBezTo>
                <a:cubicBezTo>
                  <a:pt x="3471" y="567"/>
                  <a:pt x="3471" y="567"/>
                  <a:pt x="3471" y="567"/>
                </a:cubicBezTo>
                <a:cubicBezTo>
                  <a:pt x="3471" y="496"/>
                  <a:pt x="3471" y="496"/>
                  <a:pt x="3471" y="496"/>
                </a:cubicBezTo>
                <a:cubicBezTo>
                  <a:pt x="3471" y="402"/>
                  <a:pt x="3423" y="307"/>
                  <a:pt x="3376" y="236"/>
                </a:cubicBezTo>
                <a:cubicBezTo>
                  <a:pt x="3117" y="0"/>
                  <a:pt x="3117" y="0"/>
                  <a:pt x="3117" y="0"/>
                </a:cubicBezTo>
                <a:cubicBezTo>
                  <a:pt x="1558" y="1558"/>
                  <a:pt x="1558" y="1558"/>
                  <a:pt x="1558" y="1558"/>
                </a:cubicBezTo>
                <a:cubicBezTo>
                  <a:pt x="1464" y="1629"/>
                  <a:pt x="1417" y="1747"/>
                  <a:pt x="1417" y="1889"/>
                </a:cubicBezTo>
                <a:cubicBezTo>
                  <a:pt x="1417" y="4250"/>
                  <a:pt x="1417" y="4250"/>
                  <a:pt x="1417" y="4250"/>
                </a:cubicBezTo>
                <a:cubicBezTo>
                  <a:pt x="1417" y="4510"/>
                  <a:pt x="1629" y="4722"/>
                  <a:pt x="1889" y="4722"/>
                </a:cubicBezTo>
                <a:cubicBezTo>
                  <a:pt x="4014" y="4722"/>
                  <a:pt x="4014" y="4722"/>
                  <a:pt x="4014" y="4722"/>
                </a:cubicBezTo>
                <a:cubicBezTo>
                  <a:pt x="4203" y="4722"/>
                  <a:pt x="4368" y="4604"/>
                  <a:pt x="4439" y="4439"/>
                </a:cubicBezTo>
                <a:cubicBezTo>
                  <a:pt x="5147" y="2762"/>
                  <a:pt x="5147" y="2762"/>
                  <a:pt x="5147" y="2762"/>
                </a:cubicBezTo>
                <a:cubicBezTo>
                  <a:pt x="5170" y="2715"/>
                  <a:pt x="5170" y="2644"/>
                  <a:pt x="5170" y="2597"/>
                </a:cubicBezTo>
                <a:cubicBezTo>
                  <a:pt x="5170" y="2125"/>
                  <a:pt x="5170" y="2125"/>
                  <a:pt x="5170" y="2125"/>
                </a:cubicBezTo>
                <a:cubicBezTo>
                  <a:pt x="5170" y="2125"/>
                  <a:pt x="5170" y="2125"/>
                  <a:pt x="5170" y="2125"/>
                </a:cubicBezTo>
                <a:moveTo>
                  <a:pt x="0" y="4722"/>
                </a:moveTo>
                <a:cubicBezTo>
                  <a:pt x="945" y="4722"/>
                  <a:pt x="945" y="4722"/>
                  <a:pt x="945" y="4722"/>
                </a:cubicBezTo>
                <a:cubicBezTo>
                  <a:pt x="945" y="1889"/>
                  <a:pt x="945" y="1889"/>
                  <a:pt x="945" y="1889"/>
                </a:cubicBezTo>
                <a:cubicBezTo>
                  <a:pt x="0" y="1889"/>
                  <a:pt x="0" y="1889"/>
                  <a:pt x="0" y="1889"/>
                </a:cubicBezTo>
                <a:lnTo>
                  <a:pt x="0" y="47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Situația </a:t>
            </a:r>
            <a:r>
              <a:rPr lang="ro-RO" dirty="0"/>
              <a:t>sectorului </a:t>
            </a:r>
            <a:r>
              <a:rPr lang="ro-RO" dirty="0" smtClean="0"/>
              <a:t>energetic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continuare</a:t>
            </a:r>
            <a:r>
              <a:rPr lang="en-US" dirty="0" smtClean="0"/>
              <a:t>)</a:t>
            </a:r>
            <a:endParaRPr lang="en-GB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flipH="1">
            <a:off x="538904" y="1413344"/>
            <a:ext cx="8077200" cy="649340"/>
          </a:xfrm>
          <a:prstGeom prst="rtTriangle">
            <a:avLst/>
          </a:prstGeom>
          <a:solidFill>
            <a:srgbClr val="FF000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72000" tIns="72000" rIns="3600" bIns="52516" anchor="b">
            <a:noAutofit/>
          </a:bodyPr>
          <a:lstStyle/>
          <a:p>
            <a:pPr lvl="0" algn="r">
              <a:spcAft>
                <a:spcPts val="400"/>
              </a:spcAft>
              <a:defRPr/>
            </a:pP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533400" y="2062684"/>
            <a:ext cx="8077200" cy="3349288"/>
          </a:xfrm>
          <a:prstGeom prst="flowChartDocument">
            <a:avLst/>
          </a:prstGeom>
          <a:noFill/>
          <a:ln w="127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45720" tIns="27432" rIns="45720" bIns="27432" anchor="ctr">
            <a:noAutofit/>
          </a:bodyPr>
          <a:lstStyle/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Stare tehnică relativ precară a unor capacități și infrastructuri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Piață regională </a:t>
            </a:r>
            <a:r>
              <a:rPr lang="ro-RO" sz="2000" dirty="0" err="1" smtClean="0">
                <a:latin typeface="Georgia" pitchFamily="18" charset="0"/>
              </a:rPr>
              <a:t>oligopolistă</a:t>
            </a:r>
            <a:r>
              <a:rPr lang="ro-RO" sz="2000" dirty="0" smtClean="0">
                <a:latin typeface="Georgia" pitchFamily="18" charset="0"/>
              </a:rPr>
              <a:t> (surse și rute)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Grad ridicat de sărăcie energetică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Guvernanță energetică inconsecventă (cadrul legal și fiscal și de reglementare, actul birocratic)</a:t>
            </a:r>
            <a:endParaRPr lang="en-US" sz="2000" dirty="0" smtClean="0">
              <a:latin typeface="Georgia" pitchFamily="18" charset="0"/>
            </a:endParaRPr>
          </a:p>
          <a:p>
            <a:pPr marL="361950" lvl="1" indent="-276225">
              <a:spcAft>
                <a:spcPts val="900"/>
              </a:spcAft>
              <a:buSzPct val="100000"/>
              <a:buFont typeface="Georgia" pitchFamily="18" charset="0"/>
              <a:buChar char="•"/>
            </a:pPr>
            <a:r>
              <a:rPr lang="ro-RO" sz="2000" dirty="0" smtClean="0">
                <a:latin typeface="Georgia" pitchFamily="18" charset="0"/>
              </a:rPr>
              <a:t>Deficit de competențe pe zonele </a:t>
            </a:r>
            <a:r>
              <a:rPr lang="ro-RO" sz="2000" dirty="0" err="1" smtClean="0">
                <a:latin typeface="Georgia" pitchFamily="18" charset="0"/>
              </a:rPr>
              <a:t>neinginereşti</a:t>
            </a:r>
            <a:endParaRPr lang="ro-RO" sz="2000" dirty="0">
              <a:solidFill>
                <a:schemeClr val="accent4"/>
              </a:solidFill>
              <a:latin typeface="Georgia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059479" y="1509822"/>
            <a:ext cx="473775" cy="473775"/>
            <a:chOff x="9617181" y="3474401"/>
            <a:chExt cx="612000" cy="612000"/>
          </a:xfrm>
        </p:grpSpPr>
        <p:sp>
          <p:nvSpPr>
            <p:cNvPr id="13" name="Oval 12"/>
            <p:cNvSpPr/>
            <p:nvPr/>
          </p:nvSpPr>
          <p:spPr bwMode="ltGray">
            <a:xfrm>
              <a:off x="9617181" y="3474401"/>
              <a:ext cx="612000" cy="612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4" name="Freeform 4848"/>
            <p:cNvSpPr>
              <a:spLocks noEditPoints="1"/>
            </p:cNvSpPr>
            <p:nvPr/>
          </p:nvSpPr>
          <p:spPr bwMode="auto">
            <a:xfrm>
              <a:off x="9707113" y="3558784"/>
              <a:ext cx="431358" cy="382617"/>
            </a:xfrm>
            <a:custGeom>
              <a:avLst/>
              <a:gdLst>
                <a:gd name="T0" fmla="*/ 198 w 354"/>
                <a:gd name="T1" fmla="*/ 12 h 314"/>
                <a:gd name="T2" fmla="*/ 194 w 354"/>
                <a:gd name="T3" fmla="*/ 8 h 314"/>
                <a:gd name="T4" fmla="*/ 184 w 354"/>
                <a:gd name="T5" fmla="*/ 0 h 314"/>
                <a:gd name="T6" fmla="*/ 178 w 354"/>
                <a:gd name="T7" fmla="*/ 0 h 314"/>
                <a:gd name="T8" fmla="*/ 166 w 354"/>
                <a:gd name="T9" fmla="*/ 4 h 314"/>
                <a:gd name="T10" fmla="*/ 158 w 354"/>
                <a:gd name="T11" fmla="*/ 12 h 314"/>
                <a:gd name="T12" fmla="*/ 4 w 354"/>
                <a:gd name="T13" fmla="*/ 278 h 314"/>
                <a:gd name="T14" fmla="*/ 0 w 354"/>
                <a:gd name="T15" fmla="*/ 290 h 314"/>
                <a:gd name="T16" fmla="*/ 4 w 354"/>
                <a:gd name="T17" fmla="*/ 302 h 314"/>
                <a:gd name="T18" fmla="*/ 8 w 354"/>
                <a:gd name="T19" fmla="*/ 306 h 314"/>
                <a:gd name="T20" fmla="*/ 18 w 354"/>
                <a:gd name="T21" fmla="*/ 312 h 314"/>
                <a:gd name="T22" fmla="*/ 330 w 354"/>
                <a:gd name="T23" fmla="*/ 314 h 314"/>
                <a:gd name="T24" fmla="*/ 338 w 354"/>
                <a:gd name="T25" fmla="*/ 312 h 314"/>
                <a:gd name="T26" fmla="*/ 348 w 354"/>
                <a:gd name="T27" fmla="*/ 306 h 314"/>
                <a:gd name="T28" fmla="*/ 352 w 354"/>
                <a:gd name="T29" fmla="*/ 302 h 314"/>
                <a:gd name="T30" fmla="*/ 354 w 354"/>
                <a:gd name="T31" fmla="*/ 290 h 314"/>
                <a:gd name="T32" fmla="*/ 352 w 354"/>
                <a:gd name="T33" fmla="*/ 278 h 314"/>
                <a:gd name="T34" fmla="*/ 42 w 354"/>
                <a:gd name="T35" fmla="*/ 280 h 314"/>
                <a:gd name="T36" fmla="*/ 314 w 354"/>
                <a:gd name="T37" fmla="*/ 280 h 314"/>
                <a:gd name="T38" fmla="*/ 160 w 354"/>
                <a:gd name="T39" fmla="*/ 142 h 314"/>
                <a:gd name="T40" fmla="*/ 158 w 354"/>
                <a:gd name="T41" fmla="*/ 132 h 314"/>
                <a:gd name="T42" fmla="*/ 160 w 354"/>
                <a:gd name="T43" fmla="*/ 126 h 314"/>
                <a:gd name="T44" fmla="*/ 164 w 354"/>
                <a:gd name="T45" fmla="*/ 122 h 314"/>
                <a:gd name="T46" fmla="*/ 178 w 354"/>
                <a:gd name="T47" fmla="*/ 118 h 314"/>
                <a:gd name="T48" fmla="*/ 186 w 354"/>
                <a:gd name="T49" fmla="*/ 118 h 314"/>
                <a:gd name="T50" fmla="*/ 192 w 354"/>
                <a:gd name="T51" fmla="*/ 122 h 314"/>
                <a:gd name="T52" fmla="*/ 198 w 354"/>
                <a:gd name="T53" fmla="*/ 132 h 314"/>
                <a:gd name="T54" fmla="*/ 196 w 354"/>
                <a:gd name="T55" fmla="*/ 142 h 314"/>
                <a:gd name="T56" fmla="*/ 172 w 354"/>
                <a:gd name="T57" fmla="*/ 206 h 314"/>
                <a:gd name="T58" fmla="*/ 178 w 354"/>
                <a:gd name="T59" fmla="*/ 218 h 314"/>
                <a:gd name="T60" fmla="*/ 186 w 354"/>
                <a:gd name="T61" fmla="*/ 220 h 314"/>
                <a:gd name="T62" fmla="*/ 190 w 354"/>
                <a:gd name="T63" fmla="*/ 224 h 314"/>
                <a:gd name="T64" fmla="*/ 194 w 354"/>
                <a:gd name="T65" fmla="*/ 230 h 314"/>
                <a:gd name="T66" fmla="*/ 196 w 354"/>
                <a:gd name="T67" fmla="*/ 238 h 314"/>
                <a:gd name="T68" fmla="*/ 194 w 354"/>
                <a:gd name="T69" fmla="*/ 244 h 314"/>
                <a:gd name="T70" fmla="*/ 190 w 354"/>
                <a:gd name="T71" fmla="*/ 250 h 314"/>
                <a:gd name="T72" fmla="*/ 186 w 354"/>
                <a:gd name="T73" fmla="*/ 254 h 314"/>
                <a:gd name="T74" fmla="*/ 178 w 354"/>
                <a:gd name="T75" fmla="*/ 256 h 314"/>
                <a:gd name="T76" fmla="*/ 170 w 354"/>
                <a:gd name="T77" fmla="*/ 254 h 314"/>
                <a:gd name="T78" fmla="*/ 166 w 354"/>
                <a:gd name="T79" fmla="*/ 250 h 314"/>
                <a:gd name="T80" fmla="*/ 162 w 354"/>
                <a:gd name="T81" fmla="*/ 244 h 314"/>
                <a:gd name="T82" fmla="*/ 160 w 354"/>
                <a:gd name="T83" fmla="*/ 238 h 314"/>
                <a:gd name="T84" fmla="*/ 162 w 354"/>
                <a:gd name="T85" fmla="*/ 230 h 314"/>
                <a:gd name="T86" fmla="*/ 166 w 354"/>
                <a:gd name="T87" fmla="*/ 224 h 314"/>
                <a:gd name="T88" fmla="*/ 178 w 354"/>
                <a:gd name="T89" fmla="*/ 21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4" h="314">
                  <a:moveTo>
                    <a:pt x="352" y="278"/>
                  </a:moveTo>
                  <a:lnTo>
                    <a:pt x="198" y="12"/>
                  </a:lnTo>
                  <a:lnTo>
                    <a:pt x="198" y="12"/>
                  </a:lnTo>
                  <a:lnTo>
                    <a:pt x="194" y="8"/>
                  </a:lnTo>
                  <a:lnTo>
                    <a:pt x="190" y="4"/>
                  </a:lnTo>
                  <a:lnTo>
                    <a:pt x="184" y="0"/>
                  </a:lnTo>
                  <a:lnTo>
                    <a:pt x="178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4"/>
                  </a:lnTo>
                  <a:lnTo>
                    <a:pt x="162" y="8"/>
                  </a:lnTo>
                  <a:lnTo>
                    <a:pt x="158" y="12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2" y="282"/>
                  </a:lnTo>
                  <a:lnTo>
                    <a:pt x="0" y="290"/>
                  </a:lnTo>
                  <a:lnTo>
                    <a:pt x="2" y="296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8" y="306"/>
                  </a:lnTo>
                  <a:lnTo>
                    <a:pt x="12" y="310"/>
                  </a:lnTo>
                  <a:lnTo>
                    <a:pt x="18" y="312"/>
                  </a:lnTo>
                  <a:lnTo>
                    <a:pt x="26" y="314"/>
                  </a:lnTo>
                  <a:lnTo>
                    <a:pt x="330" y="314"/>
                  </a:lnTo>
                  <a:lnTo>
                    <a:pt x="330" y="314"/>
                  </a:lnTo>
                  <a:lnTo>
                    <a:pt x="338" y="312"/>
                  </a:lnTo>
                  <a:lnTo>
                    <a:pt x="342" y="310"/>
                  </a:lnTo>
                  <a:lnTo>
                    <a:pt x="348" y="306"/>
                  </a:lnTo>
                  <a:lnTo>
                    <a:pt x="352" y="302"/>
                  </a:lnTo>
                  <a:lnTo>
                    <a:pt x="352" y="302"/>
                  </a:lnTo>
                  <a:lnTo>
                    <a:pt x="354" y="296"/>
                  </a:lnTo>
                  <a:lnTo>
                    <a:pt x="354" y="290"/>
                  </a:lnTo>
                  <a:lnTo>
                    <a:pt x="354" y="282"/>
                  </a:lnTo>
                  <a:lnTo>
                    <a:pt x="352" y="278"/>
                  </a:lnTo>
                  <a:lnTo>
                    <a:pt x="352" y="278"/>
                  </a:lnTo>
                  <a:close/>
                  <a:moveTo>
                    <a:pt x="42" y="280"/>
                  </a:moveTo>
                  <a:lnTo>
                    <a:pt x="178" y="44"/>
                  </a:lnTo>
                  <a:lnTo>
                    <a:pt x="314" y="280"/>
                  </a:lnTo>
                  <a:lnTo>
                    <a:pt x="42" y="280"/>
                  </a:lnTo>
                  <a:close/>
                  <a:moveTo>
                    <a:pt x="160" y="142"/>
                  </a:moveTo>
                  <a:lnTo>
                    <a:pt x="160" y="142"/>
                  </a:lnTo>
                  <a:lnTo>
                    <a:pt x="158" y="132"/>
                  </a:lnTo>
                  <a:lnTo>
                    <a:pt x="158" y="132"/>
                  </a:lnTo>
                  <a:lnTo>
                    <a:pt x="160" y="126"/>
                  </a:lnTo>
                  <a:lnTo>
                    <a:pt x="164" y="122"/>
                  </a:lnTo>
                  <a:lnTo>
                    <a:pt x="164" y="122"/>
                  </a:lnTo>
                  <a:lnTo>
                    <a:pt x="170" y="118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86" y="118"/>
                  </a:lnTo>
                  <a:lnTo>
                    <a:pt x="192" y="122"/>
                  </a:lnTo>
                  <a:lnTo>
                    <a:pt x="192" y="122"/>
                  </a:lnTo>
                  <a:lnTo>
                    <a:pt x="196" y="126"/>
                  </a:lnTo>
                  <a:lnTo>
                    <a:pt x="198" y="132"/>
                  </a:lnTo>
                  <a:lnTo>
                    <a:pt x="198" y="132"/>
                  </a:lnTo>
                  <a:lnTo>
                    <a:pt x="196" y="142"/>
                  </a:lnTo>
                  <a:lnTo>
                    <a:pt x="184" y="206"/>
                  </a:lnTo>
                  <a:lnTo>
                    <a:pt x="172" y="206"/>
                  </a:lnTo>
                  <a:lnTo>
                    <a:pt x="160" y="142"/>
                  </a:lnTo>
                  <a:close/>
                  <a:moveTo>
                    <a:pt x="178" y="218"/>
                  </a:moveTo>
                  <a:lnTo>
                    <a:pt x="178" y="218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24"/>
                  </a:lnTo>
                  <a:lnTo>
                    <a:pt x="190" y="224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6" y="238"/>
                  </a:lnTo>
                  <a:lnTo>
                    <a:pt x="196" y="238"/>
                  </a:lnTo>
                  <a:lnTo>
                    <a:pt x="194" y="244"/>
                  </a:lnTo>
                  <a:lnTo>
                    <a:pt x="194" y="244"/>
                  </a:lnTo>
                  <a:lnTo>
                    <a:pt x="190" y="250"/>
                  </a:lnTo>
                  <a:lnTo>
                    <a:pt x="190" y="250"/>
                  </a:lnTo>
                  <a:lnTo>
                    <a:pt x="186" y="254"/>
                  </a:lnTo>
                  <a:lnTo>
                    <a:pt x="186" y="254"/>
                  </a:lnTo>
                  <a:lnTo>
                    <a:pt x="178" y="256"/>
                  </a:lnTo>
                  <a:lnTo>
                    <a:pt x="178" y="256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66" y="250"/>
                  </a:lnTo>
                  <a:lnTo>
                    <a:pt x="166" y="250"/>
                  </a:lnTo>
                  <a:lnTo>
                    <a:pt x="162" y="244"/>
                  </a:lnTo>
                  <a:lnTo>
                    <a:pt x="162" y="244"/>
                  </a:lnTo>
                  <a:lnTo>
                    <a:pt x="160" y="238"/>
                  </a:lnTo>
                  <a:lnTo>
                    <a:pt x="160" y="238"/>
                  </a:lnTo>
                  <a:lnTo>
                    <a:pt x="162" y="230"/>
                  </a:lnTo>
                  <a:lnTo>
                    <a:pt x="166" y="224"/>
                  </a:lnTo>
                  <a:lnTo>
                    <a:pt x="166" y="224"/>
                  </a:lnTo>
                  <a:lnTo>
                    <a:pt x="170" y="220"/>
                  </a:lnTo>
                  <a:lnTo>
                    <a:pt x="178" y="218"/>
                  </a:lnTo>
                  <a:lnTo>
                    <a:pt x="178" y="21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85" y="4688958"/>
            <a:ext cx="3237614" cy="21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Strategia energetică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401723"/>
            <a:ext cx="8077200" cy="979970"/>
          </a:xfrm>
          <a:solidFill>
            <a:schemeClr val="tx2"/>
          </a:solidFill>
        </p:spPr>
        <p:txBody>
          <a:bodyPr anchor="ctr"/>
          <a:lstStyle/>
          <a:p>
            <a:pPr marL="180975"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</a:pPr>
            <a:r>
              <a:rPr lang="ro-RO" sz="2400" i="1" dirty="0" smtClean="0">
                <a:solidFill>
                  <a:schemeClr val="bg1"/>
                </a:solidFill>
              </a:rPr>
              <a:t>Plan fundamental / Stat / Viziune pe termen lung / Repere esențiale pentru politici</a:t>
            </a:r>
            <a:endParaRPr lang="ro-RO" sz="2400" i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223450"/>
            <a:ext cx="8077200" cy="3421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•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2pPr>
            <a:lvl3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-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3pPr>
            <a:lvl4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◦"/>
              <a:defRPr sz="200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4pPr>
            <a:lvl5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Font typeface="Georgia" pitchFamily="18" charset="0"/>
              <a:buChar char="›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5pPr>
            <a:lvl6pPr marL="27432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6pPr>
            <a:lvl7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7pPr>
            <a:lvl8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100000"/>
              <a:buFont typeface="+mj-lt"/>
              <a:buAutoNum type="romanLcPeriod"/>
              <a:defRPr sz="20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8pPr>
            <a:lvl9pPr marL="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 sz="2000" b="1" kern="1200" baseline="0">
                <a:solidFill>
                  <a:schemeClr val="tx2"/>
                </a:solidFill>
                <a:latin typeface="Georgia" pitchFamily="18" charset="0"/>
                <a:ea typeface="+mn-ea"/>
                <a:cs typeface="+mn-cs"/>
              </a:defRPr>
            </a:lvl9pPr>
          </a:lstStyle>
          <a:p>
            <a:pPr indent="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</a:pPr>
            <a:r>
              <a:rPr lang="ro-RO" sz="2400" b="1" dirty="0" smtClean="0">
                <a:solidFill>
                  <a:schemeClr val="accent1"/>
                </a:solidFill>
              </a:rPr>
              <a:t>Dileme??</a:t>
            </a: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Independență</a:t>
            </a:r>
            <a:r>
              <a:rPr lang="ro-RO" dirty="0" smtClean="0"/>
              <a:t> </a:t>
            </a:r>
            <a:r>
              <a:rPr lang="ro-RO" dirty="0" err="1"/>
              <a:t>vs</a:t>
            </a:r>
            <a:r>
              <a:rPr lang="ro-RO" dirty="0"/>
              <a:t> </a:t>
            </a:r>
            <a:r>
              <a:rPr lang="ro-RO" i="1" dirty="0">
                <a:solidFill>
                  <a:schemeClr val="tx2"/>
                </a:solidFill>
              </a:rPr>
              <a:t>Securitate </a:t>
            </a:r>
            <a:r>
              <a:rPr lang="ro-RO" i="1" dirty="0" smtClean="0">
                <a:solidFill>
                  <a:schemeClr val="tx2"/>
                </a:solidFill>
              </a:rPr>
              <a:t>energetică</a:t>
            </a:r>
            <a:endParaRPr lang="en-US" i="1" dirty="0" smtClean="0">
              <a:solidFill>
                <a:schemeClr val="tx2"/>
              </a:solidFill>
            </a:endParaRP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Insulă</a:t>
            </a:r>
            <a:r>
              <a:rPr lang="ro-RO" dirty="0" smtClean="0"/>
              <a:t> </a:t>
            </a:r>
            <a:r>
              <a:rPr lang="ro-RO" dirty="0" err="1"/>
              <a:t>vs</a:t>
            </a:r>
            <a:r>
              <a:rPr lang="ro-RO" dirty="0"/>
              <a:t> </a:t>
            </a:r>
            <a:r>
              <a:rPr lang="ro-RO" i="1" dirty="0">
                <a:solidFill>
                  <a:schemeClr val="tx2"/>
                </a:solidFill>
              </a:rPr>
              <a:t>Conectare la </a:t>
            </a:r>
            <a:r>
              <a:rPr lang="ro-RO" i="1" dirty="0" smtClean="0">
                <a:solidFill>
                  <a:schemeClr val="tx2"/>
                </a:solidFill>
              </a:rPr>
              <a:t>rețelele </a:t>
            </a:r>
            <a:r>
              <a:rPr lang="ro-RO" dirty="0" err="1"/>
              <a:t>vs</a:t>
            </a:r>
            <a:r>
              <a:rPr lang="ro-RO" dirty="0"/>
              <a:t> </a:t>
            </a:r>
            <a:r>
              <a:rPr lang="ro-RO" i="1" dirty="0">
                <a:solidFill>
                  <a:schemeClr val="tx2"/>
                </a:solidFill>
              </a:rPr>
              <a:t>Hub </a:t>
            </a:r>
            <a:r>
              <a:rPr lang="ro-RO" i="1" dirty="0" smtClean="0">
                <a:solidFill>
                  <a:schemeClr val="tx2"/>
                </a:solidFill>
              </a:rPr>
              <a:t>energetic</a:t>
            </a:r>
            <a:endParaRPr lang="en-US" i="1" dirty="0" smtClean="0">
              <a:solidFill>
                <a:schemeClr val="tx2"/>
              </a:solidFill>
            </a:endParaRP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Focus </a:t>
            </a:r>
            <a:r>
              <a:rPr lang="ro-RO" i="1" dirty="0">
                <a:solidFill>
                  <a:schemeClr val="tx2"/>
                </a:solidFill>
              </a:rPr>
              <a:t>pe producător </a:t>
            </a:r>
            <a:r>
              <a:rPr lang="ro-RO" dirty="0" err="1"/>
              <a:t>vs</a:t>
            </a:r>
            <a:r>
              <a:rPr lang="ro-RO" dirty="0"/>
              <a:t> </a:t>
            </a:r>
            <a:r>
              <a:rPr lang="ro-RO" i="1" dirty="0" smtClean="0">
                <a:solidFill>
                  <a:schemeClr val="tx2"/>
                </a:solidFill>
              </a:rPr>
              <a:t>Consumator/Cerere</a:t>
            </a:r>
            <a:endParaRPr lang="en-US" i="1" dirty="0" smtClean="0">
              <a:solidFill>
                <a:schemeClr val="tx2"/>
              </a:solidFill>
            </a:endParaRP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Listă </a:t>
            </a:r>
            <a:r>
              <a:rPr lang="ro-RO" i="1" dirty="0">
                <a:solidFill>
                  <a:schemeClr val="tx2"/>
                </a:solidFill>
              </a:rPr>
              <a:t>detaliată obiective </a:t>
            </a:r>
            <a:r>
              <a:rPr lang="ro-RO" i="1" dirty="0" smtClean="0">
                <a:solidFill>
                  <a:schemeClr val="tx2"/>
                </a:solidFill>
              </a:rPr>
              <a:t>investiții </a:t>
            </a:r>
            <a:r>
              <a:rPr lang="ro-RO" i="1" dirty="0">
                <a:solidFill>
                  <a:schemeClr val="tx2"/>
                </a:solidFill>
              </a:rPr>
              <a:t>(stat) </a:t>
            </a:r>
            <a:r>
              <a:rPr lang="ro-RO" dirty="0" err="1"/>
              <a:t>vs</a:t>
            </a:r>
            <a:r>
              <a:rPr lang="ro-RO" dirty="0"/>
              <a:t> </a:t>
            </a:r>
            <a:r>
              <a:rPr lang="ro-RO" i="1" dirty="0" smtClean="0">
                <a:solidFill>
                  <a:schemeClr val="tx2"/>
                </a:solidFill>
              </a:rPr>
              <a:t>Direcții </a:t>
            </a:r>
            <a:r>
              <a:rPr lang="ro-RO" i="1" dirty="0">
                <a:solidFill>
                  <a:schemeClr val="tx2"/>
                </a:solidFill>
              </a:rPr>
              <a:t>generale de </a:t>
            </a:r>
            <a:r>
              <a:rPr lang="ro-RO" i="1" dirty="0" smtClean="0">
                <a:solidFill>
                  <a:schemeClr val="tx2"/>
                </a:solidFill>
              </a:rPr>
              <a:t>acțiune</a:t>
            </a:r>
            <a:endParaRPr lang="en-GB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626" y="2078267"/>
            <a:ext cx="2706624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Strategia energetică (cont</a:t>
            </a:r>
            <a:r>
              <a:rPr lang="en-US" dirty="0" err="1" smtClean="0"/>
              <a:t>inuare</a:t>
            </a:r>
            <a:r>
              <a:rPr lang="ro-RO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533400" y="1779233"/>
            <a:ext cx="8077200" cy="3680535"/>
          </a:xfrm>
        </p:spPr>
        <p:txBody>
          <a:bodyPr/>
          <a:lstStyle/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Tendințe în </a:t>
            </a:r>
            <a:r>
              <a:rPr lang="ro-RO" i="1" dirty="0" err="1" smtClean="0">
                <a:solidFill>
                  <a:schemeClr val="tx2"/>
                </a:solidFill>
              </a:rPr>
              <a:t>mixul</a:t>
            </a:r>
            <a:r>
              <a:rPr lang="ro-RO" i="1" dirty="0" smtClean="0">
                <a:solidFill>
                  <a:schemeClr val="tx2"/>
                </a:solidFill>
              </a:rPr>
              <a:t> energetic: Nuclear </a:t>
            </a:r>
            <a:r>
              <a:rPr lang="ro-RO" dirty="0" err="1"/>
              <a:t>vs</a:t>
            </a:r>
            <a:r>
              <a:rPr lang="ro-RO" i="1" dirty="0" smtClean="0">
                <a:solidFill>
                  <a:schemeClr val="tx2"/>
                </a:solidFill>
              </a:rPr>
              <a:t> Cărbune </a:t>
            </a:r>
            <a:r>
              <a:rPr lang="ro-RO" dirty="0" err="1"/>
              <a:t>vs</a:t>
            </a:r>
            <a:r>
              <a:rPr lang="ro-RO" i="1" dirty="0" smtClean="0">
                <a:solidFill>
                  <a:schemeClr val="tx2"/>
                </a:solidFill>
              </a:rPr>
              <a:t> Gaz </a:t>
            </a:r>
            <a:r>
              <a:rPr lang="ro-RO" dirty="0" err="1"/>
              <a:t>vs</a:t>
            </a:r>
            <a:r>
              <a:rPr lang="ro-RO" i="1" dirty="0" smtClean="0">
                <a:solidFill>
                  <a:schemeClr val="tx2"/>
                </a:solidFill>
              </a:rPr>
              <a:t> SRE</a:t>
            </a: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Grup restrâns </a:t>
            </a:r>
            <a:r>
              <a:rPr lang="ro-RO" dirty="0" err="1"/>
              <a:t>vs</a:t>
            </a:r>
            <a:r>
              <a:rPr lang="ro-RO" i="1" dirty="0" smtClean="0">
                <a:solidFill>
                  <a:schemeClr val="tx2"/>
                </a:solidFill>
              </a:rPr>
              <a:t> Consultare largă</a:t>
            </a: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Intuiție </a:t>
            </a:r>
            <a:r>
              <a:rPr lang="ro-RO" dirty="0" err="1"/>
              <a:t>vs</a:t>
            </a:r>
            <a:r>
              <a:rPr lang="ro-RO" i="1" dirty="0" smtClean="0">
                <a:solidFill>
                  <a:schemeClr val="tx2"/>
                </a:solidFill>
              </a:rPr>
              <a:t> Modelare cantitativă</a:t>
            </a:r>
          </a:p>
          <a:p>
            <a:pPr marL="361950" lvl="1" indent="-276225">
              <a:spcBef>
                <a:spcPts val="1200"/>
              </a:spcBef>
              <a:buClrTx/>
              <a:buSzPct val="100000"/>
            </a:pPr>
            <a:r>
              <a:rPr lang="ro-RO" i="1" dirty="0" smtClean="0">
                <a:solidFill>
                  <a:schemeClr val="tx2"/>
                </a:solidFill>
              </a:rPr>
              <a:t>Adecvarea strategiei la contextul de țară (UE și prezența masivă a statului în sector)</a:t>
            </a:r>
            <a:endParaRPr lang="ro-RO" i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53" y="4070842"/>
            <a:ext cx="3710278" cy="27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5"/>
            <a:ext cx="9144000" cy="68465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dirty="0">
                <a:solidFill>
                  <a:schemeClr val="bg1"/>
                </a:solidFill>
              </a:rPr>
              <a:t>Vă </a:t>
            </a:r>
            <a:r>
              <a:rPr lang="ro-RO" sz="3200" dirty="0" smtClean="0">
                <a:solidFill>
                  <a:schemeClr val="bg1"/>
                </a:solidFill>
              </a:rPr>
              <a:t>mulțumesc!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wC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chemeClr val="tx2"/>
        </a:solidFill>
        <a:ln w="3175"/>
      </a:spPr>
      <a:bodyPr rtlCol="0" anchor="ctr"/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B94186EA-B0B2-4E41-A351-6242F0C72D9D}" vid="{E142F899-578D-4885-93C2-118BB84F88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617</TotalTime>
  <Words>190</Words>
  <Application>Microsoft Office PowerPoint</Application>
  <PresentationFormat>On-screen Show (4:3)</PresentationFormat>
  <Paragraphs>32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PwC</vt:lpstr>
      <vt:lpstr>Strategia energetică – comentarii introductive </vt:lpstr>
      <vt:lpstr>Situația sectorului energetic</vt:lpstr>
      <vt:lpstr>Situația sectorului energetic (continuare)</vt:lpstr>
      <vt:lpstr>Strategia energetică</vt:lpstr>
      <vt:lpstr>Strategia energetică (continuare)</vt:lpstr>
      <vt:lpstr>Vă mulțumesc!</vt:lpstr>
    </vt:vector>
  </TitlesOfParts>
  <Company>PricewaterhouseCoopers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Dumitrescu</dc:creator>
  <cp:lastModifiedBy>cdg</cp:lastModifiedBy>
  <cp:revision>58</cp:revision>
  <cp:lastPrinted>2017-05-22T12:24:14Z</cp:lastPrinted>
  <dcterms:created xsi:type="dcterms:W3CDTF">2016-05-26T09:03:12Z</dcterms:created>
  <dcterms:modified xsi:type="dcterms:W3CDTF">2017-05-25T08:53:51Z</dcterms:modified>
</cp:coreProperties>
</file>