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4"/>
  </p:sldMasterIdLst>
  <p:notesMasterIdLst>
    <p:notesMasterId r:id="rId19"/>
  </p:notesMasterIdLst>
  <p:handoutMasterIdLst>
    <p:handoutMasterId r:id="rId20"/>
  </p:handoutMasterIdLst>
  <p:sldIdLst>
    <p:sldId id="267" r:id="rId5"/>
    <p:sldId id="278" r:id="rId6"/>
    <p:sldId id="291" r:id="rId7"/>
    <p:sldId id="292" r:id="rId8"/>
    <p:sldId id="283" r:id="rId9"/>
    <p:sldId id="284" r:id="rId10"/>
    <p:sldId id="285" r:id="rId11"/>
    <p:sldId id="287" r:id="rId12"/>
    <p:sldId id="289" r:id="rId13"/>
    <p:sldId id="288" r:id="rId14"/>
    <p:sldId id="293" r:id="rId15"/>
    <p:sldId id="294" r:id="rId16"/>
    <p:sldId id="295" r:id="rId17"/>
    <p:sldId id="296"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113" d="100"/>
          <a:sy n="113" d="100"/>
        </p:scale>
        <p:origin x="372" y="9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E6E22E-288A-414B-A8DE-E4DBD03D5FC0}" type="datetimeFigureOut">
              <a:rPr lang="en-US"/>
              <a:t>9/18/2017</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A9AE7E-E0F9-4C51-AD9A-F4C3A6E23BBF}" type="datetimeFigureOut">
              <a:rPr lang="en-US"/>
              <a:t>9/18/2017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9/18/2017</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9/18/2017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9/18/2017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9/18/2017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9/18/2017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9/18/2017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9/18/2017</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9/18/2017</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9/18/2017</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9/18/2017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9/18/2017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9/18/2017</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ro-RO" sz="4000" dirty="0" smtClean="0"/>
              <a:t>Provocările economice pentru România într-o </a:t>
            </a:r>
            <a:r>
              <a:rPr lang="ro-RO" sz="4000" dirty="0" err="1" smtClean="0"/>
              <a:t>Europă</a:t>
            </a:r>
            <a:r>
              <a:rPr lang="ro-RO" sz="4000" dirty="0" smtClean="0"/>
              <a:t> cu ritmuri </a:t>
            </a:r>
            <a:r>
              <a:rPr lang="ro-RO" sz="4000" dirty="0" err="1" smtClean="0"/>
              <a:t>şi</a:t>
            </a:r>
            <a:r>
              <a:rPr lang="ro-RO" sz="4000" dirty="0" smtClean="0"/>
              <a:t> intensități diferite</a:t>
            </a:r>
            <a:endParaRPr lang="en-US" sz="4000" dirty="0"/>
          </a:p>
        </p:txBody>
      </p:sp>
      <p:sp>
        <p:nvSpPr>
          <p:cNvPr id="3" name="Subtitle 2"/>
          <p:cNvSpPr>
            <a:spLocks noGrp="1"/>
          </p:cNvSpPr>
          <p:nvPr>
            <p:ph type="subTitle" idx="1"/>
          </p:nvPr>
        </p:nvSpPr>
        <p:spPr>
          <a:xfrm>
            <a:off x="1382103" y="3657123"/>
            <a:ext cx="9429931" cy="1140029"/>
          </a:xfrm>
        </p:spPr>
        <p:txBody>
          <a:bodyPr/>
          <a:lstStyle/>
          <a:p>
            <a:pPr algn="r"/>
            <a:r>
              <a:rPr lang="ro-RO" dirty="0" err="1" smtClean="0"/>
              <a:t>Vaentin</a:t>
            </a:r>
            <a:r>
              <a:rPr lang="ro-RO" dirty="0" smtClean="0"/>
              <a:t> </a:t>
            </a:r>
            <a:r>
              <a:rPr lang="ro-RO" dirty="0" err="1" smtClean="0"/>
              <a:t>lazea</a:t>
            </a:r>
            <a:r>
              <a:rPr lang="ro-RO" baseline="30000" dirty="0" smtClean="0"/>
              <a:t>*)</a:t>
            </a:r>
          </a:p>
          <a:p>
            <a:pPr algn="r"/>
            <a:endParaRPr lang="ro-RO" baseline="30000" dirty="0"/>
          </a:p>
          <a:p>
            <a:r>
              <a:rPr lang="ro-RO" dirty="0" err="1" smtClean="0"/>
              <a:t>ConferinŢa</a:t>
            </a:r>
            <a:r>
              <a:rPr lang="ro-RO" dirty="0" smtClean="0"/>
              <a:t> Curs de guvernare</a:t>
            </a:r>
          </a:p>
          <a:p>
            <a:r>
              <a:rPr lang="ro-RO" dirty="0" err="1" smtClean="0"/>
              <a:t>Bucureşti</a:t>
            </a:r>
            <a:r>
              <a:rPr lang="ro-RO" dirty="0" smtClean="0"/>
              <a:t>, 19 septembrie 2017</a:t>
            </a:r>
            <a:endParaRPr lang="en-US" dirty="0"/>
          </a:p>
        </p:txBody>
      </p:sp>
      <p:sp>
        <p:nvSpPr>
          <p:cNvPr id="4" name="Subtitle 2"/>
          <p:cNvSpPr txBox="1">
            <a:spLocks/>
          </p:cNvSpPr>
          <p:nvPr/>
        </p:nvSpPr>
        <p:spPr>
          <a:xfrm>
            <a:off x="909836" y="5517232"/>
            <a:ext cx="9429931" cy="1140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Clr>
                <a:schemeClr val="tx1"/>
              </a:buClr>
              <a:buFont typeface="Arial"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90000"/>
              </a:lnSpc>
              <a:spcBef>
                <a:spcPts val="800"/>
              </a:spcBef>
              <a:buClr>
                <a:schemeClr val="tx1"/>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800"/>
              </a:spcBef>
              <a:buClr>
                <a:schemeClr val="tx1"/>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9pPr>
          </a:lstStyle>
          <a:p>
            <a:pPr algn="l"/>
            <a:endParaRPr lang="ro-RO" dirty="0" smtClean="0"/>
          </a:p>
          <a:p>
            <a:pPr algn="l"/>
            <a:endParaRPr lang="ro-RO" dirty="0"/>
          </a:p>
          <a:p>
            <a:pPr algn="l"/>
            <a:endParaRPr lang="en-US" dirty="0"/>
          </a:p>
        </p:txBody>
      </p:sp>
      <p:sp>
        <p:nvSpPr>
          <p:cNvPr id="6" name="Subtitle 2"/>
          <p:cNvSpPr txBox="1">
            <a:spLocks/>
          </p:cNvSpPr>
          <p:nvPr/>
        </p:nvSpPr>
        <p:spPr>
          <a:xfrm>
            <a:off x="837828" y="5643753"/>
            <a:ext cx="11350997" cy="1140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Clr>
                <a:schemeClr val="tx1"/>
              </a:buClr>
              <a:buFont typeface="Arial"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90000"/>
              </a:lnSpc>
              <a:spcBef>
                <a:spcPts val="800"/>
              </a:spcBef>
              <a:buClr>
                <a:schemeClr val="tx1"/>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800"/>
              </a:spcBef>
              <a:buClr>
                <a:schemeClr val="tx1"/>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9pPr>
          </a:lstStyle>
          <a:p>
            <a:pPr algn="l"/>
            <a:endParaRPr lang="ro-RO" cap="none" dirty="0" smtClean="0"/>
          </a:p>
          <a:p>
            <a:pPr algn="l"/>
            <a:endParaRPr lang="ro-RO" cap="none" dirty="0"/>
          </a:p>
          <a:p>
            <a:r>
              <a:rPr lang="ro-RO" cap="none" dirty="0" smtClean="0"/>
              <a:t>Opiniile prezentate sunt personale şi nu implică în vreun fel Banca </a:t>
            </a:r>
            <a:r>
              <a:rPr lang="ro-RO" cap="none" dirty="0" err="1" smtClean="0"/>
              <a:t>Naţională</a:t>
            </a:r>
            <a:r>
              <a:rPr lang="ro-RO" cap="none" dirty="0" smtClean="0"/>
              <a:t> a României</a:t>
            </a:r>
            <a:endParaRPr lang="en-US" cap="none" dirty="0"/>
          </a:p>
        </p:txBody>
      </p:sp>
      <p:pic>
        <p:nvPicPr>
          <p:cNvPr id="7" name="Picture 6"/>
          <p:cNvPicPr>
            <a:picLocks noChangeAspect="1"/>
          </p:cNvPicPr>
          <p:nvPr/>
        </p:nvPicPr>
        <p:blipFill>
          <a:blip r:embed="rId2"/>
          <a:stretch>
            <a:fillRect/>
          </a:stretch>
        </p:blipFill>
        <p:spPr>
          <a:xfrm>
            <a:off x="1376792" y="6171834"/>
            <a:ext cx="450514" cy="365792"/>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0741" y="116632"/>
            <a:ext cx="11089232" cy="576064"/>
          </a:xfrm>
        </p:spPr>
        <p:txBody>
          <a:bodyPr>
            <a:normAutofit/>
          </a:bodyPr>
          <a:lstStyle/>
          <a:p>
            <a:r>
              <a:rPr lang="ro-RO" sz="2400" b="1" dirty="0" smtClean="0"/>
              <a:t>Problema nr.3: Deficitul de cont curent, o trăsătură non-europeană</a:t>
            </a:r>
            <a:endParaRPr lang="en-US" sz="2400" b="1" dirty="0"/>
          </a:p>
        </p:txBody>
      </p:sp>
      <p:sp>
        <p:nvSpPr>
          <p:cNvPr id="14" name="Content Placeholder 13"/>
          <p:cNvSpPr>
            <a:spLocks noGrp="1"/>
          </p:cNvSpPr>
          <p:nvPr>
            <p:ph idx="1"/>
          </p:nvPr>
        </p:nvSpPr>
        <p:spPr>
          <a:xfrm>
            <a:off x="621804" y="692696"/>
            <a:ext cx="11305256" cy="5760640"/>
          </a:xfrm>
        </p:spPr>
        <p:txBody>
          <a:bodyPr>
            <a:normAutofit lnSpcReduction="10000"/>
          </a:bodyPr>
          <a:lstStyle/>
          <a:p>
            <a:r>
              <a:rPr lang="ro-RO" sz="2000" b="1" dirty="0" smtClean="0"/>
              <a:t>Mitul nr.1</a:t>
            </a:r>
            <a:r>
              <a:rPr lang="ro-RO" sz="2000" dirty="0" smtClean="0"/>
              <a:t>: </a:t>
            </a:r>
            <a:r>
              <a:rPr lang="en-US" sz="2000" dirty="0" smtClean="0"/>
              <a:t>“</a:t>
            </a:r>
            <a:r>
              <a:rPr lang="ro-RO" sz="2000" dirty="0" smtClean="0"/>
              <a:t>Statele aflate la un nivel de dezvoltare similar cu al României au nevoie de deficite de cont curent pentru a se dezvolta</a:t>
            </a:r>
            <a:r>
              <a:rPr lang="en-US" sz="2000" dirty="0" smtClean="0"/>
              <a:t>”</a:t>
            </a:r>
            <a:r>
              <a:rPr lang="ro-RO" sz="2000" dirty="0" smtClean="0"/>
              <a:t>.</a:t>
            </a:r>
          </a:p>
          <a:p>
            <a:pPr>
              <a:buFont typeface="Wingdings" panose="05000000000000000000" pitchFamily="2" charset="2"/>
              <a:buChar char="q"/>
              <a:tabLst>
                <a:tab pos="447675" algn="l"/>
                <a:tab pos="542925" algn="l"/>
                <a:tab pos="628650" algn="l"/>
                <a:tab pos="714375" algn="l"/>
              </a:tabLst>
            </a:pPr>
            <a:r>
              <a:rPr lang="ro-RO" sz="2000" dirty="0"/>
              <a:t> </a:t>
            </a:r>
            <a:r>
              <a:rPr lang="ro-RO" sz="2000" dirty="0" smtClean="0"/>
              <a:t>   </a:t>
            </a:r>
            <a:r>
              <a:rPr lang="ro-RO" sz="2000" b="1" dirty="0" smtClean="0"/>
              <a:t>Fals</a:t>
            </a:r>
            <a:r>
              <a:rPr lang="ro-RO" sz="2000" dirty="0" smtClean="0"/>
              <a:t>: Bulgaria a avut surplus de cont curent în trei din ultimii patru ani, iar Croația a avut surplus de cont curent în ultimii patru ani.</a:t>
            </a:r>
          </a:p>
          <a:p>
            <a:r>
              <a:rPr lang="ro-RO" sz="2000" b="1" dirty="0" smtClean="0"/>
              <a:t>Mitul nr.2</a:t>
            </a:r>
            <a:r>
              <a:rPr lang="ro-RO" sz="2000" dirty="0" smtClean="0"/>
              <a:t>: </a:t>
            </a:r>
            <a:r>
              <a:rPr lang="en-US" sz="2000" dirty="0" smtClean="0"/>
              <a:t>“</a:t>
            </a:r>
            <a:r>
              <a:rPr lang="ro-RO" sz="2000" dirty="0" smtClean="0"/>
              <a:t>În zona euro, doar statele nordice au surplus  de cont curent, iar statele latine prezintă deficit de cont curent</a:t>
            </a:r>
            <a:r>
              <a:rPr lang="en-US" sz="2000" dirty="0" smtClean="0"/>
              <a:t>”</a:t>
            </a:r>
            <a:r>
              <a:rPr lang="ro-RO" sz="2000" dirty="0" smtClean="0"/>
              <a:t>.</a:t>
            </a:r>
          </a:p>
          <a:p>
            <a:pPr>
              <a:buFont typeface="Wingdings" panose="05000000000000000000" pitchFamily="2" charset="2"/>
              <a:buChar char="q"/>
            </a:pPr>
            <a:r>
              <a:rPr lang="ro-RO" sz="2000" dirty="0"/>
              <a:t> </a:t>
            </a:r>
            <a:r>
              <a:rPr lang="ro-RO" sz="2000" dirty="0" smtClean="0"/>
              <a:t>   </a:t>
            </a:r>
            <a:r>
              <a:rPr lang="ro-RO" sz="2000" b="1" dirty="0" smtClean="0"/>
              <a:t>Fals</a:t>
            </a:r>
            <a:r>
              <a:rPr lang="ro-RO" sz="2000" dirty="0" smtClean="0"/>
              <a:t>: Italia, Spania şi Portugalia au avut surplus de cont curent în ultimii patru ani. Numai </a:t>
            </a:r>
            <a:r>
              <a:rPr lang="ro-RO" sz="2000" dirty="0" err="1" smtClean="0"/>
              <a:t>Franţa</a:t>
            </a:r>
            <a:r>
              <a:rPr lang="ro-RO" sz="2000" dirty="0" smtClean="0"/>
              <a:t> continuă să aibă deficit extern.</a:t>
            </a:r>
          </a:p>
          <a:p>
            <a:r>
              <a:rPr lang="ro-RO" sz="2000" b="1" dirty="0" smtClean="0"/>
              <a:t>Mitul nr.3</a:t>
            </a:r>
            <a:r>
              <a:rPr lang="ro-RO" sz="2000" dirty="0" smtClean="0"/>
              <a:t>: </a:t>
            </a:r>
            <a:r>
              <a:rPr lang="en-US" sz="2000" dirty="0" smtClean="0"/>
              <a:t>“</a:t>
            </a:r>
            <a:r>
              <a:rPr lang="ro-RO" sz="2000" dirty="0" smtClean="0"/>
              <a:t>Nivelul actual al deficitului de cont curent - de circa 4 miliarde euro în 2016 (sau 2,4 la sută din PIB) nu este mare</a:t>
            </a:r>
            <a:r>
              <a:rPr lang="en-US" sz="2000" dirty="0" smtClean="0"/>
              <a:t>”</a:t>
            </a:r>
            <a:r>
              <a:rPr lang="ro-RO" sz="2000" dirty="0" smtClean="0"/>
              <a:t>.</a:t>
            </a:r>
          </a:p>
          <a:p>
            <a:pPr>
              <a:buFont typeface="Wingdings" panose="05000000000000000000" pitchFamily="2" charset="2"/>
              <a:buChar char="q"/>
            </a:pPr>
            <a:r>
              <a:rPr lang="ro-RO" sz="2000" dirty="0"/>
              <a:t> </a:t>
            </a:r>
            <a:r>
              <a:rPr lang="ro-RO" sz="2000" dirty="0" smtClean="0"/>
              <a:t>   </a:t>
            </a:r>
            <a:r>
              <a:rPr lang="ro-RO" sz="2000" b="1" dirty="0" smtClean="0"/>
              <a:t>Fals</a:t>
            </a:r>
            <a:r>
              <a:rPr lang="ro-RO" sz="2000" dirty="0" smtClean="0"/>
              <a:t>: În termeni absoluți </a:t>
            </a:r>
            <a:r>
              <a:rPr lang="ro-RO" sz="2000" dirty="0"/>
              <a:t>(</a:t>
            </a:r>
            <a:r>
              <a:rPr lang="ro-RO" sz="2000" dirty="0" smtClean="0"/>
              <a:t>mld. euro) deficite externe mai mari au doar Marea </a:t>
            </a:r>
            <a:r>
              <a:rPr lang="ro-RO" sz="2000" dirty="0"/>
              <a:t>B</a:t>
            </a:r>
            <a:r>
              <a:rPr lang="ro-RO" sz="2000" dirty="0" smtClean="0"/>
              <a:t>ritanie şi </a:t>
            </a:r>
            <a:r>
              <a:rPr lang="ro-RO" sz="2000" dirty="0" err="1" smtClean="0"/>
              <a:t>Franţa</a:t>
            </a:r>
            <a:r>
              <a:rPr lang="ro-RO" sz="2000" dirty="0" smtClean="0"/>
              <a:t>. Iar în termeni relativi, România este devansată doar de Marea </a:t>
            </a:r>
            <a:r>
              <a:rPr lang="ro-RO" sz="2000" dirty="0"/>
              <a:t>B</a:t>
            </a:r>
            <a:r>
              <a:rPr lang="ro-RO" sz="2000" dirty="0" smtClean="0"/>
              <a:t>ritanie (-4,4 la sută din PIB).</a:t>
            </a:r>
          </a:p>
          <a:p>
            <a:r>
              <a:rPr lang="ro-RO" sz="2000" b="1" dirty="0" smtClean="0"/>
              <a:t>Mitul nr.4</a:t>
            </a:r>
            <a:r>
              <a:rPr lang="ro-RO" sz="2000" dirty="0" smtClean="0"/>
              <a:t>: </a:t>
            </a:r>
            <a:r>
              <a:rPr lang="en-US" sz="2000" dirty="0" smtClean="0"/>
              <a:t>“</a:t>
            </a:r>
            <a:r>
              <a:rPr lang="ro-RO" sz="2000" dirty="0" smtClean="0"/>
              <a:t>În România avem nevoie de deficit de cont curent pentru a finanța investiții, </a:t>
            </a:r>
            <a:r>
              <a:rPr lang="ro-RO" sz="2000" dirty="0"/>
              <a:t>î</a:t>
            </a:r>
            <a:r>
              <a:rPr lang="ro-RO" sz="2000" dirty="0" smtClean="0"/>
              <a:t>n condițiile în care economisirea internă este insuficientă</a:t>
            </a:r>
            <a:r>
              <a:rPr lang="en-US" sz="2000" dirty="0" smtClean="0"/>
              <a:t>”</a:t>
            </a:r>
            <a:r>
              <a:rPr lang="ro-RO" sz="2000" dirty="0" smtClean="0"/>
              <a:t>.</a:t>
            </a:r>
          </a:p>
          <a:p>
            <a:pPr>
              <a:buFont typeface="Wingdings" panose="05000000000000000000" pitchFamily="2" charset="2"/>
              <a:buChar char="q"/>
            </a:pPr>
            <a:r>
              <a:rPr lang="ro-RO" sz="2000" dirty="0"/>
              <a:t> </a:t>
            </a:r>
            <a:r>
              <a:rPr lang="ro-RO" sz="2000" dirty="0" smtClean="0"/>
              <a:t>   </a:t>
            </a:r>
            <a:r>
              <a:rPr lang="ro-RO" sz="2000" b="1" dirty="0" smtClean="0"/>
              <a:t>Fals</a:t>
            </a:r>
            <a:r>
              <a:rPr lang="ro-RO" sz="2000" dirty="0" smtClean="0"/>
              <a:t>: Analiza relevă că în UE nu există o corelație  între deficitul de cont curent şi nivelul de investiții.</a:t>
            </a:r>
          </a:p>
          <a:p>
            <a:endParaRPr lang="en-US" sz="2000" dirty="0"/>
          </a:p>
        </p:txBody>
      </p:sp>
    </p:spTree>
    <p:extLst>
      <p:ext uri="{BB962C8B-B14F-4D97-AF65-F5344CB8AC3E}">
        <p14:creationId xmlns:p14="http://schemas.microsoft.com/office/powerpoint/2010/main" val="3069009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13328959"/>
              </p:ext>
            </p:extLst>
          </p:nvPr>
        </p:nvGraphicFramePr>
        <p:xfrm>
          <a:off x="2926059" y="783877"/>
          <a:ext cx="6336704" cy="5597444"/>
        </p:xfrm>
        <a:graphic>
          <a:graphicData uri="http://schemas.openxmlformats.org/drawingml/2006/table">
            <a:tbl>
              <a:tblPr firstRow="1" firstCol="1" bandRow="1">
                <a:tableStyleId>{5C22544A-7EE6-4342-B048-85BDC9FD1C3A}</a:tableStyleId>
              </a:tblPr>
              <a:tblGrid>
                <a:gridCol w="616727"/>
                <a:gridCol w="1948452"/>
                <a:gridCol w="1257175"/>
                <a:gridCol w="1257175"/>
                <a:gridCol w="1257175"/>
              </a:tblGrid>
              <a:tr h="403669">
                <a:tc>
                  <a:txBody>
                    <a:bodyPr/>
                    <a:lstStyle/>
                    <a:p>
                      <a:pPr algn="ctr">
                        <a:lnSpc>
                          <a:spcPct val="107000"/>
                        </a:lnSpc>
                        <a:spcAft>
                          <a:spcPts val="0"/>
                        </a:spcAft>
                      </a:pPr>
                      <a:r>
                        <a:rPr lang="ro-RO" sz="1200" dirty="0">
                          <a:effectLst/>
                        </a:rPr>
                        <a:t>Nr.crt.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Stat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Austria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Belgia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dirty="0">
                          <a:effectLst/>
                        </a:rPr>
                        <a:t>-0.7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Rep. Cehă</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Croația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Danemarca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Elveția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Finlanda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Franța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Germania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Irlanda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Islanda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Italia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Luxemburg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Malta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Marea Britanie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Norvegia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Olanda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Polonia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Portugalia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România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Slovenia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Slovacia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Spania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Suedia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r h="207751">
                <a:tc>
                  <a:txBody>
                    <a:bodyPr/>
                    <a:lstStyle/>
                    <a:p>
                      <a:pPr algn="ctr">
                        <a:lnSpc>
                          <a:spcPct val="107000"/>
                        </a:lnSpc>
                        <a:spcAft>
                          <a:spcPts val="0"/>
                        </a:spcAft>
                      </a:pPr>
                      <a:r>
                        <a:rPr lang="ro-RO"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Ungaria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c>
                  <a:txBody>
                    <a:bodyPr/>
                    <a:lstStyle/>
                    <a:p>
                      <a:pPr algn="ctr">
                        <a:lnSpc>
                          <a:spcPct val="107000"/>
                        </a:lnSpc>
                        <a:spcAft>
                          <a:spcPts val="0"/>
                        </a:spcAft>
                      </a:pPr>
                      <a:r>
                        <a:rPr lang="ro-RO" sz="1200" dirty="0">
                          <a:effectLst/>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tc>
              </a:tr>
            </a:tbl>
          </a:graphicData>
        </a:graphic>
      </p:graphicFrame>
      <p:sp>
        <p:nvSpPr>
          <p:cNvPr id="9" name="TextBox 8"/>
          <p:cNvSpPr txBox="1"/>
          <p:nvPr/>
        </p:nvSpPr>
        <p:spPr>
          <a:xfrm>
            <a:off x="2571281" y="260648"/>
            <a:ext cx="6840760" cy="523220"/>
          </a:xfrm>
          <a:prstGeom prst="rect">
            <a:avLst/>
          </a:prstGeom>
          <a:noFill/>
        </p:spPr>
        <p:txBody>
          <a:bodyPr wrap="square" rtlCol="0">
            <a:spAutoFit/>
          </a:bodyPr>
          <a:lstStyle/>
          <a:p>
            <a:pPr algn="ctr"/>
            <a:r>
              <a:rPr lang="ro-RO" sz="1400" b="1" dirty="0"/>
              <a:t>Contul curent al statelor central și vest-europene</a:t>
            </a:r>
            <a:endParaRPr lang="en-US" sz="1400" dirty="0"/>
          </a:p>
          <a:p>
            <a:pPr algn="ctr"/>
            <a:r>
              <a:rPr lang="ro-RO" sz="1400" dirty="0"/>
              <a:t>(% din PIB)</a:t>
            </a:r>
            <a:endParaRPr lang="en-US" sz="1400" dirty="0"/>
          </a:p>
        </p:txBody>
      </p:sp>
      <p:sp>
        <p:nvSpPr>
          <p:cNvPr id="10" name="TextBox 9"/>
          <p:cNvSpPr txBox="1"/>
          <p:nvPr/>
        </p:nvSpPr>
        <p:spPr>
          <a:xfrm>
            <a:off x="2926059" y="6353373"/>
            <a:ext cx="2520280" cy="215444"/>
          </a:xfrm>
          <a:prstGeom prst="rect">
            <a:avLst/>
          </a:prstGeom>
          <a:noFill/>
        </p:spPr>
        <p:txBody>
          <a:bodyPr wrap="square" rtlCol="0">
            <a:spAutoFit/>
          </a:bodyPr>
          <a:lstStyle/>
          <a:p>
            <a:r>
              <a:rPr lang="en-US" sz="800" dirty="0"/>
              <a:t>Sursa: FMI, World Economic Outlook, </a:t>
            </a:r>
            <a:r>
              <a:rPr lang="en-US" sz="800" dirty="0" err="1"/>
              <a:t>Aprilie</a:t>
            </a:r>
            <a:r>
              <a:rPr lang="en-US" sz="800" dirty="0"/>
              <a:t> 2017</a:t>
            </a:r>
          </a:p>
        </p:txBody>
      </p:sp>
    </p:spTree>
    <p:extLst>
      <p:ext uri="{BB962C8B-B14F-4D97-AF65-F5344CB8AC3E}">
        <p14:creationId xmlns:p14="http://schemas.microsoft.com/office/powerpoint/2010/main" val="2078954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15768" y="260648"/>
            <a:ext cx="11089232" cy="576064"/>
          </a:xfrm>
        </p:spPr>
        <p:txBody>
          <a:bodyPr>
            <a:normAutofit/>
          </a:bodyPr>
          <a:lstStyle/>
          <a:p>
            <a:r>
              <a:rPr lang="ro-RO" sz="2400" b="1" dirty="0" smtClean="0"/>
              <a:t>Problema nr.</a:t>
            </a:r>
            <a:r>
              <a:rPr lang="en-US" sz="2400" b="1" dirty="0" smtClean="0"/>
              <a:t>4</a:t>
            </a:r>
            <a:r>
              <a:rPr lang="ro-RO" sz="2400" b="1" dirty="0" smtClean="0"/>
              <a:t>: </a:t>
            </a:r>
            <a:r>
              <a:rPr lang="en-US" sz="2400" b="1" dirty="0" err="1" smtClean="0"/>
              <a:t>Inegali</a:t>
            </a:r>
            <a:r>
              <a:rPr lang="ro-RO" sz="2400" b="1" dirty="0" err="1" smtClean="0"/>
              <a:t>tatea</a:t>
            </a:r>
            <a:r>
              <a:rPr lang="ro-RO" sz="2400" b="1" dirty="0" smtClean="0"/>
              <a:t> de venituri între cei care muncesc</a:t>
            </a:r>
            <a:endParaRPr lang="en-US" sz="2400" b="1" dirty="0"/>
          </a:p>
        </p:txBody>
      </p:sp>
      <p:sp>
        <p:nvSpPr>
          <p:cNvPr id="14" name="Content Placeholder 13"/>
          <p:cNvSpPr>
            <a:spLocks noGrp="1"/>
          </p:cNvSpPr>
          <p:nvPr>
            <p:ph idx="1"/>
          </p:nvPr>
        </p:nvSpPr>
        <p:spPr>
          <a:xfrm>
            <a:off x="405780" y="1052736"/>
            <a:ext cx="11509208" cy="5760640"/>
          </a:xfrm>
        </p:spPr>
        <p:txBody>
          <a:bodyPr>
            <a:normAutofit/>
          </a:bodyPr>
          <a:lstStyle/>
          <a:p>
            <a:r>
              <a:rPr lang="ro-RO" sz="2000" dirty="0" smtClean="0"/>
              <a:t>În 2016, România era statul UE cu cea mai mare discrepanță în materie de venituri: primele 20 la sută din populație câștigă de 8,2 ori mai mult decât ultimele 20 la sută din populație. Deloc întâmplător, România este urmată în acest clasament al inegalității veniturilor de alte două state care practică cota unică de impozitare, Lituania </a:t>
            </a:r>
            <a:r>
              <a:rPr lang="ro-RO" sz="2000" dirty="0" err="1" smtClean="0"/>
              <a:t>şi</a:t>
            </a:r>
            <a:r>
              <a:rPr lang="ro-RO" sz="2000" dirty="0" smtClean="0"/>
              <a:t> Bulgaria.</a:t>
            </a:r>
          </a:p>
          <a:p>
            <a:r>
              <a:rPr lang="ro-RO" sz="2000" dirty="0" smtClean="0"/>
              <a:t>Indicele Gini (unde veniturile mai mari reflectă o inegalitate mai mare) era în cazul României de 29 în anul 2000, similar cu media Uniunii Europene. În 2008, la trei ani după introducerea cotei unice, </a:t>
            </a:r>
            <a:r>
              <a:rPr lang="ro-RO" sz="2000" dirty="0"/>
              <a:t>I</a:t>
            </a:r>
            <a:r>
              <a:rPr lang="ro-RO" sz="2000" dirty="0" smtClean="0"/>
              <a:t>ndicele Gini în România ajunge la 35,9 (</a:t>
            </a:r>
            <a:r>
              <a:rPr lang="ro-RO" sz="2000" dirty="0" err="1" smtClean="0"/>
              <a:t>faţă</a:t>
            </a:r>
            <a:r>
              <a:rPr lang="ro-RO" sz="2000" dirty="0" smtClean="0"/>
              <a:t> de o medie UE de 30,9), valoare înaltă pe care o păstrează în anii ulteriori.</a:t>
            </a:r>
          </a:p>
          <a:p>
            <a:r>
              <a:rPr lang="ro-RO" sz="2000" dirty="0" smtClean="0"/>
              <a:t>Inegalitatea relativă atomizează societatea </a:t>
            </a:r>
            <a:r>
              <a:rPr lang="ro-RO" sz="2000" dirty="0" err="1" smtClean="0"/>
              <a:t>şi</a:t>
            </a:r>
            <a:r>
              <a:rPr lang="ro-RO" sz="2000" dirty="0" smtClean="0"/>
              <a:t> o divide în funcție de statut social, de poziționare geografică, de generație etc. Politici de supraviețuire pe cont propriu (migrație, agricultură de subzistență) iau locul politicilor cu caracter  național sau european.</a:t>
            </a:r>
          </a:p>
          <a:p>
            <a:r>
              <a:rPr lang="ro-RO" sz="2000" dirty="0" err="1" smtClean="0"/>
              <a:t>Soluţia</a:t>
            </a:r>
            <a:r>
              <a:rPr lang="ro-RO" sz="2000" dirty="0" smtClean="0"/>
              <a:t> constă în creșterea solidarității </a:t>
            </a:r>
            <a:r>
              <a:rPr lang="ro-RO" sz="2000" dirty="0" err="1" smtClean="0"/>
              <a:t>şi</a:t>
            </a:r>
            <a:r>
              <a:rPr lang="ro-RO" sz="2000" dirty="0" smtClean="0"/>
              <a:t> în comprimarea scalei veniturilor </a:t>
            </a:r>
            <a:r>
              <a:rPr lang="ro-RO" sz="2000" b="1" dirty="0" smtClean="0"/>
              <a:t>pentru cei care muncesc </a:t>
            </a:r>
            <a:r>
              <a:rPr lang="ro-RO" sz="2000" dirty="0" smtClean="0"/>
              <a:t>prin măsuri precum creșterea salariului minim sau reintroducerea unei </a:t>
            </a:r>
            <a:r>
              <a:rPr lang="ro-RO" sz="2000" b="1" dirty="0" smtClean="0"/>
              <a:t>progresivități moderate</a:t>
            </a:r>
            <a:r>
              <a:rPr lang="ro-RO" sz="2000" dirty="0" smtClean="0"/>
              <a:t> în impozitarea </a:t>
            </a:r>
            <a:r>
              <a:rPr lang="ro-RO" sz="2000" b="1" dirty="0" smtClean="0"/>
              <a:t>veniturilor globale</a:t>
            </a:r>
            <a:r>
              <a:rPr lang="ro-RO" sz="2000" dirty="0" smtClean="0"/>
              <a:t>.</a:t>
            </a:r>
            <a:endParaRPr lang="en-US" sz="2000" dirty="0"/>
          </a:p>
        </p:txBody>
      </p:sp>
    </p:spTree>
    <p:extLst>
      <p:ext uri="{BB962C8B-B14F-4D97-AF65-F5344CB8AC3E}">
        <p14:creationId xmlns:p14="http://schemas.microsoft.com/office/powerpoint/2010/main" val="962422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750"/>
          <a:stretch/>
        </p:blipFill>
        <p:spPr>
          <a:xfrm>
            <a:off x="-1" y="0"/>
            <a:ext cx="12188825" cy="6858000"/>
          </a:xfrm>
          <a:prstGeom prst="rect">
            <a:avLst/>
          </a:prstGeom>
        </p:spPr>
      </p:pic>
      <p:sp>
        <p:nvSpPr>
          <p:cNvPr id="2" name="TextBox 1"/>
          <p:cNvSpPr txBox="1"/>
          <p:nvPr/>
        </p:nvSpPr>
        <p:spPr>
          <a:xfrm>
            <a:off x="333772" y="6616245"/>
            <a:ext cx="1368152" cy="230832"/>
          </a:xfrm>
          <a:prstGeom prst="rect">
            <a:avLst/>
          </a:prstGeom>
          <a:noFill/>
        </p:spPr>
        <p:txBody>
          <a:bodyPr wrap="square" rtlCol="0">
            <a:spAutoFit/>
          </a:bodyPr>
          <a:lstStyle/>
          <a:p>
            <a:r>
              <a:rPr lang="en-US" sz="900" dirty="0" smtClean="0"/>
              <a:t>Sursa: Eurostat</a:t>
            </a:r>
            <a:endParaRPr lang="en-US" sz="900" dirty="0"/>
          </a:p>
        </p:txBody>
      </p:sp>
    </p:spTree>
    <p:extLst>
      <p:ext uri="{BB962C8B-B14F-4D97-AF65-F5344CB8AC3E}">
        <p14:creationId xmlns:p14="http://schemas.microsoft.com/office/powerpoint/2010/main" val="544803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3892" y="2780928"/>
            <a:ext cx="9435241" cy="1625599"/>
          </a:xfrm>
        </p:spPr>
        <p:txBody>
          <a:bodyPr/>
          <a:lstStyle/>
          <a:p>
            <a:r>
              <a:rPr lang="en-US" dirty="0" err="1"/>
              <a:t>Mulțumesc</a:t>
            </a:r>
            <a:r>
              <a:rPr lang="en-US" dirty="0"/>
              <a:t> </a:t>
            </a:r>
            <a:r>
              <a:rPr lang="en-US" dirty="0" err="1"/>
              <a:t>pentru</a:t>
            </a:r>
            <a:r>
              <a:rPr lang="en-US" dirty="0"/>
              <a:t> </a:t>
            </a:r>
            <a:r>
              <a:rPr lang="en-US" dirty="0" err="1"/>
              <a:t>atenție</a:t>
            </a:r>
            <a:r>
              <a:rPr lang="en-US" dirty="0"/>
              <a:t>!</a:t>
            </a:r>
            <a:br>
              <a:rPr lang="en-US" dirty="0"/>
            </a:br>
            <a:endParaRPr lang="en-US" dirty="0"/>
          </a:p>
        </p:txBody>
      </p:sp>
    </p:spTree>
    <p:extLst>
      <p:ext uri="{BB962C8B-B14F-4D97-AF65-F5344CB8AC3E}">
        <p14:creationId xmlns:p14="http://schemas.microsoft.com/office/powerpoint/2010/main" val="3986045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8882" y="1196752"/>
            <a:ext cx="10492153" cy="4873848"/>
          </a:xfrm>
        </p:spPr>
        <p:txBody>
          <a:bodyPr/>
          <a:lstStyle/>
          <a:p>
            <a:r>
              <a:rPr lang="ro-RO" dirty="0" smtClean="0"/>
              <a:t>România îndeplinește începând cu anul 2015 toate cele cinci criterii de convergență nominală, dar există riscul ca valoarea - limită pentru unul din aceste criterii (deficitul bugetar consolidat) să fie depășită.</a:t>
            </a:r>
            <a:endParaRPr lang="en-US" dirty="0"/>
          </a:p>
          <a:p>
            <a:r>
              <a:rPr lang="ro-RO" dirty="0" smtClean="0"/>
              <a:t>Începând cu anul 2014, România a îndeplinit 13 din cele 14 criterii din Tabloul de bord privind supravegherea dezechilibrelor economice, dar în anul 2016 a pierdut unul din aceste criterii (indicele prețurilor locuințelor), iar în anul 2017 riscă să piardă un alt criteriu (costul unitar nominal cu </a:t>
            </a:r>
            <a:r>
              <a:rPr lang="ro-RO" dirty="0" err="1" smtClean="0"/>
              <a:t>forţa</a:t>
            </a:r>
            <a:r>
              <a:rPr lang="ro-RO" dirty="0" smtClean="0"/>
              <a:t> de muncă).</a:t>
            </a:r>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extLst>
              <p:ext uri="{D42A27DB-BD31-4B8C-83A1-F6EECF244321}">
                <p14:modId xmlns:p14="http://schemas.microsoft.com/office/powerpoint/2010/main" val="1443097057"/>
              </p:ext>
            </p:extLst>
          </p:nvPr>
        </p:nvPicPr>
        <p:blipFill>
          <a:blip r:embed="rId2"/>
          <a:stretch>
            <a:fillRect/>
          </a:stretch>
        </p:blipFill>
        <p:spPr>
          <a:xfrm>
            <a:off x="1746251" y="452439"/>
            <a:ext cx="8696325" cy="5953125"/>
          </a:xfrm>
          <a:prstGeom prst="rect">
            <a:avLst/>
          </a:prstGeom>
        </p:spPr>
      </p:pic>
    </p:spTree>
    <p:extLst>
      <p:ext uri="{BB962C8B-B14F-4D97-AF65-F5344CB8AC3E}">
        <p14:creationId xmlns:p14="http://schemas.microsoft.com/office/powerpoint/2010/main" val="195566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extLst>
              <p:ext uri="{D42A27DB-BD31-4B8C-83A1-F6EECF244321}">
                <p14:modId xmlns:p14="http://schemas.microsoft.com/office/powerpoint/2010/main" val="3116081636"/>
              </p:ext>
            </p:extLst>
          </p:nvPr>
        </p:nvPicPr>
        <p:blipFill>
          <a:blip r:embed="rId2"/>
          <a:srcRect/>
          <a:stretch>
            <a:fillRect/>
          </a:stretch>
        </p:blipFill>
        <p:spPr bwMode="auto">
          <a:xfrm>
            <a:off x="405780" y="260648"/>
            <a:ext cx="11377264"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090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ro-RO" sz="2800" b="1" dirty="0" smtClean="0"/>
              <a:t>Problema nr.1: Cât de sustenabilă este creșterea PIB?</a:t>
            </a:r>
            <a:endParaRPr lang="en-US" sz="2800" b="1" dirty="0"/>
          </a:p>
        </p:txBody>
      </p:sp>
      <p:sp>
        <p:nvSpPr>
          <p:cNvPr id="14" name="Content Placeholder 13"/>
          <p:cNvSpPr>
            <a:spLocks noGrp="1"/>
          </p:cNvSpPr>
          <p:nvPr>
            <p:ph idx="1"/>
          </p:nvPr>
        </p:nvSpPr>
        <p:spPr>
          <a:xfrm>
            <a:off x="1218882" y="1803400"/>
            <a:ext cx="10708178" cy="4267200"/>
          </a:xfrm>
        </p:spPr>
        <p:txBody>
          <a:bodyPr/>
          <a:lstStyle/>
          <a:p>
            <a:r>
              <a:rPr lang="ro-RO" dirty="0" smtClean="0"/>
              <a:t>Creșterea rapidă a PIB este necesară pentru a elimina decalajul de dezvoltare dintre România </a:t>
            </a:r>
            <a:r>
              <a:rPr lang="ro-RO" dirty="0" err="1" smtClean="0"/>
              <a:t>şi</a:t>
            </a:r>
            <a:r>
              <a:rPr lang="ro-RO" dirty="0" smtClean="0"/>
              <a:t> statele UE. PIB/locuitor, exprimat la Paritatea Puterii de Cumpărare, a crescut de la circa 26 la sută din media Uniunii Europene (în </a:t>
            </a:r>
            <a:r>
              <a:rPr lang="ro-RO" dirty="0" smtClean="0"/>
              <a:t>anul </a:t>
            </a:r>
            <a:r>
              <a:rPr lang="ro-RO" dirty="0" smtClean="0"/>
              <a:t>2000) la aproximativ 59 la sută din media UE (în anul 2016).</a:t>
            </a:r>
            <a:endParaRPr lang="en-US" dirty="0"/>
          </a:p>
          <a:p>
            <a:r>
              <a:rPr lang="ro-RO" dirty="0" smtClean="0"/>
              <a:t>Totuși, o creștere a PIB bazată exclusiv (sau în principal) pe stimuli fiscali </a:t>
            </a:r>
            <a:r>
              <a:rPr lang="ro-RO" dirty="0" err="1" smtClean="0"/>
              <a:t>şi</a:t>
            </a:r>
            <a:r>
              <a:rPr lang="ro-RO" dirty="0" smtClean="0"/>
              <a:t> salariali nu este sustenabilă. Un ritm sustenabil de creștere de 5 la sută pe an poate fi atins, dar numai cu condiția implementării unor reforme structurale, care să vizeze componentele PIB potențial: capitalul, </a:t>
            </a:r>
            <a:r>
              <a:rPr lang="ro-RO" dirty="0" err="1" smtClean="0"/>
              <a:t>forţa</a:t>
            </a:r>
            <a:r>
              <a:rPr lang="ro-RO" dirty="0" smtClean="0"/>
              <a:t> de muncă, productivitatea.</a:t>
            </a:r>
            <a:endParaRPr lang="en-US" dirty="0"/>
          </a:p>
          <a:p>
            <a:r>
              <a:rPr lang="ro-RO" dirty="0" smtClean="0"/>
              <a:t>Într-o </a:t>
            </a:r>
            <a:r>
              <a:rPr lang="ro-RO" dirty="0" err="1" smtClean="0"/>
              <a:t>Europă</a:t>
            </a:r>
            <a:r>
              <a:rPr lang="ro-RO" dirty="0" smtClean="0"/>
              <a:t> tot mai competitivă, contează atât cantitatea, cât </a:t>
            </a:r>
            <a:r>
              <a:rPr lang="ro-RO" dirty="0" err="1" smtClean="0"/>
              <a:t>şi</a:t>
            </a:r>
            <a:r>
              <a:rPr lang="ro-RO" dirty="0" smtClean="0"/>
              <a:t> calitatea creșterii economice.</a:t>
            </a:r>
            <a:endParaRPr lang="en-US" dirty="0"/>
          </a:p>
        </p:txBody>
      </p:sp>
    </p:spTree>
    <p:extLst>
      <p:ext uri="{BB962C8B-B14F-4D97-AF65-F5344CB8AC3E}">
        <p14:creationId xmlns:p14="http://schemas.microsoft.com/office/powerpoint/2010/main" val="1549669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FORME STRUCTURALE.pptx [Read-Only] - PowerPoint"/>
          <p:cNvPicPr>
            <a:picLocks noChangeAspect="1"/>
          </p:cNvPicPr>
          <p:nvPr/>
        </p:nvPicPr>
        <p:blipFill rotWithShape="1">
          <a:blip r:embed="rId2">
            <a:extLst>
              <a:ext uri="{28A0092B-C50C-407E-A947-70E740481C1C}">
                <a14:useLocalDpi xmlns:a14="http://schemas.microsoft.com/office/drawing/2010/main" val="0"/>
              </a:ext>
            </a:extLst>
          </a:blip>
          <a:srcRect l="22234" t="25089" r="5693" b="8843"/>
          <a:stretch/>
        </p:blipFill>
        <p:spPr>
          <a:xfrm>
            <a:off x="549796" y="548680"/>
            <a:ext cx="11161240" cy="5688632"/>
          </a:xfrm>
          <a:prstGeom prst="rect">
            <a:avLst/>
          </a:prstGeom>
        </p:spPr>
      </p:pic>
    </p:spTree>
    <p:extLst>
      <p:ext uri="{BB962C8B-B14F-4D97-AF65-F5344CB8AC3E}">
        <p14:creationId xmlns:p14="http://schemas.microsoft.com/office/powerpoint/2010/main" val="2712213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7828" y="476672"/>
            <a:ext cx="9751060" cy="1168400"/>
          </a:xfrm>
        </p:spPr>
        <p:txBody>
          <a:bodyPr>
            <a:normAutofit/>
          </a:bodyPr>
          <a:lstStyle/>
          <a:p>
            <a:r>
              <a:rPr lang="ro-RO" sz="2800" b="1" dirty="0" smtClean="0"/>
              <a:t>Problema nr.2: Deficitul bugetar pe contrasens</a:t>
            </a:r>
            <a:endParaRPr lang="en-US" sz="2800" b="1" dirty="0"/>
          </a:p>
        </p:txBody>
      </p:sp>
      <p:sp>
        <p:nvSpPr>
          <p:cNvPr id="14" name="Content Placeholder 13"/>
          <p:cNvSpPr>
            <a:spLocks noGrp="1"/>
          </p:cNvSpPr>
          <p:nvPr>
            <p:ph idx="1"/>
          </p:nvPr>
        </p:nvSpPr>
        <p:spPr>
          <a:xfrm>
            <a:off x="621804" y="1803400"/>
            <a:ext cx="11305256" cy="4649936"/>
          </a:xfrm>
        </p:spPr>
        <p:txBody>
          <a:bodyPr/>
          <a:lstStyle/>
          <a:p>
            <a:r>
              <a:rPr lang="ro-RO" dirty="0" smtClean="0"/>
              <a:t>În timp ce majoritatea statelor membre </a:t>
            </a:r>
            <a:r>
              <a:rPr lang="ro-RO" dirty="0" err="1"/>
              <a:t>î</a:t>
            </a:r>
            <a:r>
              <a:rPr lang="ro-RO" dirty="0" err="1" smtClean="0"/>
              <a:t>şi</a:t>
            </a:r>
            <a:r>
              <a:rPr lang="ro-RO" dirty="0" smtClean="0"/>
              <a:t> reduc deficitul bugetar, România îl </a:t>
            </a:r>
            <a:r>
              <a:rPr lang="ro-RO" dirty="0" err="1" smtClean="0"/>
              <a:t>creşte</a:t>
            </a:r>
            <a:r>
              <a:rPr lang="ro-RO" dirty="0" smtClean="0"/>
              <a:t>, considerând în mod eronat că 3 la sută este o țintă şi nu o limită aferentă anilor cu creștere economică negativă.</a:t>
            </a:r>
          </a:p>
          <a:p>
            <a:r>
              <a:rPr lang="ro-RO" dirty="0" smtClean="0"/>
              <a:t>În perioada 2014-2016, din cele 28 de state europene:</a:t>
            </a:r>
          </a:p>
          <a:p>
            <a:pPr lvl="1">
              <a:buFont typeface="Wingdings" panose="05000000000000000000" pitchFamily="2" charset="2"/>
              <a:buChar char="Ø"/>
            </a:pPr>
            <a:r>
              <a:rPr lang="ro-RO" dirty="0" smtClean="0"/>
              <a:t>12 au corectat deficitul excesiv, aducându-l sub limita de 3 la sută (iar Grecia şi Cipru au obținut chiar surplus bugetar)</a:t>
            </a:r>
          </a:p>
          <a:p>
            <a:pPr lvl="1">
              <a:buFont typeface="Wingdings" panose="05000000000000000000" pitchFamily="2" charset="2"/>
              <a:buChar char="Ø"/>
            </a:pPr>
            <a:r>
              <a:rPr lang="ro-RO" dirty="0" smtClean="0"/>
              <a:t>13 au păstrat deficitul sub limita de 3 la sută</a:t>
            </a:r>
          </a:p>
          <a:p>
            <a:pPr lvl="1">
              <a:buFont typeface="Wingdings" panose="05000000000000000000" pitchFamily="2" charset="2"/>
              <a:buChar char="Ø"/>
            </a:pPr>
            <a:r>
              <a:rPr lang="ro-RO" dirty="0" smtClean="0"/>
              <a:t>Numai Franța şi Spania au rămas cu un deficit de peste 3 la sută din PIB, </a:t>
            </a:r>
            <a:r>
              <a:rPr lang="ro-RO" dirty="0" smtClean="0"/>
              <a:t>da</a:t>
            </a:r>
            <a:r>
              <a:rPr lang="en-US" dirty="0" smtClean="0"/>
              <a:t>r</a:t>
            </a:r>
            <a:r>
              <a:rPr lang="ro-RO" dirty="0" smtClean="0"/>
              <a:t> </a:t>
            </a:r>
            <a:r>
              <a:rPr lang="ro-RO" dirty="0" smtClean="0"/>
              <a:t>chiar şi ele cu o tendință accentuată de scădere</a:t>
            </a:r>
          </a:p>
          <a:p>
            <a:pPr lvl="1">
              <a:buFont typeface="Wingdings" panose="05000000000000000000" pitchFamily="2" charset="2"/>
              <a:buChar char="Ø"/>
            </a:pPr>
            <a:r>
              <a:rPr lang="ro-RO" dirty="0" smtClean="0"/>
              <a:t>România face notă discordantă, fiind singurul stat european care riscă să depășească limita de 3 la sută, după ce anterior o respectase.</a:t>
            </a:r>
            <a:endParaRPr lang="en-US" dirty="0"/>
          </a:p>
        </p:txBody>
      </p:sp>
    </p:spTree>
    <p:extLst>
      <p:ext uri="{BB962C8B-B14F-4D97-AF65-F5344CB8AC3E}">
        <p14:creationId xmlns:p14="http://schemas.microsoft.com/office/powerpoint/2010/main" val="266577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5" name="TextBox 4"/>
          <p:cNvSpPr txBox="1"/>
          <p:nvPr/>
        </p:nvSpPr>
        <p:spPr>
          <a:xfrm>
            <a:off x="2349996" y="20938"/>
            <a:ext cx="5904656" cy="338554"/>
          </a:xfrm>
          <a:prstGeom prst="rect">
            <a:avLst/>
          </a:prstGeom>
          <a:noFill/>
        </p:spPr>
        <p:txBody>
          <a:bodyPr wrap="square" rtlCol="0">
            <a:spAutoFit/>
          </a:bodyPr>
          <a:lstStyle/>
          <a:p>
            <a:r>
              <a:rPr lang="ro-RO" sz="1600" dirty="0" smtClean="0"/>
              <a:t>    Tabel: Deficit bugetar </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953276990"/>
              </p:ext>
            </p:extLst>
          </p:nvPr>
        </p:nvGraphicFramePr>
        <p:xfrm>
          <a:off x="2566020" y="359492"/>
          <a:ext cx="6984777" cy="6237852"/>
        </p:xfrm>
        <a:graphic>
          <a:graphicData uri="http://schemas.openxmlformats.org/drawingml/2006/table">
            <a:tbl>
              <a:tblPr firstRow="1" bandRow="1"/>
              <a:tblGrid>
                <a:gridCol w="1934176"/>
                <a:gridCol w="1682925"/>
                <a:gridCol w="1879357"/>
                <a:gridCol w="1488319"/>
              </a:tblGrid>
              <a:tr h="389132">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A3A20"/>
                    </a:solidFill>
                  </a:tcPr>
                </a:tc>
                <a:tc>
                  <a:txBody>
                    <a:bodyPr/>
                    <a:lstStyle/>
                    <a:p>
                      <a:pPr algn="ctr">
                        <a:lnSpc>
                          <a:spcPct val="107000"/>
                        </a:lnSpc>
                        <a:spcAft>
                          <a:spcPts val="0"/>
                        </a:spcAft>
                      </a:pPr>
                      <a:r>
                        <a:rPr lang="ro-RO" sz="1600" b="1" kern="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A3A20"/>
                    </a:solidFill>
                  </a:tcPr>
                </a:tc>
                <a:tc>
                  <a:txBody>
                    <a:bodyPr/>
                    <a:lstStyle/>
                    <a:p>
                      <a:pPr algn="ctr">
                        <a:lnSpc>
                          <a:spcPct val="107000"/>
                        </a:lnSpc>
                        <a:spcAft>
                          <a:spcPts val="0"/>
                        </a:spcAft>
                      </a:pPr>
                      <a:r>
                        <a:rPr lang="ro-RO" sz="1600" b="1" kern="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A3A20"/>
                    </a:solidFill>
                  </a:tcPr>
                </a:tc>
                <a:tc>
                  <a:txBody>
                    <a:bodyPr/>
                    <a:lstStyle/>
                    <a:p>
                      <a:pPr algn="ctr">
                        <a:lnSpc>
                          <a:spcPct val="107000"/>
                        </a:lnSpc>
                        <a:spcAft>
                          <a:spcPts val="0"/>
                        </a:spcAft>
                      </a:pPr>
                      <a:r>
                        <a:rPr lang="ro-RO" sz="1600" b="1" kern="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A3A20"/>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Zona Euro (19 țări)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Zona Euro (18 țări)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Zona Euro (28 țări)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Zona Euro (27 țări)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Belgia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Bulgaria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Irlanda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Grecia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Croația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Italia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Cipru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Polonia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Portugalia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Slovenia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Finlanda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65545">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Marea Britanie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44922" marB="4492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bl>
          </a:graphicData>
        </a:graphic>
      </p:graphicFrame>
      <p:sp>
        <p:nvSpPr>
          <p:cNvPr id="7" name="TextBox 6"/>
          <p:cNvSpPr txBox="1"/>
          <p:nvPr/>
        </p:nvSpPr>
        <p:spPr>
          <a:xfrm>
            <a:off x="2349996" y="6521492"/>
            <a:ext cx="5904656" cy="338554"/>
          </a:xfrm>
          <a:prstGeom prst="rect">
            <a:avLst/>
          </a:prstGeom>
          <a:noFill/>
        </p:spPr>
        <p:txBody>
          <a:bodyPr wrap="square" rtlCol="0">
            <a:spAutoFit/>
          </a:bodyPr>
          <a:lstStyle/>
          <a:p>
            <a:r>
              <a:rPr lang="ro-RO" sz="1600" dirty="0" smtClean="0"/>
              <a:t>    </a:t>
            </a:r>
            <a:r>
              <a:rPr lang="ro-RO" sz="1200" dirty="0" smtClean="0"/>
              <a:t>Sursa: </a:t>
            </a:r>
            <a:r>
              <a:rPr lang="ro-RO" sz="1200" dirty="0" err="1" smtClean="0"/>
              <a:t>Eurostat</a:t>
            </a:r>
            <a:r>
              <a:rPr lang="ro-RO" sz="1200" dirty="0" smtClean="0"/>
              <a:t> </a:t>
            </a:r>
            <a:endParaRPr lang="en-US" sz="1600" dirty="0"/>
          </a:p>
        </p:txBody>
      </p:sp>
    </p:spTree>
    <p:extLst>
      <p:ext uri="{BB962C8B-B14F-4D97-AF65-F5344CB8AC3E}">
        <p14:creationId xmlns:p14="http://schemas.microsoft.com/office/powerpoint/2010/main" val="3957921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5" name="TextBox 4"/>
          <p:cNvSpPr txBox="1"/>
          <p:nvPr/>
        </p:nvSpPr>
        <p:spPr>
          <a:xfrm>
            <a:off x="2349996" y="20938"/>
            <a:ext cx="5904656" cy="338554"/>
          </a:xfrm>
          <a:prstGeom prst="rect">
            <a:avLst/>
          </a:prstGeom>
          <a:noFill/>
        </p:spPr>
        <p:txBody>
          <a:bodyPr wrap="square" rtlCol="0">
            <a:spAutoFit/>
          </a:bodyPr>
          <a:lstStyle/>
          <a:p>
            <a:r>
              <a:rPr lang="ro-RO" sz="1600" dirty="0" smtClean="0"/>
              <a:t>    Tabel: Deficit bugetar </a:t>
            </a:r>
            <a:endParaRPr lang="en-US" sz="1600" dirty="0"/>
          </a:p>
        </p:txBody>
      </p:sp>
      <p:sp>
        <p:nvSpPr>
          <p:cNvPr id="7" name="TextBox 6"/>
          <p:cNvSpPr txBox="1"/>
          <p:nvPr/>
        </p:nvSpPr>
        <p:spPr>
          <a:xfrm>
            <a:off x="2349996" y="6521492"/>
            <a:ext cx="5904656" cy="338554"/>
          </a:xfrm>
          <a:prstGeom prst="rect">
            <a:avLst/>
          </a:prstGeom>
          <a:noFill/>
        </p:spPr>
        <p:txBody>
          <a:bodyPr wrap="square" rtlCol="0">
            <a:spAutoFit/>
          </a:bodyPr>
          <a:lstStyle/>
          <a:p>
            <a:r>
              <a:rPr lang="ro-RO" sz="1600" dirty="0" smtClean="0"/>
              <a:t>    </a:t>
            </a:r>
            <a:r>
              <a:rPr lang="ro-RO" sz="1200" dirty="0" smtClean="0"/>
              <a:t>Sursa: </a:t>
            </a:r>
            <a:r>
              <a:rPr lang="ro-RO" sz="1200" dirty="0" err="1" smtClean="0"/>
              <a:t>Eurostat</a:t>
            </a:r>
            <a:r>
              <a:rPr lang="ro-RO" sz="1200" dirty="0" smtClean="0"/>
              <a:t> </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2498372690"/>
              </p:ext>
            </p:extLst>
          </p:nvPr>
        </p:nvGraphicFramePr>
        <p:xfrm>
          <a:off x="2566021" y="315857"/>
          <a:ext cx="6840760" cy="352362"/>
        </p:xfrm>
        <a:graphic>
          <a:graphicData uri="http://schemas.openxmlformats.org/drawingml/2006/table">
            <a:tbl>
              <a:tblPr firstRow="1" bandRow="1">
                <a:tableStyleId>{5C22544A-7EE6-4342-B048-85BDC9FD1C3A}</a:tableStyleId>
              </a:tblPr>
              <a:tblGrid>
                <a:gridCol w="1894296"/>
                <a:gridCol w="1648225"/>
                <a:gridCol w="1840607"/>
                <a:gridCol w="1457632"/>
              </a:tblGrid>
              <a:tr h="0">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o-RO" sz="1600" kern="1200">
                          <a:effectLst/>
                        </a:rPr>
                        <a:t>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o-RO" sz="1600" kern="1200">
                          <a:effectLst/>
                        </a:rPr>
                        <a:t>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o-RO" sz="1600" kern="1200" dirty="0">
                          <a:effectLst/>
                        </a:rPr>
                        <a:t>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71331010"/>
              </p:ext>
            </p:extLst>
          </p:nvPr>
        </p:nvGraphicFramePr>
        <p:xfrm>
          <a:off x="2566021" y="586679"/>
          <a:ext cx="6840760" cy="6010672"/>
        </p:xfrm>
        <a:graphic>
          <a:graphicData uri="http://schemas.openxmlformats.org/drawingml/2006/table">
            <a:tbl>
              <a:tblPr firstRow="1" bandRow="1"/>
              <a:tblGrid>
                <a:gridCol w="1894296"/>
                <a:gridCol w="1648225"/>
                <a:gridCol w="1840607"/>
                <a:gridCol w="1457632"/>
              </a:tblGrid>
              <a:tr h="375667">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 Cehă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Danemarca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Germania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Estonia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Letonia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Lituania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Luxemburg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Ungaria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Olanda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Austria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Slovacia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Suedia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Spania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r h="375667">
                <a:tc>
                  <a:txBody>
                    <a:bodyPr/>
                    <a:lstStyle/>
                    <a:p>
                      <a:pPr algn="ctr">
                        <a:lnSpc>
                          <a:spcPct val="107000"/>
                        </a:lnSpc>
                        <a:spcAft>
                          <a:spcPts val="0"/>
                        </a:spcAft>
                      </a:pPr>
                      <a:r>
                        <a:rPr lang="ro-RO"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Franţa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c>
                  <a:txBody>
                    <a:bodyPr/>
                    <a:lstStyle/>
                    <a:p>
                      <a:pPr algn="ctr">
                        <a:lnSpc>
                          <a:spcPct val="107000"/>
                        </a:lnSpc>
                        <a:spcAft>
                          <a:spcPts val="0"/>
                        </a:spcAft>
                      </a:pPr>
                      <a:r>
                        <a:rPr lang="ro-RO"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CC"/>
                    </a:solidFill>
                  </a:tcPr>
                </a:tc>
              </a:tr>
              <a:tr h="375667">
                <a:tc>
                  <a:txBody>
                    <a:bodyPr/>
                    <a:lstStyle/>
                    <a:p>
                      <a:pPr algn="ctr">
                        <a:lnSpc>
                          <a:spcPct val="107000"/>
                        </a:lnSpc>
                        <a:spcAft>
                          <a:spcPts val="0"/>
                        </a:spcAft>
                      </a:pPr>
                      <a:r>
                        <a:rPr lang="ro-RO" sz="16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România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c>
                  <a:txBody>
                    <a:bodyPr/>
                    <a:lstStyle/>
                    <a:p>
                      <a:pPr algn="ctr">
                        <a:lnSpc>
                          <a:spcPct val="107000"/>
                        </a:lnSpc>
                        <a:spcAft>
                          <a:spcPts val="0"/>
                        </a:spcAft>
                      </a:pPr>
                      <a:r>
                        <a:rPr lang="ro-RO" sz="1600"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8E7"/>
                    </a:solidFill>
                  </a:tcPr>
                </a:tc>
              </a:tr>
            </a:tbl>
          </a:graphicData>
        </a:graphic>
      </p:graphicFrame>
    </p:spTree>
    <p:extLst>
      <p:ext uri="{BB962C8B-B14F-4D97-AF65-F5344CB8AC3E}">
        <p14:creationId xmlns:p14="http://schemas.microsoft.com/office/powerpoint/2010/main" val="1236046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4873beb7-5857-4685-be1f-d57550cc96cc"/>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342</TotalTime>
  <Words>1304</Words>
  <Application>Microsoft Office PowerPoint</Application>
  <PresentationFormat>Custom</PresentationFormat>
  <Paragraphs>309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Constantia</vt:lpstr>
      <vt:lpstr>Times New Roman</vt:lpstr>
      <vt:lpstr>Wingdings</vt:lpstr>
      <vt:lpstr>Books Classic 16x9</vt:lpstr>
      <vt:lpstr>Provocările economice pentru România într-o Europă cu ritmuri şi intensități diferite</vt:lpstr>
      <vt:lpstr>PowerPoint Presentation</vt:lpstr>
      <vt:lpstr>PowerPoint Presentation</vt:lpstr>
      <vt:lpstr>PowerPoint Presentation</vt:lpstr>
      <vt:lpstr>Problema nr.1: Cât de sustenabilă este creșterea PIB?</vt:lpstr>
      <vt:lpstr>PowerPoint Presentation</vt:lpstr>
      <vt:lpstr>Problema nr.2: Deficitul bugetar pe contrasens</vt:lpstr>
      <vt:lpstr>PowerPoint Presentation</vt:lpstr>
      <vt:lpstr>PowerPoint Presentation</vt:lpstr>
      <vt:lpstr>Problema nr.3: Deficitul de cont curent, o trăsătură non-europeană</vt:lpstr>
      <vt:lpstr>PowerPoint Presentation</vt:lpstr>
      <vt:lpstr>Problema nr.4: Inegalitatea de venituri între cei care muncesc</vt:lpstr>
      <vt:lpstr>PowerPoint Presentation</vt:lpstr>
      <vt:lpstr>Mulțumesc pentru atenție! </vt:lpstr>
    </vt:vector>
  </TitlesOfParts>
  <Company>BNR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Provocările economice pentru România într-o Europă cu ritmuri şi intensități diferite</dc:title>
  <dc:creator>Cristiana Bartales</dc:creator>
  <cp:lastModifiedBy>Cristiana Bartales</cp:lastModifiedBy>
  <cp:revision>32</cp:revision>
  <cp:lastPrinted>2017-09-14T06:47:37Z</cp:lastPrinted>
  <dcterms:created xsi:type="dcterms:W3CDTF">2017-09-12T10:37:14Z</dcterms:created>
  <dcterms:modified xsi:type="dcterms:W3CDTF">2017-09-18T11:00:30Z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